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440" r:id="rId3"/>
    <p:sldId id="531" r:id="rId4"/>
    <p:sldId id="532" r:id="rId5"/>
    <p:sldId id="533" r:id="rId6"/>
    <p:sldId id="534" r:id="rId7"/>
    <p:sldId id="539" r:id="rId8"/>
    <p:sldId id="554" r:id="rId9"/>
    <p:sldId id="574" r:id="rId10"/>
    <p:sldId id="575" r:id="rId11"/>
    <p:sldId id="370" r:id="rId12"/>
    <p:sldId id="442" r:id="rId13"/>
    <p:sldId id="553" r:id="rId14"/>
    <p:sldId id="579" r:id="rId1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47B05F-9631-4C90-A2E9-1A3E47E3AB20}" v="29" dt="2023-09-23T05:48:49.4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0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02C8E5-DFB2-4B8C-B3A9-61AD808F33A3}" type="datetimeFigureOut">
              <a:rPr kumimoji="1" lang="ja-JP" altLang="en-US" smtClean="0"/>
              <a:t>2024/4/28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A516B-2AA0-45D5-99F7-10B882CF9BEE}" type="slidenum">
              <a:rPr kumimoji="1" lang="ja-JP" altLang="en-US" smtClean="0"/>
              <a:t>‹#›</a:t>
            </a:fld>
            <a:endParaRPr kumimoji="1" lang="ja-JP" altLang="en-US"/>
          </a:p>
        </p:txBody>
      </p:sp>
    </p:spTree>
    <p:extLst>
      <p:ext uri="{BB962C8B-B14F-4D97-AF65-F5344CB8AC3E}">
        <p14:creationId xmlns:p14="http://schemas.microsoft.com/office/powerpoint/2010/main" val="27488201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22FEBC38-2591-9130-10BD-6914BD5FAD0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000" b="1">
                <a:solidFill>
                  <a:schemeClr val="tx1"/>
                </a:solidFill>
                <a:latin typeface="Osaka" charset="-128"/>
                <a:ea typeface="Osaka" charset="-128"/>
              </a:defRPr>
            </a:lvl1pPr>
            <a:lvl2pPr marL="742950" indent="-285750">
              <a:defRPr kumimoji="1" sz="1000" b="1">
                <a:solidFill>
                  <a:schemeClr val="tx1"/>
                </a:solidFill>
                <a:latin typeface="Osaka" charset="-128"/>
                <a:ea typeface="Osaka" charset="-128"/>
              </a:defRPr>
            </a:lvl2pPr>
            <a:lvl3pPr marL="1143000" indent="-228600">
              <a:defRPr kumimoji="1" sz="1000" b="1">
                <a:solidFill>
                  <a:schemeClr val="tx1"/>
                </a:solidFill>
                <a:latin typeface="Osaka" charset="-128"/>
                <a:ea typeface="Osaka" charset="-128"/>
              </a:defRPr>
            </a:lvl3pPr>
            <a:lvl4pPr marL="1600200" indent="-228600">
              <a:defRPr kumimoji="1" sz="1000" b="1">
                <a:solidFill>
                  <a:schemeClr val="tx1"/>
                </a:solidFill>
                <a:latin typeface="Osaka" charset="-128"/>
                <a:ea typeface="Osaka" charset="-128"/>
              </a:defRPr>
            </a:lvl4pPr>
            <a:lvl5pPr marL="2057400" indent="-228600">
              <a:defRPr kumimoji="1" sz="1000" b="1">
                <a:solidFill>
                  <a:schemeClr val="tx1"/>
                </a:solidFill>
                <a:latin typeface="Osaka" charset="-128"/>
                <a:ea typeface="Osaka" charset="-128"/>
              </a:defRPr>
            </a:lvl5pPr>
            <a:lvl6pPr marL="2514600" indent="-228600" eaLnBrk="0" fontAlgn="base" hangingPunct="0">
              <a:spcBef>
                <a:spcPct val="0"/>
              </a:spcBef>
              <a:spcAft>
                <a:spcPct val="0"/>
              </a:spcAft>
              <a:defRPr kumimoji="1" sz="1000" b="1">
                <a:solidFill>
                  <a:schemeClr val="tx1"/>
                </a:solidFill>
                <a:latin typeface="Osaka" charset="-128"/>
                <a:ea typeface="Osaka" charset="-128"/>
              </a:defRPr>
            </a:lvl6pPr>
            <a:lvl7pPr marL="2971800" indent="-228600" eaLnBrk="0" fontAlgn="base" hangingPunct="0">
              <a:spcBef>
                <a:spcPct val="0"/>
              </a:spcBef>
              <a:spcAft>
                <a:spcPct val="0"/>
              </a:spcAft>
              <a:defRPr kumimoji="1" sz="1000" b="1">
                <a:solidFill>
                  <a:schemeClr val="tx1"/>
                </a:solidFill>
                <a:latin typeface="Osaka" charset="-128"/>
                <a:ea typeface="Osaka" charset="-128"/>
              </a:defRPr>
            </a:lvl7pPr>
            <a:lvl8pPr marL="3429000" indent="-228600" eaLnBrk="0" fontAlgn="base" hangingPunct="0">
              <a:spcBef>
                <a:spcPct val="0"/>
              </a:spcBef>
              <a:spcAft>
                <a:spcPct val="0"/>
              </a:spcAft>
              <a:defRPr kumimoji="1" sz="1000" b="1">
                <a:solidFill>
                  <a:schemeClr val="tx1"/>
                </a:solidFill>
                <a:latin typeface="Osaka" charset="-128"/>
                <a:ea typeface="Osaka" charset="-128"/>
              </a:defRPr>
            </a:lvl8pPr>
            <a:lvl9pPr marL="3886200" indent="-228600" eaLnBrk="0" fontAlgn="base" hangingPunct="0">
              <a:spcBef>
                <a:spcPct val="0"/>
              </a:spcBef>
              <a:spcAft>
                <a:spcPct val="0"/>
              </a:spcAft>
              <a:defRPr kumimoji="1" sz="1000" b="1">
                <a:solidFill>
                  <a:schemeClr val="tx1"/>
                </a:solidFill>
                <a:latin typeface="Osaka" charset="-128"/>
                <a:ea typeface="Osaka"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DB08024-EE16-4570-8209-FCD24BFFD673}"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8435" name="スライド イメージ プレースホルダ 1">
            <a:extLst>
              <a:ext uri="{FF2B5EF4-FFF2-40B4-BE49-F238E27FC236}">
                <a16:creationId xmlns:a16="http://schemas.microsoft.com/office/drawing/2014/main" id="{F66560C6-F989-5BA0-CD30-C06E9FA2B727}"/>
              </a:ext>
            </a:extLst>
          </p:cNvPr>
          <p:cNvSpPr>
            <a:spLocks noGrp="1" noRot="1" noChangeAspect="1" noChangeArrowheads="1" noTextEdit="1"/>
          </p:cNvSpPr>
          <p:nvPr>
            <p:ph type="sldImg"/>
          </p:nvPr>
        </p:nvSpPr>
        <p:spPr>
          <a:xfrm>
            <a:off x="104775" y="750888"/>
            <a:ext cx="6680200" cy="3757612"/>
          </a:xfrm>
          <a:ln/>
        </p:spPr>
      </p:sp>
      <p:sp>
        <p:nvSpPr>
          <p:cNvPr id="18436" name="ノート プレースホルダ 2">
            <a:extLst>
              <a:ext uri="{FF2B5EF4-FFF2-40B4-BE49-F238E27FC236}">
                <a16:creationId xmlns:a16="http://schemas.microsoft.com/office/drawing/2014/main" id="{85DA4F7E-0122-E886-19DB-A813C8695CA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16" tIns="48308" rIns="96616" bIns="48308"/>
          <a:lstStyle/>
          <a:p>
            <a:pPr eaLnBrk="1" hangingPunct="1">
              <a:spcBef>
                <a:spcPct val="0"/>
              </a:spcBef>
            </a:pPr>
            <a:endParaRPr lang="ja-JP" altLang="ja-JP"/>
          </a:p>
        </p:txBody>
      </p:sp>
      <p:sp>
        <p:nvSpPr>
          <p:cNvPr id="18437" name="スライド番号プレースホルダ 3">
            <a:extLst>
              <a:ext uri="{FF2B5EF4-FFF2-40B4-BE49-F238E27FC236}">
                <a16:creationId xmlns:a16="http://schemas.microsoft.com/office/drawing/2014/main" id="{69393655-80AC-BBDA-EDF1-1E9F4E5C4FCD}"/>
              </a:ext>
            </a:extLst>
          </p:cNvPr>
          <p:cNvSpPr txBox="1">
            <a:spLocks noGrp="1"/>
          </p:cNvSpPr>
          <p:nvPr/>
        </p:nvSpPr>
        <p:spPr bwMode="auto">
          <a:xfrm>
            <a:off x="3902075" y="9517063"/>
            <a:ext cx="29845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16" tIns="48308" rIns="96616" bIns="48308" anchor="b"/>
          <a:lstStyle>
            <a:lvl1pPr defTabSz="966788">
              <a:defRPr kumimoji="1" sz="1000" b="1">
                <a:solidFill>
                  <a:schemeClr val="tx1"/>
                </a:solidFill>
                <a:latin typeface="Osaka" charset="-128"/>
                <a:ea typeface="Osaka" charset="-128"/>
              </a:defRPr>
            </a:lvl1pPr>
            <a:lvl2pPr marL="784225" indent="-301625" defTabSz="966788">
              <a:defRPr kumimoji="1" sz="1000" b="1">
                <a:solidFill>
                  <a:schemeClr val="tx1"/>
                </a:solidFill>
                <a:latin typeface="Osaka" charset="-128"/>
                <a:ea typeface="Osaka" charset="-128"/>
              </a:defRPr>
            </a:lvl2pPr>
            <a:lvl3pPr marL="1208088" indent="-241300" defTabSz="966788">
              <a:defRPr kumimoji="1" sz="1000" b="1">
                <a:solidFill>
                  <a:schemeClr val="tx1"/>
                </a:solidFill>
                <a:latin typeface="Osaka" charset="-128"/>
                <a:ea typeface="Osaka" charset="-128"/>
              </a:defRPr>
            </a:lvl3pPr>
            <a:lvl4pPr marL="1690688" indent="-241300" defTabSz="966788">
              <a:defRPr kumimoji="1" sz="1000" b="1">
                <a:solidFill>
                  <a:schemeClr val="tx1"/>
                </a:solidFill>
                <a:latin typeface="Osaka" charset="-128"/>
                <a:ea typeface="Osaka" charset="-128"/>
              </a:defRPr>
            </a:lvl4pPr>
            <a:lvl5pPr marL="2173288" indent="-241300" defTabSz="966788">
              <a:defRPr kumimoji="1" sz="1000" b="1">
                <a:solidFill>
                  <a:schemeClr val="tx1"/>
                </a:solidFill>
                <a:latin typeface="Osaka" charset="-128"/>
                <a:ea typeface="Osaka" charset="-128"/>
              </a:defRPr>
            </a:lvl5pPr>
            <a:lvl6pPr marL="2630488" indent="-241300" defTabSz="966788" eaLnBrk="0" fontAlgn="base" hangingPunct="0">
              <a:spcBef>
                <a:spcPct val="0"/>
              </a:spcBef>
              <a:spcAft>
                <a:spcPct val="0"/>
              </a:spcAft>
              <a:defRPr kumimoji="1" sz="1000" b="1">
                <a:solidFill>
                  <a:schemeClr val="tx1"/>
                </a:solidFill>
                <a:latin typeface="Osaka" charset="-128"/>
                <a:ea typeface="Osaka" charset="-128"/>
              </a:defRPr>
            </a:lvl6pPr>
            <a:lvl7pPr marL="3087688" indent="-241300" defTabSz="966788" eaLnBrk="0" fontAlgn="base" hangingPunct="0">
              <a:spcBef>
                <a:spcPct val="0"/>
              </a:spcBef>
              <a:spcAft>
                <a:spcPct val="0"/>
              </a:spcAft>
              <a:defRPr kumimoji="1" sz="1000" b="1">
                <a:solidFill>
                  <a:schemeClr val="tx1"/>
                </a:solidFill>
                <a:latin typeface="Osaka" charset="-128"/>
                <a:ea typeface="Osaka" charset="-128"/>
              </a:defRPr>
            </a:lvl7pPr>
            <a:lvl8pPr marL="3544888" indent="-241300" defTabSz="966788" eaLnBrk="0" fontAlgn="base" hangingPunct="0">
              <a:spcBef>
                <a:spcPct val="0"/>
              </a:spcBef>
              <a:spcAft>
                <a:spcPct val="0"/>
              </a:spcAft>
              <a:defRPr kumimoji="1" sz="1000" b="1">
                <a:solidFill>
                  <a:schemeClr val="tx1"/>
                </a:solidFill>
                <a:latin typeface="Osaka" charset="-128"/>
                <a:ea typeface="Osaka" charset="-128"/>
              </a:defRPr>
            </a:lvl8pPr>
            <a:lvl9pPr marL="4002088" indent="-241300" defTabSz="966788" eaLnBrk="0" fontAlgn="base" hangingPunct="0">
              <a:spcBef>
                <a:spcPct val="0"/>
              </a:spcBef>
              <a:spcAft>
                <a:spcPct val="0"/>
              </a:spcAft>
              <a:defRPr kumimoji="1" sz="1000" b="1">
                <a:solidFill>
                  <a:schemeClr val="tx1"/>
                </a:solidFill>
                <a:latin typeface="Osaka" charset="-128"/>
                <a:ea typeface="Osaka" charset="-128"/>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fld id="{1DF12E84-6396-4AFA-9ECE-0FA6AA75DECD}" type="slidenum">
              <a:rPr kumimoji="1" lang="en-US" altLang="ja-JP" sz="13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66788" rtl="0" eaLnBrk="1" fontAlgn="base" latinLnBrk="0" hangingPunct="1">
                <a:lnSpc>
                  <a:spcPct val="100000"/>
                </a:lnSpc>
                <a:spcBef>
                  <a:spcPct val="0"/>
                </a:spcBef>
                <a:spcAft>
                  <a:spcPct val="0"/>
                </a:spcAft>
                <a:buClrTx/>
                <a:buSzTx/>
                <a:buFontTx/>
                <a:buNone/>
                <a:tabLst/>
                <a:defRPr/>
              </a:pPr>
              <a:t>14</a:t>
            </a:fld>
            <a:endParaRPr kumimoji="1" lang="en-US" altLang="ja-JP"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p>
        </p:txBody>
      </p:sp>
      <p:sp>
        <p:nvSpPr>
          <p:cNvPr id="3" name="字幕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a:extLst>
              <a:ext uri="{FF2B5EF4-FFF2-40B4-BE49-F238E27FC236}">
                <a16:creationId xmlns:a16="http://schemas.microsoft.com/office/drawing/2014/main" id="{16C082F6-3869-DF4B-5061-F3FC77026BB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C407878A-44E1-49AE-0C4D-82BEB0DF6B2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24E824B-A748-6642-B1A9-FDB3C477686C}"/>
              </a:ext>
            </a:extLst>
          </p:cNvPr>
          <p:cNvSpPr>
            <a:spLocks noGrp="1" noChangeArrowheads="1"/>
          </p:cNvSpPr>
          <p:nvPr>
            <p:ph type="sldNum" sz="quarter" idx="12"/>
          </p:nvPr>
        </p:nvSpPr>
        <p:spPr>
          <a:ln/>
        </p:spPr>
        <p:txBody>
          <a:bodyPr/>
          <a:lstStyle>
            <a:lvl1pPr>
              <a:defRPr/>
            </a:lvl1pPr>
          </a:lstStyle>
          <a:p>
            <a:pPr>
              <a:defRPr/>
            </a:pPr>
            <a:fld id="{8F3745CE-DC30-49B0-A65C-D494C1CF0933}" type="slidenum">
              <a:rPr lang="en-US" altLang="ja-JP"/>
              <a:pPr>
                <a:defRPr/>
              </a:pPr>
              <a:t>‹#›</a:t>
            </a:fld>
            <a:endParaRPr lang="en-US" altLang="ja-JP"/>
          </a:p>
        </p:txBody>
      </p:sp>
    </p:spTree>
    <p:extLst>
      <p:ext uri="{BB962C8B-B14F-4D97-AF65-F5344CB8AC3E}">
        <p14:creationId xmlns:p14="http://schemas.microsoft.com/office/powerpoint/2010/main" val="1256738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CA8FD30-CAF4-89E6-26D4-C1FCD5E81C7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92F0B7E-7B4D-7C15-41A2-1A1B1D419D1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BFC7F02-4593-2E38-1715-4D6B609973E5}"/>
              </a:ext>
            </a:extLst>
          </p:cNvPr>
          <p:cNvSpPr>
            <a:spLocks noGrp="1" noChangeArrowheads="1"/>
          </p:cNvSpPr>
          <p:nvPr>
            <p:ph type="sldNum" sz="quarter" idx="12"/>
          </p:nvPr>
        </p:nvSpPr>
        <p:spPr>
          <a:ln/>
        </p:spPr>
        <p:txBody>
          <a:bodyPr/>
          <a:lstStyle>
            <a:lvl1pPr>
              <a:defRPr/>
            </a:lvl1pPr>
          </a:lstStyle>
          <a:p>
            <a:pPr>
              <a:defRPr/>
            </a:pPr>
            <a:fld id="{9E14F9F4-4C8A-4E83-86D4-E3FF66E0A58D}" type="slidenum">
              <a:rPr lang="en-US" altLang="ja-JP"/>
              <a:pPr>
                <a:defRPr/>
              </a:pPr>
              <a:t>‹#›</a:t>
            </a:fld>
            <a:endParaRPr lang="en-US" altLang="ja-JP"/>
          </a:p>
        </p:txBody>
      </p:sp>
    </p:spTree>
    <p:extLst>
      <p:ext uri="{BB962C8B-B14F-4D97-AF65-F5344CB8AC3E}">
        <p14:creationId xmlns:p14="http://schemas.microsoft.com/office/powerpoint/2010/main" val="2964448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686800" y="609600"/>
            <a:ext cx="25908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914400" y="609600"/>
            <a:ext cx="75692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EF0A0CA0-86BB-7CFA-B590-8C5FAD4AE29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7F882C5-4935-7CDA-5DFA-789F3F437BE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B03EB7E-F8AF-3448-016C-AB8B237DD294}"/>
              </a:ext>
            </a:extLst>
          </p:cNvPr>
          <p:cNvSpPr>
            <a:spLocks noGrp="1" noChangeArrowheads="1"/>
          </p:cNvSpPr>
          <p:nvPr>
            <p:ph type="sldNum" sz="quarter" idx="12"/>
          </p:nvPr>
        </p:nvSpPr>
        <p:spPr>
          <a:ln/>
        </p:spPr>
        <p:txBody>
          <a:bodyPr/>
          <a:lstStyle>
            <a:lvl1pPr>
              <a:defRPr/>
            </a:lvl1pPr>
          </a:lstStyle>
          <a:p>
            <a:pPr>
              <a:defRPr/>
            </a:pPr>
            <a:fld id="{8FFC9B95-2429-4D38-A9F6-CDC0F2A035FA}" type="slidenum">
              <a:rPr lang="en-US" altLang="ja-JP"/>
              <a:pPr>
                <a:defRPr/>
              </a:pPr>
              <a:t>‹#›</a:t>
            </a:fld>
            <a:endParaRPr lang="en-US" altLang="ja-JP"/>
          </a:p>
        </p:txBody>
      </p:sp>
    </p:spTree>
    <p:extLst>
      <p:ext uri="{BB962C8B-B14F-4D97-AF65-F5344CB8AC3E}">
        <p14:creationId xmlns:p14="http://schemas.microsoft.com/office/powerpoint/2010/main" val="4073656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609600"/>
            <a:ext cx="103632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914400" y="1981200"/>
            <a:ext cx="508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197600" y="1981200"/>
            <a:ext cx="508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A1C026B8-B75E-27DA-8BCD-50DD6957F8F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E203F498-FB11-3F5A-CB68-128F58086F5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B3A8363-B726-C194-C581-D088C1AB3030}"/>
              </a:ext>
            </a:extLst>
          </p:cNvPr>
          <p:cNvSpPr>
            <a:spLocks noGrp="1" noChangeArrowheads="1"/>
          </p:cNvSpPr>
          <p:nvPr>
            <p:ph type="sldNum" sz="quarter" idx="12"/>
          </p:nvPr>
        </p:nvSpPr>
        <p:spPr>
          <a:ln/>
        </p:spPr>
        <p:txBody>
          <a:bodyPr/>
          <a:lstStyle>
            <a:lvl1pPr>
              <a:defRPr/>
            </a:lvl1pPr>
          </a:lstStyle>
          <a:p>
            <a:pPr>
              <a:defRPr/>
            </a:pPr>
            <a:fld id="{7FF78199-1175-47A5-901E-79520A124B8E}" type="slidenum">
              <a:rPr lang="en-US" altLang="ja-JP"/>
              <a:pPr>
                <a:defRPr/>
              </a:pPr>
              <a:t>‹#›</a:t>
            </a:fld>
            <a:endParaRPr lang="en-US" altLang="ja-JP"/>
          </a:p>
        </p:txBody>
      </p:sp>
    </p:spTree>
    <p:extLst>
      <p:ext uri="{BB962C8B-B14F-4D97-AF65-F5344CB8AC3E}">
        <p14:creationId xmlns:p14="http://schemas.microsoft.com/office/powerpoint/2010/main" val="362560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5A7A4FF-BDA0-72D8-C3A2-4A89ECF79DC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288E6A4-F73A-3F8B-2293-1133FB4FA0D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9CC2508-038F-21CE-CB24-53F75C6DABC0}"/>
              </a:ext>
            </a:extLst>
          </p:cNvPr>
          <p:cNvSpPr>
            <a:spLocks noGrp="1" noChangeArrowheads="1"/>
          </p:cNvSpPr>
          <p:nvPr>
            <p:ph type="sldNum" sz="quarter" idx="12"/>
          </p:nvPr>
        </p:nvSpPr>
        <p:spPr>
          <a:ln/>
        </p:spPr>
        <p:txBody>
          <a:bodyPr/>
          <a:lstStyle>
            <a:lvl1pPr>
              <a:defRPr/>
            </a:lvl1pPr>
          </a:lstStyle>
          <a:p>
            <a:pPr>
              <a:defRPr/>
            </a:pPr>
            <a:fld id="{B800D39C-2644-428F-A8E5-844C6541F1F1}" type="slidenum">
              <a:rPr lang="en-US" altLang="ja-JP"/>
              <a:pPr>
                <a:defRPr/>
              </a:pPr>
              <a:t>‹#›</a:t>
            </a:fld>
            <a:endParaRPr lang="en-US" altLang="ja-JP"/>
          </a:p>
        </p:txBody>
      </p:sp>
    </p:spTree>
    <p:extLst>
      <p:ext uri="{BB962C8B-B14F-4D97-AF65-F5344CB8AC3E}">
        <p14:creationId xmlns:p14="http://schemas.microsoft.com/office/powerpoint/2010/main" val="2796168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39"/>
            <a:ext cx="105156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C3DD7E24-E536-FF27-C44B-932A4A0C75C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F0D870F-8471-8ABE-0E94-5DEEB13432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735AED9-5DD9-C5EC-6A8D-5173ABA1A0D3}"/>
              </a:ext>
            </a:extLst>
          </p:cNvPr>
          <p:cNvSpPr>
            <a:spLocks noGrp="1" noChangeArrowheads="1"/>
          </p:cNvSpPr>
          <p:nvPr>
            <p:ph type="sldNum" sz="quarter" idx="12"/>
          </p:nvPr>
        </p:nvSpPr>
        <p:spPr>
          <a:ln/>
        </p:spPr>
        <p:txBody>
          <a:bodyPr/>
          <a:lstStyle>
            <a:lvl1pPr>
              <a:defRPr/>
            </a:lvl1pPr>
          </a:lstStyle>
          <a:p>
            <a:pPr>
              <a:defRPr/>
            </a:pPr>
            <a:fld id="{7A2EB95F-B613-458E-B157-91FD4954E75B}" type="slidenum">
              <a:rPr lang="en-US" altLang="ja-JP"/>
              <a:pPr>
                <a:defRPr/>
              </a:pPr>
              <a:t>‹#›</a:t>
            </a:fld>
            <a:endParaRPr lang="en-US" altLang="ja-JP"/>
          </a:p>
        </p:txBody>
      </p:sp>
    </p:spTree>
    <p:extLst>
      <p:ext uri="{BB962C8B-B14F-4D97-AF65-F5344CB8AC3E}">
        <p14:creationId xmlns:p14="http://schemas.microsoft.com/office/powerpoint/2010/main" val="3844437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914400" y="1981200"/>
            <a:ext cx="508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197600" y="1981200"/>
            <a:ext cx="508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8A4125C2-F5CA-60C1-7EA5-BB6F6372E73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9C2D3963-5469-F6F5-5755-85B23FA57DB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1A7A45A-A5AF-9605-DA98-BB0E03137D4D}"/>
              </a:ext>
            </a:extLst>
          </p:cNvPr>
          <p:cNvSpPr>
            <a:spLocks noGrp="1" noChangeArrowheads="1"/>
          </p:cNvSpPr>
          <p:nvPr>
            <p:ph type="sldNum" sz="quarter" idx="12"/>
          </p:nvPr>
        </p:nvSpPr>
        <p:spPr>
          <a:ln/>
        </p:spPr>
        <p:txBody>
          <a:bodyPr/>
          <a:lstStyle>
            <a:lvl1pPr>
              <a:defRPr/>
            </a:lvl1pPr>
          </a:lstStyle>
          <a:p>
            <a:pPr>
              <a:defRPr/>
            </a:pPr>
            <a:fld id="{466D2489-B0EE-47AD-8A57-3489736A1112}" type="slidenum">
              <a:rPr lang="en-US" altLang="ja-JP"/>
              <a:pPr>
                <a:defRPr/>
              </a:pPr>
              <a:t>‹#›</a:t>
            </a:fld>
            <a:endParaRPr lang="en-US" altLang="ja-JP"/>
          </a:p>
        </p:txBody>
      </p:sp>
    </p:spTree>
    <p:extLst>
      <p:ext uri="{BB962C8B-B14F-4D97-AF65-F5344CB8AC3E}">
        <p14:creationId xmlns:p14="http://schemas.microsoft.com/office/powerpoint/2010/main" val="326504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7" y="365126"/>
            <a:ext cx="105156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840318" y="2505075"/>
            <a:ext cx="5158316"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72200" y="2505075"/>
            <a:ext cx="518371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5FE228DD-F96F-BA3B-7BAB-3CEEA6E10CC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CEF75CD1-B61D-224E-C80D-8952F63046D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DFEBD353-86BF-9FBD-7C4D-0415AFFB7922}"/>
              </a:ext>
            </a:extLst>
          </p:cNvPr>
          <p:cNvSpPr>
            <a:spLocks noGrp="1" noChangeArrowheads="1"/>
          </p:cNvSpPr>
          <p:nvPr>
            <p:ph type="sldNum" sz="quarter" idx="12"/>
          </p:nvPr>
        </p:nvSpPr>
        <p:spPr>
          <a:ln/>
        </p:spPr>
        <p:txBody>
          <a:bodyPr/>
          <a:lstStyle>
            <a:lvl1pPr>
              <a:defRPr/>
            </a:lvl1pPr>
          </a:lstStyle>
          <a:p>
            <a:pPr>
              <a:defRPr/>
            </a:pPr>
            <a:fld id="{21053BEB-4F37-47DF-AF0E-CCB0CBFD7AC3}" type="slidenum">
              <a:rPr lang="en-US" altLang="ja-JP"/>
              <a:pPr>
                <a:defRPr/>
              </a:pPr>
              <a:t>‹#›</a:t>
            </a:fld>
            <a:endParaRPr lang="en-US" altLang="ja-JP"/>
          </a:p>
        </p:txBody>
      </p:sp>
    </p:spTree>
    <p:extLst>
      <p:ext uri="{BB962C8B-B14F-4D97-AF65-F5344CB8AC3E}">
        <p14:creationId xmlns:p14="http://schemas.microsoft.com/office/powerpoint/2010/main" val="4262668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DCC34F5B-0A16-ED25-AEEC-F33E825CF0C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EA23420B-ECE1-D44E-AB0D-8864B7005B3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9A3EE847-7885-04C7-AD1D-4B5315178B36}"/>
              </a:ext>
            </a:extLst>
          </p:cNvPr>
          <p:cNvSpPr>
            <a:spLocks noGrp="1" noChangeArrowheads="1"/>
          </p:cNvSpPr>
          <p:nvPr>
            <p:ph type="sldNum" sz="quarter" idx="12"/>
          </p:nvPr>
        </p:nvSpPr>
        <p:spPr>
          <a:ln/>
        </p:spPr>
        <p:txBody>
          <a:bodyPr/>
          <a:lstStyle>
            <a:lvl1pPr>
              <a:defRPr/>
            </a:lvl1pPr>
          </a:lstStyle>
          <a:p>
            <a:pPr>
              <a:defRPr/>
            </a:pPr>
            <a:fld id="{9DD62463-F831-4CE2-B6A4-E186D088745C}" type="slidenum">
              <a:rPr lang="en-US" altLang="ja-JP"/>
              <a:pPr>
                <a:defRPr/>
              </a:pPr>
              <a:t>‹#›</a:t>
            </a:fld>
            <a:endParaRPr lang="en-US" altLang="ja-JP"/>
          </a:p>
        </p:txBody>
      </p:sp>
    </p:spTree>
    <p:extLst>
      <p:ext uri="{BB962C8B-B14F-4D97-AF65-F5344CB8AC3E}">
        <p14:creationId xmlns:p14="http://schemas.microsoft.com/office/powerpoint/2010/main" val="3374739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A53EC6E-8A2E-6115-7E1E-EA09D56B6F2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E1639BEF-9F72-2FBA-5DB2-49056864888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26D00B2-E685-4537-9462-49485B0E9933}"/>
              </a:ext>
            </a:extLst>
          </p:cNvPr>
          <p:cNvSpPr>
            <a:spLocks noGrp="1" noChangeArrowheads="1"/>
          </p:cNvSpPr>
          <p:nvPr>
            <p:ph type="sldNum" sz="quarter" idx="12"/>
          </p:nvPr>
        </p:nvSpPr>
        <p:spPr>
          <a:ln/>
        </p:spPr>
        <p:txBody>
          <a:bodyPr/>
          <a:lstStyle>
            <a:lvl1pPr>
              <a:defRPr/>
            </a:lvl1pPr>
          </a:lstStyle>
          <a:p>
            <a:pPr>
              <a:defRPr/>
            </a:pPr>
            <a:fld id="{EC43E622-D0B1-4316-9663-6B57069AB15F}" type="slidenum">
              <a:rPr lang="en-US" altLang="ja-JP"/>
              <a:pPr>
                <a:defRPr/>
              </a:pPr>
              <a:t>‹#›</a:t>
            </a:fld>
            <a:endParaRPr lang="en-US" altLang="ja-JP"/>
          </a:p>
        </p:txBody>
      </p:sp>
    </p:spTree>
    <p:extLst>
      <p:ext uri="{BB962C8B-B14F-4D97-AF65-F5344CB8AC3E}">
        <p14:creationId xmlns:p14="http://schemas.microsoft.com/office/powerpoint/2010/main" val="3252914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45F248A3-914D-F371-9F7F-D63854D49F1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DD67698-53E2-0F84-8FE1-523810910C7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BD661F5-DF8A-2ADC-DCCD-3E6048787FC1}"/>
              </a:ext>
            </a:extLst>
          </p:cNvPr>
          <p:cNvSpPr>
            <a:spLocks noGrp="1" noChangeArrowheads="1"/>
          </p:cNvSpPr>
          <p:nvPr>
            <p:ph type="sldNum" sz="quarter" idx="12"/>
          </p:nvPr>
        </p:nvSpPr>
        <p:spPr>
          <a:ln/>
        </p:spPr>
        <p:txBody>
          <a:bodyPr/>
          <a:lstStyle>
            <a:lvl1pPr>
              <a:defRPr/>
            </a:lvl1pPr>
          </a:lstStyle>
          <a:p>
            <a:pPr>
              <a:defRPr/>
            </a:pPr>
            <a:fld id="{CF3C38C0-CA3B-481C-A01B-1FFA73F62005}" type="slidenum">
              <a:rPr lang="en-US" altLang="ja-JP"/>
              <a:pPr>
                <a:defRPr/>
              </a:pPr>
              <a:t>‹#›</a:t>
            </a:fld>
            <a:endParaRPr lang="en-US" altLang="ja-JP"/>
          </a:p>
        </p:txBody>
      </p:sp>
    </p:spTree>
    <p:extLst>
      <p:ext uri="{BB962C8B-B14F-4D97-AF65-F5344CB8AC3E}">
        <p14:creationId xmlns:p14="http://schemas.microsoft.com/office/powerpoint/2010/main" val="2891197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4F795E45-1DBA-3B07-9719-A48B61D9CBB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8C73128-7827-272C-6C2B-914B99E0487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DCDA2BDD-88A1-051B-FE61-C0A58DE6455C}"/>
              </a:ext>
            </a:extLst>
          </p:cNvPr>
          <p:cNvSpPr>
            <a:spLocks noGrp="1" noChangeArrowheads="1"/>
          </p:cNvSpPr>
          <p:nvPr>
            <p:ph type="sldNum" sz="quarter" idx="12"/>
          </p:nvPr>
        </p:nvSpPr>
        <p:spPr>
          <a:ln/>
        </p:spPr>
        <p:txBody>
          <a:bodyPr/>
          <a:lstStyle>
            <a:lvl1pPr>
              <a:defRPr/>
            </a:lvl1pPr>
          </a:lstStyle>
          <a:p>
            <a:pPr>
              <a:defRPr/>
            </a:pPr>
            <a:fld id="{16426F00-4821-4028-A4BC-81B8A2F5A548}" type="slidenum">
              <a:rPr lang="en-US" altLang="ja-JP"/>
              <a:pPr>
                <a:defRPr/>
              </a:pPr>
              <a:t>‹#›</a:t>
            </a:fld>
            <a:endParaRPr lang="en-US" altLang="ja-JP"/>
          </a:p>
        </p:txBody>
      </p:sp>
    </p:spTree>
    <p:extLst>
      <p:ext uri="{BB962C8B-B14F-4D97-AF65-F5344CB8AC3E}">
        <p14:creationId xmlns:p14="http://schemas.microsoft.com/office/powerpoint/2010/main" val="1547733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FCD1118-9AB3-2565-8C7D-E2CADD11943C}"/>
              </a:ext>
            </a:extLst>
          </p:cNvPr>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82DD4C7-D85B-5D30-5BD7-66E5634FB58E}"/>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169B3B45-54FA-416F-BBE0-20D63BDDDD17}"/>
              </a:ext>
            </a:extLst>
          </p:cNvPr>
          <p:cNvSpPr>
            <a:spLocks noGrp="1" noChangeArrowheads="1"/>
          </p:cNvSpPr>
          <p:nvPr>
            <p:ph type="dt" sz="half" idx="2"/>
          </p:nvPr>
        </p:nvSpPr>
        <p:spPr bwMode="auto">
          <a:xfrm>
            <a:off x="9144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spcBef>
                <a:spcPct val="0"/>
              </a:spcBef>
              <a:defRPr sz="1400" b="0">
                <a:effectLst/>
                <a:latin typeface="+mn-lt"/>
                <a:ea typeface="+mn-ea"/>
              </a:defRPr>
            </a:lvl1pPr>
          </a:lstStyle>
          <a:p>
            <a:pPr>
              <a:defRPr/>
            </a:pPr>
            <a:endParaRPr lang="en-US" altLang="ja-JP"/>
          </a:p>
        </p:txBody>
      </p:sp>
      <p:sp>
        <p:nvSpPr>
          <p:cNvPr id="1029" name="Rectangle 5">
            <a:extLst>
              <a:ext uri="{FF2B5EF4-FFF2-40B4-BE49-F238E27FC236}">
                <a16:creationId xmlns:a16="http://schemas.microsoft.com/office/drawing/2014/main" id="{14240DC4-AD92-C1E8-653C-85A840B76CF4}"/>
              </a:ext>
            </a:extLst>
          </p:cNvPr>
          <p:cNvSpPr>
            <a:spLocks noGrp="1" noChangeArrowheads="1"/>
          </p:cNvSpPr>
          <p:nvPr>
            <p:ph type="ftr" sz="quarter" idx="3"/>
          </p:nvPr>
        </p:nvSpPr>
        <p:spPr bwMode="auto">
          <a:xfrm>
            <a:off x="4165600" y="6248400"/>
            <a:ext cx="3860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spcBef>
                <a:spcPct val="0"/>
              </a:spcBef>
              <a:defRPr sz="1400" b="0">
                <a:effectLst/>
                <a:latin typeface="+mn-lt"/>
                <a:ea typeface="+mn-ea"/>
              </a:defRPr>
            </a:lvl1pPr>
          </a:lstStyle>
          <a:p>
            <a:pPr>
              <a:defRPr/>
            </a:pPr>
            <a:endParaRPr lang="en-US" altLang="ja-JP"/>
          </a:p>
        </p:txBody>
      </p:sp>
      <p:sp>
        <p:nvSpPr>
          <p:cNvPr id="1030" name="Rectangle 6">
            <a:extLst>
              <a:ext uri="{FF2B5EF4-FFF2-40B4-BE49-F238E27FC236}">
                <a16:creationId xmlns:a16="http://schemas.microsoft.com/office/drawing/2014/main" id="{1430694C-86F7-C355-CC1B-5F4358FD234B}"/>
              </a:ext>
            </a:extLst>
          </p:cNvPr>
          <p:cNvSpPr>
            <a:spLocks noGrp="1" noChangeArrowheads="1"/>
          </p:cNvSpPr>
          <p:nvPr>
            <p:ph type="sldNum" sz="quarter" idx="4"/>
          </p:nvPr>
        </p:nvSpPr>
        <p:spPr bwMode="auto">
          <a:xfrm>
            <a:off x="87376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400" b="0">
                <a:effectLst/>
                <a:latin typeface="+mn-lt"/>
                <a:ea typeface="+mn-ea"/>
              </a:defRPr>
            </a:lvl1pPr>
          </a:lstStyle>
          <a:p>
            <a:pPr>
              <a:defRPr/>
            </a:pPr>
            <a:fld id="{1B55CD66-118A-463B-B509-CD69C5D3E5F1}" type="slidenum">
              <a:rPr lang="en-US" altLang="ja-JP"/>
              <a:pPr>
                <a:defRPr/>
              </a:pPr>
              <a:t>‹#›</a:t>
            </a:fld>
            <a:endParaRPr lang="en-US" altLang="ja-JP"/>
          </a:p>
        </p:txBody>
      </p:sp>
    </p:spTree>
    <p:extLst>
      <p:ext uri="{BB962C8B-B14F-4D97-AF65-F5344CB8AC3E}">
        <p14:creationId xmlns:p14="http://schemas.microsoft.com/office/powerpoint/2010/main" val="3648505559"/>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kumimoji="1" sz="4400" kern="12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eaLnBrk="1" fontAlgn="base" hangingPunct="1">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eaLnBrk="1" fontAlgn="base" hangingPunct="1">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eaLnBrk="1" fontAlgn="base" hangingPunct="1">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eaLnBrk="1" fontAlgn="base" hangingPunct="1">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eaLnBrk="1" fontAlgn="base" hangingPunct="1">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eaLnBrk="1" fontAlgn="base" hangingPunct="1">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eaLnBrk="1" fontAlgn="base" hangingPunct="1">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oleObject" Target="../embeddings/oleObject4.bin"/><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3.bin"/><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21288C9-1220-3437-8664-6D55456A8BED}"/>
              </a:ext>
            </a:extLst>
          </p:cNvPr>
          <p:cNvSpPr>
            <a:spLocks noGrp="1" noChangeArrowheads="1"/>
          </p:cNvSpPr>
          <p:nvPr>
            <p:ph type="ctrTitle"/>
          </p:nvPr>
        </p:nvSpPr>
        <p:spPr>
          <a:xfrm>
            <a:off x="2855913" y="620713"/>
            <a:ext cx="6335712" cy="1079500"/>
          </a:xfrm>
        </p:spPr>
        <p:txBody>
          <a:bodyPr/>
          <a:lstStyle/>
          <a:p>
            <a:pPr eaLnBrk="1" hangingPunct="1"/>
            <a:r>
              <a:rPr lang="ja-JP" altLang="en-US" sz="3600"/>
              <a:t>犬混合ワクチン（狂犬病以外）副反応について</a:t>
            </a:r>
          </a:p>
        </p:txBody>
      </p:sp>
      <p:pic>
        <p:nvPicPr>
          <p:cNvPr id="4099" name="Picture 4">
            <a:extLst>
              <a:ext uri="{FF2B5EF4-FFF2-40B4-BE49-F238E27FC236}">
                <a16:creationId xmlns:a16="http://schemas.microsoft.com/office/drawing/2014/main" id="{9F44A5DB-2AC3-4E49-9517-084E2FEF9A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5913" y="2276476"/>
            <a:ext cx="2673350" cy="333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a:extLst>
              <a:ext uri="{FF2B5EF4-FFF2-40B4-BE49-F238E27FC236}">
                <a16:creationId xmlns:a16="http://schemas.microsoft.com/office/drawing/2014/main" id="{999F7F2B-8C59-2AAF-4F47-6816DF0EF7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3339" y="2276475"/>
            <a:ext cx="2674937" cy="340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id="{ECCD742C-B726-FB16-9583-7944B42E8C80}"/>
              </a:ext>
            </a:extLst>
          </p:cNvPr>
          <p:cNvSpPr txBox="1"/>
          <p:nvPr/>
        </p:nvSpPr>
        <p:spPr>
          <a:xfrm>
            <a:off x="8183563" y="6027739"/>
            <a:ext cx="2233612" cy="430887"/>
          </a:xfrm>
          <a:prstGeom prst="rect">
            <a:avLst/>
          </a:prstGeom>
          <a:noFill/>
        </p:spPr>
        <p:txBody>
          <a:bodyPr>
            <a:spAutoFit/>
          </a:bodyPr>
          <a:lstStyle/>
          <a:p>
            <a:pPr fontAlgn="base">
              <a:spcBef>
                <a:spcPct val="20000"/>
              </a:spcBef>
              <a:spcAft>
                <a:spcPct val="0"/>
              </a:spcAft>
              <a:defRPr/>
            </a:pPr>
            <a:r>
              <a:rPr lang="ja-JP" altLang="en-US" sz="1000" b="1" dirty="0">
                <a:solidFill>
                  <a:srgbClr val="FFFFFF"/>
                </a:solidFill>
                <a:effectLst>
                  <a:outerShdw blurRad="38100" dist="38100" dir="2700000" algn="tl">
                    <a:srgbClr val="000000">
                      <a:alpha val="43137"/>
                    </a:srgbClr>
                  </a:outerShdw>
                </a:effectLst>
                <a:ea typeface="Osaka" charset="-128"/>
              </a:rPr>
              <a:t>写真提供</a:t>
            </a:r>
          </a:p>
          <a:p>
            <a:pPr fontAlgn="base">
              <a:spcBef>
                <a:spcPct val="20000"/>
              </a:spcBef>
              <a:spcAft>
                <a:spcPct val="0"/>
              </a:spcAft>
              <a:defRPr/>
            </a:pPr>
            <a:r>
              <a:rPr lang="ja-JP" altLang="en-US" sz="1000" b="1" dirty="0">
                <a:solidFill>
                  <a:srgbClr val="FFFFFF"/>
                </a:solidFill>
                <a:effectLst>
                  <a:outerShdw blurRad="38100" dist="38100" dir="2700000" algn="tl">
                    <a:srgbClr val="000000">
                      <a:alpha val="43137"/>
                    </a:srgbClr>
                  </a:outerShdw>
                </a:effectLst>
                <a:ea typeface="Osaka" charset="-128"/>
              </a:rPr>
              <a:t>あべ動物病院</a:t>
            </a:r>
          </a:p>
        </p:txBody>
      </p:sp>
      <p:sp>
        <p:nvSpPr>
          <p:cNvPr id="8" name="テキスト ボックス 7">
            <a:extLst>
              <a:ext uri="{FF2B5EF4-FFF2-40B4-BE49-F238E27FC236}">
                <a16:creationId xmlns:a16="http://schemas.microsoft.com/office/drawing/2014/main" id="{F038F1C9-41E7-639B-9EA8-4999831A9754}"/>
              </a:ext>
            </a:extLst>
          </p:cNvPr>
          <p:cNvSpPr txBox="1"/>
          <p:nvPr/>
        </p:nvSpPr>
        <p:spPr>
          <a:xfrm>
            <a:off x="2495551" y="6237289"/>
            <a:ext cx="1595309" cy="246221"/>
          </a:xfrm>
          <a:prstGeom prst="rect">
            <a:avLst/>
          </a:prstGeom>
          <a:noFill/>
        </p:spPr>
        <p:txBody>
          <a:bodyPr wrap="none">
            <a:spAutoFit/>
          </a:bodyPr>
          <a:lstStyle/>
          <a:p>
            <a:pPr fontAlgn="base">
              <a:spcBef>
                <a:spcPct val="20000"/>
              </a:spcBef>
              <a:spcAft>
                <a:spcPct val="0"/>
              </a:spcAft>
              <a:defRPr/>
            </a:pPr>
            <a:r>
              <a:rPr lang="ja-JP" altLang="en-US" sz="1000" b="1" dirty="0">
                <a:solidFill>
                  <a:srgbClr val="FFFFFF"/>
                </a:solidFill>
                <a:effectLst>
                  <a:outerShdw blurRad="38100" dist="38100" dir="2700000" algn="tl">
                    <a:srgbClr val="000000">
                      <a:alpha val="43137"/>
                    </a:srgbClr>
                  </a:outerShdw>
                </a:effectLst>
                <a:ea typeface="Osaka" charset="-128"/>
              </a:rPr>
              <a:t>ワクチン接種後の顔腫れ</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a:extLst>
              <a:ext uri="{FF2B5EF4-FFF2-40B4-BE49-F238E27FC236}">
                <a16:creationId xmlns:a16="http://schemas.microsoft.com/office/drawing/2014/main" id="{7E648BAD-A37B-693F-8430-F3D0BAB1DC38}"/>
              </a:ext>
            </a:extLst>
          </p:cNvPr>
          <p:cNvSpPr>
            <a:spLocks noGrp="1" noChangeArrowheads="1"/>
          </p:cNvSpPr>
          <p:nvPr>
            <p:ph type="title"/>
          </p:nvPr>
        </p:nvSpPr>
        <p:spPr>
          <a:xfrm>
            <a:off x="2279650" y="0"/>
            <a:ext cx="7772400" cy="1143000"/>
          </a:xfrm>
        </p:spPr>
        <p:txBody>
          <a:bodyPr/>
          <a:lstStyle/>
          <a:p>
            <a:pPr eaLnBrk="1" hangingPunct="1">
              <a:defRPr/>
            </a:pPr>
            <a:r>
              <a:rPr lang="ja-JP" altLang="en-US" sz="2400" b="1">
                <a:effectLst>
                  <a:outerShdw blurRad="38100" dist="38100" dir="2700000" algn="tl">
                    <a:srgbClr val="000000"/>
                  </a:outerShdw>
                </a:effectLst>
              </a:rPr>
              <a:t>犬混合ワクチン副反応と体重との関係</a:t>
            </a:r>
          </a:p>
        </p:txBody>
      </p:sp>
      <p:sp>
        <p:nvSpPr>
          <p:cNvPr id="374787" name="Text Box 3">
            <a:extLst>
              <a:ext uri="{FF2B5EF4-FFF2-40B4-BE49-F238E27FC236}">
                <a16:creationId xmlns:a16="http://schemas.microsoft.com/office/drawing/2014/main" id="{A717FF15-4407-8644-9E93-7C34765230A9}"/>
              </a:ext>
            </a:extLst>
          </p:cNvPr>
          <p:cNvSpPr txBox="1">
            <a:spLocks noChangeArrowheads="1"/>
          </p:cNvSpPr>
          <p:nvPr/>
        </p:nvSpPr>
        <p:spPr bwMode="auto">
          <a:xfrm>
            <a:off x="2591148" y="1268761"/>
            <a:ext cx="7797800" cy="5447645"/>
          </a:xfrm>
          <a:prstGeom prst="rect">
            <a:avLst/>
          </a:prstGeom>
          <a:noFill/>
          <a:ln>
            <a:noFill/>
          </a:ln>
          <a:effectLst/>
        </p:spPr>
        <p:txBody>
          <a:bodyPr>
            <a:spAutoFit/>
          </a:bodyPr>
          <a:lstStyle/>
          <a:p>
            <a:pPr fontAlgn="base">
              <a:spcBef>
                <a:spcPct val="20000"/>
              </a:spcBef>
              <a:spcAft>
                <a:spcPct val="0"/>
              </a:spcAft>
              <a:defRPr/>
            </a:pPr>
            <a:r>
              <a:rPr lang="ja-JP" altLang="en-US" sz="2000" b="1" dirty="0">
                <a:solidFill>
                  <a:srgbClr val="FFFFFF"/>
                </a:solidFill>
                <a:effectLst>
                  <a:outerShdw blurRad="38100" dist="38100" dir="2700000" algn="tl">
                    <a:srgbClr val="000000"/>
                  </a:outerShdw>
                </a:effectLst>
                <a:ea typeface="Osaka" charset="-128"/>
              </a:rPr>
              <a:t>トイ　プードル</a:t>
            </a:r>
            <a:r>
              <a:rPr lang="ja-JP" altLang="en-US" sz="1400" b="1" dirty="0">
                <a:solidFill>
                  <a:srgbClr val="FFFFFF"/>
                </a:solidFill>
                <a:effectLst>
                  <a:outerShdw blurRad="38100" dist="38100" dir="2700000" algn="tl">
                    <a:srgbClr val="000000"/>
                  </a:outerShdw>
                </a:effectLst>
                <a:ea typeface="Osaka" charset="-128"/>
              </a:rPr>
              <a:t>　</a:t>
            </a:r>
            <a:r>
              <a:rPr lang="ja-JP" altLang="en-US" sz="2000" b="1" dirty="0">
                <a:solidFill>
                  <a:srgbClr val="FFFFFF"/>
                </a:solidFill>
                <a:effectLst>
                  <a:outerShdw blurRad="38100" dist="38100" dir="2700000" algn="tl">
                    <a:srgbClr val="000000"/>
                  </a:outerShdw>
                </a:effectLst>
                <a:ea typeface="Osaka" charset="-128"/>
              </a:rPr>
              <a:t> </a:t>
            </a:r>
            <a:r>
              <a:rPr lang="en-US" altLang="ja-JP" sz="2000" b="1" dirty="0">
                <a:solidFill>
                  <a:srgbClr val="FFFFFF"/>
                </a:solidFill>
                <a:effectLst>
                  <a:outerShdw blurRad="38100" dist="38100" dir="2700000" algn="tl">
                    <a:srgbClr val="000000"/>
                  </a:outerShdw>
                </a:effectLst>
                <a:ea typeface="Osaka" charset="-128"/>
              </a:rPr>
              <a:t>2003</a:t>
            </a:r>
            <a:r>
              <a:rPr lang="ja-JP" altLang="en-US" sz="2000" b="1" dirty="0">
                <a:solidFill>
                  <a:srgbClr val="FFFFFF"/>
                </a:solidFill>
                <a:effectLst>
                  <a:outerShdw blurRad="38100" dist="38100" dir="2700000" algn="tl">
                    <a:srgbClr val="000000"/>
                  </a:outerShdw>
                </a:effectLst>
                <a:ea typeface="Osaka" charset="-128"/>
              </a:rPr>
              <a:t>年</a:t>
            </a:r>
            <a:r>
              <a:rPr lang="en-US" altLang="ja-JP" sz="2000" b="1" dirty="0">
                <a:solidFill>
                  <a:srgbClr val="FFFFFF"/>
                </a:solidFill>
                <a:effectLst>
                  <a:outerShdw blurRad="38100" dist="38100" dir="2700000" algn="tl">
                    <a:srgbClr val="000000"/>
                  </a:outerShdw>
                </a:effectLst>
                <a:ea typeface="Osaka" charset="-128"/>
              </a:rPr>
              <a:t>3</a:t>
            </a:r>
            <a:r>
              <a:rPr lang="ja-JP" altLang="en-US" sz="2000" b="1" dirty="0">
                <a:solidFill>
                  <a:srgbClr val="FFFFFF"/>
                </a:solidFill>
                <a:effectLst>
                  <a:outerShdw blurRad="38100" dist="38100" dir="2700000" algn="tl">
                    <a:srgbClr val="000000"/>
                  </a:outerShdw>
                </a:effectLst>
                <a:ea typeface="Osaka" charset="-128"/>
              </a:rPr>
              <a:t>月生　雄　　アレルギー体質（－）　</a:t>
            </a:r>
            <a:r>
              <a:rPr lang="en-US" altLang="ja-JP" sz="2000" b="1" dirty="0">
                <a:solidFill>
                  <a:srgbClr val="FFFFFF"/>
                </a:solidFill>
                <a:effectLst>
                  <a:outerShdw blurRad="38100" dist="38100" dir="2700000" algn="tl">
                    <a:srgbClr val="000000"/>
                  </a:outerShdw>
                </a:effectLst>
                <a:ea typeface="Osaka" charset="-128"/>
              </a:rPr>
              <a:t>5.4</a:t>
            </a:r>
            <a:r>
              <a:rPr lang="ja-JP" altLang="en-US" sz="2000" b="1" dirty="0">
                <a:solidFill>
                  <a:srgbClr val="FFFFFF"/>
                </a:solidFill>
                <a:effectLst>
                  <a:outerShdw blurRad="38100" dist="38100" dir="2700000" algn="tl">
                    <a:srgbClr val="000000"/>
                  </a:outerShdw>
                </a:effectLst>
                <a:ea typeface="Osaka" charset="-128"/>
              </a:rPr>
              <a:t>～</a:t>
            </a:r>
            <a:r>
              <a:rPr lang="en-US" altLang="ja-JP" sz="2000" b="1" dirty="0">
                <a:solidFill>
                  <a:srgbClr val="FFFFFF"/>
                </a:solidFill>
                <a:effectLst>
                  <a:outerShdw blurRad="38100" dist="38100" dir="2700000" algn="tl">
                    <a:srgbClr val="000000"/>
                  </a:outerShdw>
                </a:effectLst>
                <a:ea typeface="Osaka" charset="-128"/>
              </a:rPr>
              <a:t>5.9Kg</a:t>
            </a:r>
          </a:p>
          <a:p>
            <a:pPr fontAlgn="base">
              <a:spcBef>
                <a:spcPct val="20000"/>
              </a:spcBef>
              <a:spcAft>
                <a:spcPct val="0"/>
              </a:spcAft>
              <a:defRPr/>
            </a:pPr>
            <a:endParaRPr lang="en-US" altLang="ja-JP" sz="2000" b="1" dirty="0">
              <a:solidFill>
                <a:srgbClr val="FFFFFF"/>
              </a:solidFill>
              <a:effectLst>
                <a:outerShdw blurRad="38100" dist="38100" dir="2700000" algn="tl">
                  <a:srgbClr val="000000"/>
                </a:outerShdw>
              </a:effectLst>
              <a:ea typeface="Osaka" charset="-128"/>
            </a:endParaRPr>
          </a:p>
          <a:p>
            <a:pPr fontAlgn="base">
              <a:spcBef>
                <a:spcPct val="20000"/>
              </a:spcBef>
              <a:spcAft>
                <a:spcPct val="0"/>
              </a:spcAft>
              <a:defRPr/>
            </a:pPr>
            <a:r>
              <a:rPr lang="en-US" altLang="ja-JP" sz="2000" b="1" dirty="0">
                <a:solidFill>
                  <a:srgbClr val="FFFFFF"/>
                </a:solidFill>
                <a:effectLst>
                  <a:outerShdw blurRad="38100" dist="38100" dir="2700000" algn="tl">
                    <a:srgbClr val="000000"/>
                  </a:outerShdw>
                </a:effectLst>
                <a:ea typeface="Osaka" charset="-128"/>
              </a:rPr>
              <a:t>2007</a:t>
            </a:r>
            <a:r>
              <a:rPr lang="ja-JP" altLang="en-US" sz="2000" b="1" dirty="0">
                <a:solidFill>
                  <a:srgbClr val="FFFFFF"/>
                </a:solidFill>
                <a:effectLst>
                  <a:outerShdw blurRad="38100" dist="38100" dir="2700000" algn="tl">
                    <a:srgbClr val="000000"/>
                  </a:outerShdw>
                </a:effectLst>
                <a:ea typeface="Osaka" charset="-128"/>
              </a:rPr>
              <a:t>年  　</a:t>
            </a:r>
            <a:r>
              <a:rPr lang="en-US" altLang="ja-JP" sz="2000" b="1" dirty="0">
                <a:solidFill>
                  <a:srgbClr val="FFFFFF"/>
                </a:solidFill>
                <a:effectLst>
                  <a:outerShdw blurRad="38100" dist="38100" dir="2700000" algn="tl">
                    <a:srgbClr val="000000"/>
                  </a:outerShdw>
                </a:effectLst>
                <a:ea typeface="Osaka" charset="-128"/>
              </a:rPr>
              <a:t>O </a:t>
            </a:r>
            <a:r>
              <a:rPr lang="ja-JP" altLang="en-US" sz="2000" b="1" dirty="0">
                <a:solidFill>
                  <a:srgbClr val="FFFFFF"/>
                </a:solidFill>
                <a:effectLst>
                  <a:outerShdw blurRad="38100" dist="38100" dir="2700000" algn="tl">
                    <a:srgbClr val="000000"/>
                  </a:outerShdw>
                </a:effectLst>
                <a:ea typeface="Osaka" charset="-128"/>
              </a:rPr>
              <a:t>ワクチン　     </a:t>
            </a:r>
            <a:r>
              <a:rPr lang="en-US" altLang="ja-JP" sz="2000" b="1" dirty="0">
                <a:solidFill>
                  <a:srgbClr val="FFFFFF"/>
                </a:solidFill>
                <a:effectLst>
                  <a:outerShdw blurRad="38100" dist="38100" dir="2700000" algn="tl">
                    <a:srgbClr val="000000"/>
                  </a:outerShdw>
                </a:effectLst>
                <a:ea typeface="Osaka" charset="-128"/>
              </a:rPr>
              <a:t>20.5μg        </a:t>
            </a:r>
            <a:r>
              <a:rPr lang="ja-JP" altLang="en-US" sz="2000" b="1" dirty="0">
                <a:solidFill>
                  <a:srgbClr val="FFFFFF"/>
                </a:solidFill>
                <a:effectLst>
                  <a:outerShdw blurRad="38100" dist="38100" dir="2700000" algn="tl">
                    <a:srgbClr val="000000"/>
                  </a:outerShdw>
                </a:effectLst>
                <a:ea typeface="Osaka" charset="-128"/>
              </a:rPr>
              <a:t>　　　   異常なし</a:t>
            </a:r>
          </a:p>
          <a:p>
            <a:pPr fontAlgn="base">
              <a:spcBef>
                <a:spcPct val="20000"/>
              </a:spcBef>
              <a:spcAft>
                <a:spcPct val="0"/>
              </a:spcAft>
              <a:defRPr/>
            </a:pPr>
            <a:endParaRPr lang="ja-JP" altLang="en-US" sz="2000" b="1" dirty="0">
              <a:solidFill>
                <a:srgbClr val="FFFFFF"/>
              </a:solidFill>
              <a:effectLst>
                <a:outerShdw blurRad="38100" dist="38100" dir="2700000" algn="tl">
                  <a:srgbClr val="000000"/>
                </a:outerShdw>
              </a:effectLst>
              <a:ea typeface="Osaka" charset="-128"/>
            </a:endParaRPr>
          </a:p>
          <a:p>
            <a:pPr fontAlgn="base">
              <a:spcBef>
                <a:spcPct val="20000"/>
              </a:spcBef>
              <a:spcAft>
                <a:spcPct val="0"/>
              </a:spcAft>
              <a:defRPr/>
            </a:pPr>
            <a:r>
              <a:rPr lang="en-US" altLang="ja-JP" sz="2000" b="1" dirty="0">
                <a:solidFill>
                  <a:srgbClr val="FFFFFF"/>
                </a:solidFill>
                <a:effectLst>
                  <a:outerShdw blurRad="38100" dist="38100" dir="2700000" algn="tl">
                    <a:srgbClr val="000000"/>
                  </a:outerShdw>
                </a:effectLst>
                <a:ea typeface="Osaka" charset="-128"/>
              </a:rPr>
              <a:t>2008</a:t>
            </a:r>
            <a:r>
              <a:rPr lang="ja-JP" altLang="en-US" sz="2000" b="1" dirty="0">
                <a:solidFill>
                  <a:srgbClr val="FFFFFF"/>
                </a:solidFill>
                <a:effectLst>
                  <a:outerShdw blurRad="38100" dist="38100" dir="2700000" algn="tl">
                    <a:srgbClr val="000000"/>
                  </a:outerShdw>
                </a:effectLst>
                <a:ea typeface="Osaka" charset="-128"/>
              </a:rPr>
              <a:t>年  　</a:t>
            </a:r>
            <a:r>
              <a:rPr lang="en-US" altLang="ja-JP" sz="2000" b="1" dirty="0">
                <a:solidFill>
                  <a:srgbClr val="FFFFFF"/>
                </a:solidFill>
                <a:effectLst>
                  <a:outerShdw blurRad="38100" dist="38100" dir="2700000" algn="tl">
                    <a:srgbClr val="000000"/>
                  </a:outerShdw>
                </a:effectLst>
                <a:ea typeface="Osaka" charset="-128"/>
              </a:rPr>
              <a:t>L </a:t>
            </a:r>
            <a:r>
              <a:rPr lang="ja-JP" altLang="en-US" sz="2000" b="1" dirty="0">
                <a:solidFill>
                  <a:srgbClr val="FFFFFF"/>
                </a:solidFill>
                <a:effectLst>
                  <a:outerShdw blurRad="38100" dist="38100" dir="2700000" algn="tl">
                    <a:srgbClr val="000000"/>
                  </a:outerShdw>
                </a:effectLst>
                <a:ea typeface="Osaka" charset="-128"/>
              </a:rPr>
              <a:t>ワクチン    　 ＜</a:t>
            </a:r>
            <a:r>
              <a:rPr lang="en-US" altLang="ja-JP" sz="2000" b="1" dirty="0">
                <a:solidFill>
                  <a:srgbClr val="FFFFFF"/>
                </a:solidFill>
                <a:effectLst>
                  <a:outerShdw blurRad="38100" dist="38100" dir="2700000" algn="tl">
                    <a:srgbClr val="000000"/>
                  </a:outerShdw>
                </a:effectLst>
                <a:ea typeface="Osaka" charset="-128"/>
              </a:rPr>
              <a:t>1μg</a:t>
            </a:r>
            <a:r>
              <a:rPr lang="ja-JP" altLang="en-US" sz="2000" b="1" dirty="0">
                <a:solidFill>
                  <a:srgbClr val="FFFFFF"/>
                </a:solidFill>
                <a:effectLst>
                  <a:outerShdw blurRad="38100" dist="38100" dir="2700000" algn="tl">
                    <a:srgbClr val="000000"/>
                  </a:outerShdw>
                </a:effectLst>
                <a:ea typeface="Osaka" charset="-128"/>
              </a:rPr>
              <a:t>　　　　　   　異常なし</a:t>
            </a:r>
          </a:p>
          <a:p>
            <a:pPr fontAlgn="base">
              <a:spcBef>
                <a:spcPct val="20000"/>
              </a:spcBef>
              <a:spcAft>
                <a:spcPct val="0"/>
              </a:spcAft>
              <a:defRPr/>
            </a:pPr>
            <a:endParaRPr lang="ja-JP" altLang="en-US" sz="2000" b="1" dirty="0">
              <a:solidFill>
                <a:srgbClr val="FFFFFF"/>
              </a:solidFill>
              <a:effectLst>
                <a:outerShdw blurRad="38100" dist="38100" dir="2700000" algn="tl">
                  <a:srgbClr val="000000"/>
                </a:outerShdw>
              </a:effectLst>
              <a:ea typeface="Osaka" charset="-128"/>
            </a:endParaRPr>
          </a:p>
          <a:p>
            <a:pPr fontAlgn="base">
              <a:spcBef>
                <a:spcPct val="20000"/>
              </a:spcBef>
              <a:spcAft>
                <a:spcPct val="0"/>
              </a:spcAft>
              <a:defRPr/>
            </a:pPr>
            <a:r>
              <a:rPr lang="en-US" altLang="ja-JP" sz="2000" b="1" dirty="0">
                <a:solidFill>
                  <a:srgbClr val="FFFFFF"/>
                </a:solidFill>
                <a:effectLst>
                  <a:outerShdw blurRad="38100" dist="38100" dir="2700000" algn="tl">
                    <a:srgbClr val="000000"/>
                  </a:outerShdw>
                </a:effectLst>
                <a:ea typeface="Osaka" charset="-128"/>
              </a:rPr>
              <a:t>2009</a:t>
            </a:r>
            <a:r>
              <a:rPr lang="ja-JP" altLang="en-US" sz="2000" b="1" dirty="0">
                <a:solidFill>
                  <a:srgbClr val="FFFFFF"/>
                </a:solidFill>
                <a:effectLst>
                  <a:outerShdw blurRad="38100" dist="38100" dir="2700000" algn="tl">
                    <a:srgbClr val="000000"/>
                  </a:outerShdw>
                </a:effectLst>
                <a:ea typeface="Osaka" charset="-128"/>
              </a:rPr>
              <a:t>年　  </a:t>
            </a:r>
            <a:r>
              <a:rPr lang="en-US" altLang="ja-JP" sz="2000" b="1" dirty="0">
                <a:solidFill>
                  <a:srgbClr val="FFFFFF"/>
                </a:solidFill>
                <a:effectLst>
                  <a:outerShdw blurRad="38100" dist="38100" dir="2700000" algn="tl">
                    <a:srgbClr val="000000"/>
                  </a:outerShdw>
                </a:effectLst>
                <a:ea typeface="Osaka" charset="-128"/>
              </a:rPr>
              <a:t>O </a:t>
            </a:r>
            <a:r>
              <a:rPr lang="ja-JP" altLang="en-US" sz="2000" b="1" dirty="0">
                <a:solidFill>
                  <a:srgbClr val="FFFFFF"/>
                </a:solidFill>
                <a:effectLst>
                  <a:outerShdw blurRad="38100" dist="38100" dir="2700000" algn="tl">
                    <a:srgbClr val="000000"/>
                  </a:outerShdw>
                </a:effectLst>
                <a:ea typeface="Osaka" charset="-128"/>
              </a:rPr>
              <a:t>ワクチン　     </a:t>
            </a:r>
            <a:r>
              <a:rPr lang="en-US" altLang="ja-JP" sz="2000" b="1" dirty="0">
                <a:solidFill>
                  <a:srgbClr val="FFFFFF"/>
                </a:solidFill>
                <a:effectLst>
                  <a:outerShdw blurRad="38100" dist="38100" dir="2700000" algn="tl">
                    <a:srgbClr val="000000"/>
                  </a:outerShdw>
                </a:effectLst>
                <a:ea typeface="Osaka" charset="-128"/>
              </a:rPr>
              <a:t>58.6μg</a:t>
            </a:r>
            <a:r>
              <a:rPr lang="ja-JP" altLang="en-US" sz="2000" b="1" dirty="0">
                <a:solidFill>
                  <a:srgbClr val="FFFFFF"/>
                </a:solidFill>
                <a:effectLst>
                  <a:outerShdw blurRad="38100" dist="38100" dir="2700000" algn="tl">
                    <a:srgbClr val="000000"/>
                  </a:outerShdw>
                </a:effectLst>
                <a:ea typeface="Osaka" charset="-128"/>
              </a:rPr>
              <a:t>　　　　　   　異常なし</a:t>
            </a:r>
          </a:p>
          <a:p>
            <a:pPr fontAlgn="base">
              <a:spcBef>
                <a:spcPct val="20000"/>
              </a:spcBef>
              <a:spcAft>
                <a:spcPct val="0"/>
              </a:spcAft>
              <a:defRPr/>
            </a:pPr>
            <a:endParaRPr lang="ja-JP" altLang="en-US" sz="2000" b="1" dirty="0">
              <a:solidFill>
                <a:srgbClr val="FFFFFF"/>
              </a:solidFill>
              <a:effectLst>
                <a:outerShdw blurRad="38100" dist="38100" dir="2700000" algn="tl">
                  <a:srgbClr val="000000"/>
                </a:outerShdw>
              </a:effectLst>
              <a:ea typeface="Osaka" charset="-128"/>
            </a:endParaRPr>
          </a:p>
          <a:p>
            <a:pPr fontAlgn="base">
              <a:spcBef>
                <a:spcPct val="20000"/>
              </a:spcBef>
              <a:spcAft>
                <a:spcPct val="0"/>
              </a:spcAft>
              <a:defRPr/>
            </a:pPr>
            <a:r>
              <a:rPr lang="en-US" altLang="ja-JP" sz="2000" b="1" dirty="0">
                <a:solidFill>
                  <a:srgbClr val="FFFFFF"/>
                </a:solidFill>
                <a:effectLst>
                  <a:outerShdw blurRad="38100" dist="38100" dir="2700000" algn="tl">
                    <a:srgbClr val="000000"/>
                  </a:outerShdw>
                </a:effectLst>
                <a:ea typeface="Osaka" charset="-128"/>
              </a:rPr>
              <a:t>2010</a:t>
            </a:r>
            <a:r>
              <a:rPr lang="ja-JP" altLang="en-US" sz="2000" b="1" dirty="0">
                <a:solidFill>
                  <a:srgbClr val="FFFFFF"/>
                </a:solidFill>
                <a:effectLst>
                  <a:outerShdw blurRad="38100" dist="38100" dir="2700000" algn="tl">
                    <a:srgbClr val="000000"/>
                  </a:outerShdw>
                </a:effectLst>
                <a:ea typeface="Osaka" charset="-128"/>
              </a:rPr>
              <a:t>年  　</a:t>
            </a:r>
            <a:r>
              <a:rPr lang="en-US" altLang="ja-JP" sz="2000" b="1" dirty="0">
                <a:solidFill>
                  <a:srgbClr val="FFFFFF"/>
                </a:solidFill>
                <a:effectLst>
                  <a:outerShdw blurRad="38100" dist="38100" dir="2700000" algn="tl">
                    <a:srgbClr val="000000"/>
                  </a:outerShdw>
                </a:effectLst>
                <a:ea typeface="Osaka" charset="-128"/>
              </a:rPr>
              <a:t>O </a:t>
            </a:r>
            <a:r>
              <a:rPr lang="ja-JP" altLang="en-US" sz="2000" b="1" dirty="0">
                <a:solidFill>
                  <a:srgbClr val="FFFFFF"/>
                </a:solidFill>
                <a:effectLst>
                  <a:outerShdw blurRad="38100" dist="38100" dir="2700000" algn="tl">
                    <a:srgbClr val="000000"/>
                  </a:outerShdw>
                </a:effectLst>
                <a:ea typeface="Osaka" charset="-128"/>
              </a:rPr>
              <a:t>ワクチン　     </a:t>
            </a:r>
            <a:r>
              <a:rPr lang="en-US" altLang="ja-JP" sz="2000" b="1" dirty="0">
                <a:solidFill>
                  <a:srgbClr val="FFFFFF"/>
                </a:solidFill>
                <a:effectLst>
                  <a:outerShdw blurRad="38100" dist="38100" dir="2700000" algn="tl">
                    <a:srgbClr val="000000"/>
                  </a:outerShdw>
                </a:effectLst>
                <a:ea typeface="Osaka" charset="-128"/>
              </a:rPr>
              <a:t>63.4μg</a:t>
            </a:r>
            <a:r>
              <a:rPr lang="ja-JP" altLang="en-US" sz="2000" b="1" dirty="0">
                <a:solidFill>
                  <a:srgbClr val="FFFFFF"/>
                </a:solidFill>
                <a:effectLst>
                  <a:outerShdw blurRad="38100" dist="38100" dir="2700000" algn="tl">
                    <a:srgbClr val="000000"/>
                  </a:outerShdw>
                </a:effectLst>
                <a:ea typeface="Osaka" charset="-128"/>
              </a:rPr>
              <a:t>　　　　　　　 </a:t>
            </a:r>
            <a:r>
              <a:rPr lang="ja-JP" altLang="en-US" sz="2000" b="1" dirty="0">
                <a:solidFill>
                  <a:srgbClr val="FF0000"/>
                </a:solidFill>
                <a:effectLst>
                  <a:outerShdw blurRad="38100" dist="38100" dir="2700000" algn="tl">
                    <a:srgbClr val="000000"/>
                  </a:outerShdw>
                </a:effectLst>
                <a:ea typeface="Osaka" charset="-128"/>
              </a:rPr>
              <a:t>異常　</a:t>
            </a:r>
          </a:p>
          <a:p>
            <a:pPr fontAlgn="base">
              <a:spcBef>
                <a:spcPct val="20000"/>
              </a:spcBef>
              <a:spcAft>
                <a:spcPct val="0"/>
              </a:spcAft>
              <a:defRPr/>
            </a:pPr>
            <a:endParaRPr lang="ja-JP" altLang="en-US" sz="2000" b="1" dirty="0">
              <a:solidFill>
                <a:srgbClr val="FF0000"/>
              </a:solidFill>
              <a:effectLst>
                <a:outerShdw blurRad="38100" dist="38100" dir="2700000" algn="tl">
                  <a:srgbClr val="000000"/>
                </a:outerShdw>
              </a:effectLst>
              <a:ea typeface="Osaka" charset="-128"/>
            </a:endParaRPr>
          </a:p>
          <a:p>
            <a:pPr fontAlgn="base">
              <a:spcBef>
                <a:spcPct val="20000"/>
              </a:spcBef>
              <a:spcAft>
                <a:spcPct val="0"/>
              </a:spcAft>
              <a:defRPr/>
            </a:pPr>
            <a:r>
              <a:rPr lang="ja-JP" altLang="en-US" sz="2000" b="1" dirty="0">
                <a:solidFill>
                  <a:srgbClr val="FFFFFF"/>
                </a:solidFill>
                <a:effectLst>
                  <a:outerShdw blurRad="38100" dist="38100" dir="2700000" algn="tl">
                    <a:srgbClr val="000000"/>
                  </a:outerShdw>
                </a:effectLst>
                <a:ea typeface="Osaka" charset="-128"/>
              </a:rPr>
              <a:t>接種</a:t>
            </a:r>
            <a:r>
              <a:rPr lang="en-US" altLang="ja-JP" sz="2000" b="1" dirty="0">
                <a:solidFill>
                  <a:srgbClr val="FFFFFF"/>
                </a:solidFill>
                <a:effectLst>
                  <a:outerShdw blurRad="38100" dist="38100" dir="2700000" algn="tl">
                    <a:srgbClr val="000000"/>
                  </a:outerShdw>
                </a:effectLst>
                <a:ea typeface="Osaka" charset="-128"/>
              </a:rPr>
              <a:t>2</a:t>
            </a:r>
            <a:r>
              <a:rPr lang="ja-JP" altLang="en-US" sz="2000" b="1" dirty="0">
                <a:solidFill>
                  <a:srgbClr val="FFFFFF"/>
                </a:solidFill>
                <a:effectLst>
                  <a:outerShdw blurRad="38100" dist="38100" dir="2700000" algn="tl">
                    <a:srgbClr val="000000"/>
                  </a:outerShdw>
                </a:effectLst>
                <a:ea typeface="Osaka" charset="-128"/>
              </a:rPr>
              <a:t>時間後の起立不能　直ぐに連絡あり再来院時</a:t>
            </a:r>
            <a:endParaRPr lang="ja-JP" altLang="en-US" sz="2000" b="1" dirty="0">
              <a:solidFill>
                <a:srgbClr val="FF0000"/>
              </a:solidFill>
              <a:effectLst>
                <a:outerShdw blurRad="38100" dist="38100" dir="2700000" algn="tl">
                  <a:srgbClr val="000000"/>
                </a:outerShdw>
              </a:effectLst>
              <a:ea typeface="Osaka" charset="-128"/>
            </a:endParaRPr>
          </a:p>
          <a:p>
            <a:pPr fontAlgn="base">
              <a:spcBef>
                <a:spcPct val="20000"/>
              </a:spcBef>
              <a:spcAft>
                <a:spcPct val="0"/>
              </a:spcAft>
              <a:defRPr/>
            </a:pPr>
            <a:r>
              <a:rPr lang="ja-JP" altLang="en-US" sz="2000" b="1" dirty="0">
                <a:solidFill>
                  <a:srgbClr val="FFFFFF"/>
                </a:solidFill>
                <a:effectLst>
                  <a:outerShdw blurRad="38100" dist="38100" dir="2700000" algn="tl">
                    <a:srgbClr val="000000"/>
                  </a:outerShdw>
                </a:effectLst>
                <a:ea typeface="Osaka" charset="-128"/>
              </a:rPr>
              <a:t>一般症状正常　血圧　心拍正常　ステロイド</a:t>
            </a:r>
            <a:r>
              <a:rPr lang="en-US" altLang="ja-JP" sz="2000" b="1" dirty="0">
                <a:solidFill>
                  <a:srgbClr val="FFFFFF"/>
                </a:solidFill>
                <a:effectLst>
                  <a:outerShdw blurRad="38100" dist="38100" dir="2700000" algn="tl">
                    <a:srgbClr val="000000"/>
                  </a:outerShdw>
                </a:effectLst>
                <a:ea typeface="Osaka" charset="-128"/>
              </a:rPr>
              <a:t>1mg/kg</a:t>
            </a:r>
            <a:r>
              <a:rPr lang="ja-JP" altLang="en-US" sz="2000" b="1" dirty="0">
                <a:solidFill>
                  <a:srgbClr val="FFFFFF"/>
                </a:solidFill>
                <a:effectLst>
                  <a:outerShdw blurRad="38100" dist="38100" dir="2700000" algn="tl">
                    <a:srgbClr val="000000"/>
                  </a:outerShdw>
                </a:effectLst>
                <a:ea typeface="Osaka" charset="-128"/>
              </a:rPr>
              <a:t>　ＳＣ処置　</a:t>
            </a:r>
          </a:p>
          <a:p>
            <a:pPr fontAlgn="base">
              <a:spcBef>
                <a:spcPct val="20000"/>
              </a:spcBef>
              <a:spcAft>
                <a:spcPct val="0"/>
              </a:spcAft>
              <a:defRPr/>
            </a:pPr>
            <a:r>
              <a:rPr lang="ja-JP" altLang="en-US" sz="2000" b="1" dirty="0">
                <a:solidFill>
                  <a:srgbClr val="FFFFFF"/>
                </a:solidFill>
                <a:effectLst>
                  <a:outerShdw blurRad="38100" dist="38100" dir="2700000" algn="tl">
                    <a:srgbClr val="000000"/>
                  </a:outerShdw>
                </a:effectLst>
                <a:ea typeface="Osaka" charset="-128"/>
              </a:rPr>
              <a:t>その後経過良好　３時間観察　退院　</a:t>
            </a:r>
            <a:r>
              <a:rPr lang="ja-JP" altLang="en-US" sz="2000" b="1" dirty="0">
                <a:solidFill>
                  <a:srgbClr val="FFFFFF"/>
                </a:solidFill>
                <a:effectLst>
                  <a:outerShdw blurRad="38100" dist="38100" dir="2700000" algn="tl">
                    <a:srgbClr val="000000"/>
                  </a:outerShdw>
                </a:effectLst>
                <a:highlight>
                  <a:srgbClr val="FFFF00"/>
                </a:highlight>
                <a:ea typeface="Osaka" charset="-128"/>
              </a:rPr>
              <a:t>アレルギ</a:t>
            </a:r>
            <a:r>
              <a:rPr lang="en-US" altLang="ja-JP" sz="2000" b="1" dirty="0">
                <a:solidFill>
                  <a:srgbClr val="FFFFFF"/>
                </a:solidFill>
                <a:effectLst>
                  <a:outerShdw blurRad="38100" dist="38100" dir="2700000" algn="tl">
                    <a:srgbClr val="000000"/>
                  </a:outerShdw>
                </a:effectLst>
                <a:highlight>
                  <a:srgbClr val="FFFF00"/>
                </a:highlight>
                <a:ea typeface="Osaka" charset="-128"/>
              </a:rPr>
              <a:t>―</a:t>
            </a:r>
            <a:r>
              <a:rPr lang="ja-JP" altLang="en-US" sz="2000" b="1" dirty="0">
                <a:solidFill>
                  <a:srgbClr val="FFFFFF"/>
                </a:solidFill>
                <a:effectLst>
                  <a:outerShdw blurRad="38100" dist="38100" dir="2700000" algn="tl">
                    <a:srgbClr val="000000"/>
                  </a:outerShdw>
                </a:effectLst>
                <a:highlight>
                  <a:srgbClr val="FFFF00"/>
                </a:highlight>
                <a:ea typeface="Osaka" charset="-128"/>
              </a:rPr>
              <a:t>歴のない</a:t>
            </a:r>
            <a:r>
              <a:rPr lang="en-US" altLang="ja-JP" sz="2000" b="1" dirty="0">
                <a:solidFill>
                  <a:srgbClr val="FFFFFF"/>
                </a:solidFill>
                <a:effectLst>
                  <a:outerShdw blurRad="38100" dist="38100" dir="2700000" algn="tl">
                    <a:srgbClr val="000000"/>
                  </a:outerShdw>
                </a:effectLst>
                <a:highlight>
                  <a:srgbClr val="FFFF00"/>
                </a:highlight>
                <a:ea typeface="Osaka" charset="-128"/>
              </a:rPr>
              <a:t>T</a:t>
            </a:r>
            <a:r>
              <a:rPr lang="ja-JP" altLang="en-US" sz="2000" b="1" dirty="0">
                <a:solidFill>
                  <a:srgbClr val="FFFFFF"/>
                </a:solidFill>
                <a:effectLst>
                  <a:outerShdw blurRad="38100" dist="38100" dir="2700000" algn="tl">
                    <a:srgbClr val="000000"/>
                  </a:outerShdw>
                </a:effectLst>
                <a:highlight>
                  <a:srgbClr val="FFFF00"/>
                </a:highlight>
                <a:ea typeface="Osaka" charset="-128"/>
              </a:rPr>
              <a:t>プーも同じ反応が起きた。　</a:t>
            </a:r>
            <a:r>
              <a:rPr lang="ja-JP" altLang="en-US" sz="2000" b="1" dirty="0">
                <a:solidFill>
                  <a:srgbClr val="FF0000"/>
                </a:solidFill>
                <a:effectLst>
                  <a:outerShdw blurRad="38100" dist="38100" dir="2700000" algn="tl">
                    <a:srgbClr val="000000"/>
                  </a:outerShdw>
                </a:effectLst>
                <a:highlight>
                  <a:srgbClr val="FFFF00"/>
                </a:highlight>
                <a:ea typeface="Osaka" charset="-128"/>
              </a:rPr>
              <a:t>ワクチンは</a:t>
            </a:r>
            <a:r>
              <a:rPr lang="en-US" altLang="ja-JP" sz="2000" b="1" dirty="0">
                <a:solidFill>
                  <a:srgbClr val="FF0000"/>
                </a:solidFill>
                <a:effectLst>
                  <a:outerShdw blurRad="38100" dist="38100" dir="2700000" algn="tl">
                    <a:srgbClr val="000000"/>
                  </a:outerShdw>
                </a:effectLst>
                <a:highlight>
                  <a:srgbClr val="FFFF00"/>
                </a:highlight>
                <a:ea typeface="Osaka" charset="-128"/>
              </a:rPr>
              <a:t>3</a:t>
            </a:r>
            <a:r>
              <a:rPr lang="ja-JP" altLang="en-US" sz="2000" b="1" dirty="0">
                <a:solidFill>
                  <a:srgbClr val="FF0000"/>
                </a:solidFill>
                <a:effectLst>
                  <a:outerShdw blurRad="38100" dist="38100" dir="2700000" algn="tl">
                    <a:srgbClr val="000000"/>
                  </a:outerShdw>
                </a:effectLst>
                <a:highlight>
                  <a:srgbClr val="FFFF00"/>
                </a:highlight>
                <a:ea typeface="Osaka" charset="-128"/>
              </a:rPr>
              <a:t>年毎がいいのかも。。</a:t>
            </a:r>
          </a:p>
        </p:txBody>
      </p:sp>
      <p:sp>
        <p:nvSpPr>
          <p:cNvPr id="374788" name="Line 4">
            <a:extLst>
              <a:ext uri="{FF2B5EF4-FFF2-40B4-BE49-F238E27FC236}">
                <a16:creationId xmlns:a16="http://schemas.microsoft.com/office/drawing/2014/main" id="{A7DD8E7A-7B3C-04BE-1AB1-DC4993AD20A2}"/>
              </a:ext>
            </a:extLst>
          </p:cNvPr>
          <p:cNvSpPr>
            <a:spLocks noChangeShapeType="1"/>
          </p:cNvSpPr>
          <p:nvPr/>
        </p:nvSpPr>
        <p:spPr bwMode="auto">
          <a:xfrm>
            <a:off x="2566988" y="2133600"/>
            <a:ext cx="7345362" cy="0"/>
          </a:xfrm>
          <a:prstGeom prst="line">
            <a:avLst/>
          </a:prstGeom>
          <a:noFill/>
          <a:ln w="9525">
            <a:solidFill>
              <a:schemeClr val="tx1"/>
            </a:solidFill>
            <a:round/>
            <a:headEnd/>
            <a:tailEn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374789" name="Line 5">
            <a:extLst>
              <a:ext uri="{FF2B5EF4-FFF2-40B4-BE49-F238E27FC236}">
                <a16:creationId xmlns:a16="http://schemas.microsoft.com/office/drawing/2014/main" id="{9F4E651F-2B31-3B51-5DE7-53A284C463C4}"/>
              </a:ext>
            </a:extLst>
          </p:cNvPr>
          <p:cNvSpPr>
            <a:spLocks noChangeShapeType="1"/>
          </p:cNvSpPr>
          <p:nvPr/>
        </p:nvSpPr>
        <p:spPr bwMode="auto">
          <a:xfrm>
            <a:off x="2566989" y="5084763"/>
            <a:ext cx="7273925" cy="0"/>
          </a:xfrm>
          <a:prstGeom prst="line">
            <a:avLst/>
          </a:prstGeom>
          <a:noFill/>
          <a:ln w="9525">
            <a:solidFill>
              <a:schemeClr val="tx1"/>
            </a:solidFill>
            <a:round/>
            <a:headEnd/>
            <a:tailEn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a:extLst>
              <a:ext uri="{FF2B5EF4-FFF2-40B4-BE49-F238E27FC236}">
                <a16:creationId xmlns:a16="http://schemas.microsoft.com/office/drawing/2014/main" id="{8781E80E-7841-FC37-3E7C-18BB3CF03EC6}"/>
              </a:ext>
            </a:extLst>
          </p:cNvPr>
          <p:cNvSpPr>
            <a:spLocks noChangeArrowheads="1"/>
          </p:cNvSpPr>
          <p:nvPr/>
        </p:nvSpPr>
        <p:spPr bwMode="auto">
          <a:xfrm>
            <a:off x="1752600" y="2667000"/>
            <a:ext cx="3962400" cy="2308324"/>
          </a:xfrm>
          <a:prstGeom prst="rect">
            <a:avLst/>
          </a:prstGeom>
          <a:noFill/>
          <a:ln>
            <a:noFill/>
          </a:ln>
          <a:effectLst/>
        </p:spPr>
        <p:txBody>
          <a:bodyPr>
            <a:spAutoFit/>
          </a:bodyPr>
          <a:lstStyle/>
          <a:p>
            <a:pPr algn="just" fontAlgn="base">
              <a:spcBef>
                <a:spcPct val="0"/>
              </a:spcBef>
              <a:spcAft>
                <a:spcPct val="0"/>
              </a:spcAft>
              <a:defRPr/>
            </a:pPr>
            <a:r>
              <a:rPr lang="ja-JP" altLang="en-US" sz="2400" b="1">
                <a:solidFill>
                  <a:srgbClr val="FFFFFF"/>
                </a:solidFill>
                <a:effectLst>
                  <a:outerShdw blurRad="38100" dist="38100" dir="2700000" algn="tl">
                    <a:srgbClr val="000000"/>
                  </a:outerShdw>
                </a:effectLst>
                <a:latin typeface="ＭＳ ゴシック" panose="020B0609070205080204" pitchFamily="49" charset="-128"/>
                <a:ea typeface="ＭＳ ゴシック" panose="020B0609070205080204" pitchFamily="49" charset="-128"/>
              </a:rPr>
              <a:t>大森らは、ワクチン接種後アレルギー反応を起こした</a:t>
            </a:r>
            <a:r>
              <a:rPr lang="ja-JP" altLang="en-US" sz="2400" b="1">
                <a:solidFill>
                  <a:srgbClr val="FFFFFF"/>
                </a:solidFill>
                <a:effectLst>
                  <a:outerShdw blurRad="38100" dist="38100" dir="2700000" algn="tl">
                    <a:srgbClr val="000000"/>
                  </a:outerShdw>
                </a:effectLst>
                <a:latin typeface="Verdana" panose="020B0604030504040204" pitchFamily="34" charset="0"/>
                <a:ea typeface="ＭＳ ゴシック" panose="020B0609070205080204" pitchFamily="49" charset="-128"/>
              </a:rPr>
              <a:t>１６</a:t>
            </a:r>
            <a:r>
              <a:rPr lang="ja-JP" altLang="en-US" sz="2400" b="1">
                <a:solidFill>
                  <a:srgbClr val="FFFFFF"/>
                </a:solidFill>
                <a:effectLst>
                  <a:outerShdw blurRad="38100" dist="38100" dir="2700000" algn="tl">
                    <a:srgbClr val="000000"/>
                  </a:outerShdw>
                </a:effectLst>
                <a:latin typeface="ＭＳ ゴシック" panose="020B0609070205080204" pitchFamily="49" charset="-128"/>
                <a:ea typeface="ＭＳ ゴシック" panose="020B0609070205080204" pitchFamily="49" charset="-128"/>
              </a:rPr>
              <a:t>例の犬の血清で免疫電気動法を実施し</a:t>
            </a:r>
            <a:r>
              <a:rPr lang="en-US" altLang="ja-JP" sz="2400" b="1">
                <a:solidFill>
                  <a:srgbClr val="FFFFFF"/>
                </a:solidFill>
                <a:effectLst>
                  <a:outerShdw blurRad="38100" dist="38100" dir="2700000" algn="tl">
                    <a:srgbClr val="000000"/>
                  </a:outerShdw>
                </a:effectLst>
                <a:latin typeface="ＭＳ ゴシック" panose="020B0609070205080204" pitchFamily="49" charset="-128"/>
                <a:ea typeface="ＭＳ ゴシック" panose="020B0609070205080204" pitchFamily="49" charset="-128"/>
              </a:rPr>
              <a:t>FCS</a:t>
            </a:r>
            <a:r>
              <a:rPr lang="ja-JP" altLang="en-US" sz="2400" b="1">
                <a:solidFill>
                  <a:srgbClr val="FFFFFF"/>
                </a:solidFill>
                <a:effectLst>
                  <a:outerShdw blurRad="38100" dist="38100" dir="2700000" algn="tl">
                    <a:srgbClr val="000000"/>
                  </a:outerShdw>
                </a:effectLst>
                <a:latin typeface="ＭＳ ゴシック" panose="020B0609070205080204" pitchFamily="49" charset="-128"/>
                <a:ea typeface="ＭＳ ゴシック" panose="020B0609070205080204" pitchFamily="49" charset="-128"/>
              </a:rPr>
              <a:t>の</a:t>
            </a:r>
            <a:r>
              <a:rPr lang="en-US" altLang="ja-JP" sz="2400" b="1">
                <a:solidFill>
                  <a:srgbClr val="FFFFFF"/>
                </a:solidFill>
                <a:effectLst>
                  <a:outerShdw blurRad="38100" dist="38100" dir="2700000" algn="tl">
                    <a:srgbClr val="000000"/>
                  </a:outerShdw>
                </a:effectLst>
                <a:latin typeface="ＭＳ ゴシック" panose="020B0609070205080204" pitchFamily="49" charset="-128"/>
                <a:ea typeface="ＭＳ ゴシック" panose="020B0609070205080204" pitchFamily="49" charset="-128"/>
              </a:rPr>
              <a:t>IgE</a:t>
            </a:r>
            <a:r>
              <a:rPr lang="ja-JP" altLang="en-US" sz="2400" b="1">
                <a:solidFill>
                  <a:srgbClr val="FFFFFF"/>
                </a:solidFill>
                <a:effectLst>
                  <a:outerShdw blurRad="38100" dist="38100" dir="2700000" algn="tl">
                    <a:srgbClr val="000000"/>
                  </a:outerShdw>
                </a:effectLst>
                <a:latin typeface="ＭＳ ゴシック" panose="020B0609070205080204" pitchFamily="49" charset="-128"/>
                <a:ea typeface="ＭＳ ゴシック" panose="020B0609070205080204" pitchFamily="49" charset="-128"/>
              </a:rPr>
              <a:t>反応部分を調査したところ</a:t>
            </a:r>
          </a:p>
          <a:p>
            <a:pPr algn="just" fontAlgn="base">
              <a:spcBef>
                <a:spcPct val="0"/>
              </a:spcBef>
              <a:spcAft>
                <a:spcPct val="0"/>
              </a:spcAft>
              <a:defRPr/>
            </a:pPr>
            <a:r>
              <a:rPr lang="ja-JP" altLang="en-US" sz="2400" b="1">
                <a:solidFill>
                  <a:srgbClr val="FFFFFF"/>
                </a:solidFill>
                <a:effectLst>
                  <a:outerShdw blurRad="38100" dist="38100" dir="2700000" algn="tl">
                    <a:srgbClr val="000000"/>
                  </a:outerShdw>
                </a:effectLst>
                <a:latin typeface="Verdana" panose="020B0604030504040204" pitchFamily="34" charset="0"/>
                <a:ea typeface="ＭＳ ゴシック" panose="020B0609070205080204" pitchFamily="49" charset="-128"/>
              </a:rPr>
              <a:t>１４</a:t>
            </a:r>
            <a:r>
              <a:rPr lang="ja-JP" altLang="en-US" sz="2400" b="1">
                <a:solidFill>
                  <a:srgbClr val="FFFFFF"/>
                </a:solidFill>
                <a:effectLst>
                  <a:outerShdw blurRad="38100" dist="38100" dir="2700000" algn="tl">
                    <a:srgbClr val="000000"/>
                  </a:outerShdw>
                </a:effectLst>
                <a:latin typeface="ＭＳ ゴシック" panose="020B0609070205080204" pitchFamily="49" charset="-128"/>
                <a:ea typeface="ＭＳ ゴシック" panose="020B0609070205080204" pitchFamily="49" charset="-128"/>
              </a:rPr>
              <a:t>例に</a:t>
            </a:r>
            <a:endParaRPr lang="ja-JP" altLang="en-US" sz="2800" b="1">
              <a:solidFill>
                <a:srgbClr val="FFFFFF"/>
              </a:solidFill>
              <a:effectLst>
                <a:outerShdw blurRad="38100" dist="38100" dir="2700000" algn="tl">
                  <a:srgbClr val="000000"/>
                </a:outerShdw>
              </a:effectLst>
              <a:latin typeface="ＭＳ ゴシック" panose="020B0609070205080204" pitchFamily="49" charset="-128"/>
              <a:ea typeface="ＭＳ ゴシック" panose="020B0609070205080204" pitchFamily="49" charset="-128"/>
            </a:endParaRPr>
          </a:p>
        </p:txBody>
      </p:sp>
      <p:graphicFrame>
        <p:nvGraphicFramePr>
          <p:cNvPr id="14339" name="Object 6">
            <a:extLst>
              <a:ext uri="{FF2B5EF4-FFF2-40B4-BE49-F238E27FC236}">
                <a16:creationId xmlns:a16="http://schemas.microsoft.com/office/drawing/2014/main" id="{9ACB1955-67F9-8963-2F79-203A402183FF}"/>
              </a:ext>
            </a:extLst>
          </p:cNvPr>
          <p:cNvGraphicFramePr>
            <a:graphicFrameLocks noChangeAspect="1"/>
          </p:cNvGraphicFramePr>
          <p:nvPr/>
        </p:nvGraphicFramePr>
        <p:xfrm>
          <a:off x="6096000" y="2209800"/>
          <a:ext cx="4038600" cy="4510088"/>
        </p:xfrm>
        <a:graphic>
          <a:graphicData uri="http://schemas.openxmlformats.org/presentationml/2006/ole">
            <mc:AlternateContent xmlns:mc="http://schemas.openxmlformats.org/markup-compatibility/2006">
              <mc:Choice xmlns:v="urn:schemas-microsoft-com:vml" Requires="v">
                <p:oleObj r:id="rId2" imgW="9838095" imgH="5342857" progId="">
                  <p:embed/>
                </p:oleObj>
              </mc:Choice>
              <mc:Fallback>
                <p:oleObj r:id="rId2" imgW="9838095" imgH="5342857" progId="">
                  <p:embed/>
                  <p:pic>
                    <p:nvPicPr>
                      <p:cNvPr id="14339" name="Object 6">
                        <a:extLst>
                          <a:ext uri="{FF2B5EF4-FFF2-40B4-BE49-F238E27FC236}">
                            <a16:creationId xmlns:a16="http://schemas.microsoft.com/office/drawing/2014/main" id="{9ACB1955-67F9-8963-2F79-203A402183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209800"/>
                        <a:ext cx="4038600" cy="451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0" name="Text Box 7">
            <a:extLst>
              <a:ext uri="{FF2B5EF4-FFF2-40B4-BE49-F238E27FC236}">
                <a16:creationId xmlns:a16="http://schemas.microsoft.com/office/drawing/2014/main" id="{512D96B7-1C14-9C50-EA4B-57BECFF26E6D}"/>
              </a:ext>
            </a:extLst>
          </p:cNvPr>
          <p:cNvSpPr txBox="1">
            <a:spLocks noChangeArrowheads="1"/>
          </p:cNvSpPr>
          <p:nvPr/>
        </p:nvSpPr>
        <p:spPr bwMode="auto">
          <a:xfrm>
            <a:off x="1676400" y="228600"/>
            <a:ext cx="8839200" cy="1339850"/>
          </a:xfrm>
          <a:prstGeom prst="rect">
            <a:avLst/>
          </a:prstGeom>
          <a:noFill/>
          <a:ln w="28575">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2000" b="1">
                <a:solidFill>
                  <a:srgbClr val="FFFFFF"/>
                </a:solidFill>
                <a:latin typeface="Osaka" charset="-128"/>
                <a:ea typeface="Osaka" charset="-128"/>
              </a:rPr>
              <a:t>Ohmori, K., Masuda, K., DeBoer, D. J., Sakaguchi, M. Tsujimoto, H. (2007)</a:t>
            </a:r>
            <a:r>
              <a:rPr lang="ja-JP" altLang="en-US" sz="2000" b="1">
                <a:solidFill>
                  <a:srgbClr val="FFFFFF"/>
                </a:solidFill>
                <a:latin typeface="Osaka" charset="-128"/>
                <a:ea typeface="Osaka" charset="-128"/>
              </a:rPr>
              <a:t>：</a:t>
            </a:r>
            <a:r>
              <a:rPr lang="en-US" altLang="ja-JP" sz="2000" b="1">
                <a:solidFill>
                  <a:srgbClr val="FFFFFF"/>
                </a:solidFill>
                <a:latin typeface="Osaka" charset="-128"/>
                <a:ea typeface="Osaka" charset="-128"/>
              </a:rPr>
              <a:t>Immunoblot analysis for IgE-reactive components of fetal calf</a:t>
            </a:r>
            <a:r>
              <a:rPr lang="ja-JP" altLang="en-US" sz="2000" b="1">
                <a:solidFill>
                  <a:srgbClr val="FFFFFF"/>
                </a:solidFill>
                <a:latin typeface="Osaka" charset="-128"/>
                <a:ea typeface="Osaka" charset="-128"/>
              </a:rPr>
              <a:t>　</a:t>
            </a:r>
            <a:r>
              <a:rPr lang="en-US" altLang="ja-JP" sz="2000" b="1">
                <a:solidFill>
                  <a:srgbClr val="FFFFFF"/>
                </a:solidFill>
                <a:latin typeface="Osaka" charset="-128"/>
                <a:ea typeface="Osaka" charset="-128"/>
              </a:rPr>
              <a:t>serum in dogs that developed allergic reactions after</a:t>
            </a:r>
            <a:r>
              <a:rPr lang="ja-JP" altLang="en-US" sz="2000" b="1">
                <a:solidFill>
                  <a:srgbClr val="FFFFFF"/>
                </a:solidFill>
                <a:latin typeface="Osaka" charset="-128"/>
                <a:ea typeface="Osaka" charset="-128"/>
              </a:rPr>
              <a:t>　</a:t>
            </a:r>
            <a:r>
              <a:rPr lang="en-US" altLang="ja-JP" sz="2000" b="1">
                <a:solidFill>
                  <a:srgbClr val="FFFFFF"/>
                </a:solidFill>
                <a:latin typeface="Osaka" charset="-128"/>
                <a:ea typeface="Osaka" charset="-128"/>
              </a:rPr>
              <a:t>non-rabies vaccination. Vet</a:t>
            </a:r>
            <a:r>
              <a:rPr lang="ja-JP" altLang="en-US" sz="2000" b="1">
                <a:solidFill>
                  <a:srgbClr val="FFFFFF"/>
                </a:solidFill>
                <a:latin typeface="Osaka" charset="-128"/>
                <a:ea typeface="Osaka" charset="-128"/>
              </a:rPr>
              <a:t>　</a:t>
            </a:r>
            <a:r>
              <a:rPr lang="en-US" altLang="ja-JP" sz="2000" b="1">
                <a:solidFill>
                  <a:srgbClr val="FFFFFF"/>
                </a:solidFill>
                <a:latin typeface="Osaka" charset="-128"/>
                <a:ea typeface="Osaka" charset="-128"/>
              </a:rPr>
              <a:t>Immunol. Immunopathol. 115</a:t>
            </a:r>
            <a:r>
              <a:rPr lang="ja-JP" altLang="en-US" sz="2000" b="1">
                <a:solidFill>
                  <a:srgbClr val="FFFFFF"/>
                </a:solidFill>
                <a:latin typeface="Osaka" charset="-128"/>
                <a:ea typeface="Osaka" charset="-128"/>
              </a:rPr>
              <a:t>：</a:t>
            </a:r>
            <a:r>
              <a:rPr lang="en-US" altLang="ja-JP" sz="2000" b="1">
                <a:solidFill>
                  <a:srgbClr val="FFFFFF"/>
                </a:solidFill>
                <a:latin typeface="Osaka" charset="-128"/>
                <a:ea typeface="Osaka" charset="-128"/>
              </a:rPr>
              <a:t>166-171.</a:t>
            </a:r>
          </a:p>
        </p:txBody>
      </p:sp>
      <p:sp>
        <p:nvSpPr>
          <p:cNvPr id="119816" name="Rectangle 8">
            <a:extLst>
              <a:ext uri="{FF2B5EF4-FFF2-40B4-BE49-F238E27FC236}">
                <a16:creationId xmlns:a16="http://schemas.microsoft.com/office/drawing/2014/main" id="{9EE607A2-E1A2-EE97-9DE9-934027A8C3D4}"/>
              </a:ext>
            </a:extLst>
          </p:cNvPr>
          <p:cNvSpPr>
            <a:spLocks noChangeArrowheads="1"/>
          </p:cNvSpPr>
          <p:nvPr/>
        </p:nvSpPr>
        <p:spPr bwMode="auto">
          <a:xfrm>
            <a:off x="1752600" y="5181601"/>
            <a:ext cx="3733800" cy="860425"/>
          </a:xfrm>
          <a:prstGeom prst="rect">
            <a:avLst/>
          </a:prstGeom>
          <a:noFill/>
          <a:ln w="38100">
            <a:solidFill>
              <a:schemeClr val="tx2"/>
            </a:solidFill>
            <a:miter lim="800000"/>
            <a:headEnd/>
            <a:tailEnd/>
          </a:ln>
          <a:effectLst/>
        </p:spPr>
        <p:txBody>
          <a:bodyPr>
            <a:spAutoFit/>
          </a:bodyPr>
          <a:lstStyle/>
          <a:p>
            <a:pPr fontAlgn="base">
              <a:spcBef>
                <a:spcPct val="0"/>
              </a:spcBef>
              <a:spcAft>
                <a:spcPct val="0"/>
              </a:spcAft>
              <a:defRPr/>
            </a:pPr>
            <a:r>
              <a:rPr lang="ja-JP" altLang="en-US" sz="2400" b="1">
                <a:solidFill>
                  <a:srgbClr val="FF0000"/>
                </a:solidFill>
                <a:effectLst>
                  <a:outerShdw blurRad="38100" dist="38100" dir="2700000" algn="tl">
                    <a:srgbClr val="000000"/>
                  </a:outerShdw>
                </a:effectLst>
                <a:latin typeface="Verdana" panose="020B0604030504040204" pitchFamily="34" charset="0"/>
                <a:ea typeface="ＭＳ ゴシック" panose="020B0609070205080204" pitchFamily="49" charset="-128"/>
              </a:rPr>
              <a:t>６６一</a:t>
            </a:r>
            <a:r>
              <a:rPr lang="en-US" altLang="ja-JP" sz="2400" b="1">
                <a:solidFill>
                  <a:srgbClr val="FF0000"/>
                </a:solidFill>
                <a:effectLst>
                  <a:outerShdw blurRad="38100" dist="38100" dir="2700000" algn="tl">
                    <a:srgbClr val="000000"/>
                  </a:outerShdw>
                </a:effectLst>
                <a:latin typeface="Verdana" panose="020B0604030504040204" pitchFamily="34" charset="0"/>
                <a:ea typeface="ＭＳ ゴシック" panose="020B0609070205080204" pitchFamily="49" charset="-128"/>
              </a:rPr>
              <a:t>kDa</a:t>
            </a:r>
            <a:r>
              <a:rPr lang="ja-JP" altLang="en-US" sz="2400" b="1">
                <a:solidFill>
                  <a:srgbClr val="FF0000"/>
                </a:solidFill>
                <a:effectLst>
                  <a:outerShdw blurRad="38100" dist="38100" dir="2700000" algn="tl">
                    <a:srgbClr val="000000"/>
                  </a:outerShdw>
                </a:effectLst>
                <a:latin typeface="ＭＳ ゴシック" panose="020B0609070205080204" pitchFamily="49" charset="-128"/>
                <a:ea typeface="ＭＳ ゴシック" panose="020B0609070205080204" pitchFamily="49" charset="-128"/>
              </a:rPr>
              <a:t>のタンパク質</a:t>
            </a:r>
          </a:p>
          <a:p>
            <a:pPr fontAlgn="base">
              <a:spcBef>
                <a:spcPct val="0"/>
              </a:spcBef>
              <a:spcAft>
                <a:spcPct val="0"/>
              </a:spcAft>
              <a:defRPr/>
            </a:pPr>
            <a:r>
              <a:rPr lang="ja-JP" altLang="en-US" sz="2400" b="1">
                <a:solidFill>
                  <a:srgbClr val="FFFFFF"/>
                </a:solidFill>
                <a:effectLst>
                  <a:outerShdw blurRad="38100" dist="38100" dir="2700000" algn="tl">
                    <a:srgbClr val="000000"/>
                  </a:outerShdw>
                </a:effectLst>
                <a:latin typeface="ＭＳ ゴシック" panose="020B0609070205080204" pitchFamily="49" charset="-128"/>
                <a:ea typeface="ＭＳ ゴシック" panose="020B0609070205080204" pitchFamily="49" charset="-128"/>
              </a:rPr>
              <a:t>を検出した。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6"/>
                                        </p:tgtEl>
                                        <p:attrNameLst>
                                          <p:attrName>style.visibility</p:attrName>
                                        </p:attrNameLst>
                                      </p:cBhvr>
                                      <p:to>
                                        <p:strVal val="visible"/>
                                      </p:to>
                                    </p:set>
                                    <p:anim calcmode="lin" valueType="num">
                                      <p:cBhvr additive="base">
                                        <p:cTn id="7" dur="500" fill="hold"/>
                                        <p:tgtEl>
                                          <p:spTgt spid="119816"/>
                                        </p:tgtEl>
                                        <p:attrNameLst>
                                          <p:attrName>ppt_x</p:attrName>
                                        </p:attrNameLst>
                                      </p:cBhvr>
                                      <p:tavLst>
                                        <p:tav tm="0">
                                          <p:val>
                                            <p:strVal val="0-#ppt_w/2"/>
                                          </p:val>
                                        </p:tav>
                                        <p:tav tm="100000">
                                          <p:val>
                                            <p:strVal val="#ppt_x"/>
                                          </p:val>
                                        </p:tav>
                                      </p:tavLst>
                                    </p:anim>
                                    <p:anim calcmode="lin" valueType="num">
                                      <p:cBhvr additive="base">
                                        <p:cTn id="8" dur="500" fill="hold"/>
                                        <p:tgtEl>
                                          <p:spTgt spid="1198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6"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ext Box 2">
            <a:extLst>
              <a:ext uri="{FF2B5EF4-FFF2-40B4-BE49-F238E27FC236}">
                <a16:creationId xmlns:a16="http://schemas.microsoft.com/office/drawing/2014/main" id="{1A9BB1E5-9926-AD5E-DA44-839AE1A1CA53}"/>
              </a:ext>
            </a:extLst>
          </p:cNvPr>
          <p:cNvSpPr txBox="1">
            <a:spLocks noChangeArrowheads="1"/>
          </p:cNvSpPr>
          <p:nvPr/>
        </p:nvSpPr>
        <p:spPr bwMode="auto">
          <a:xfrm>
            <a:off x="2879726" y="838201"/>
            <a:ext cx="6753225" cy="701675"/>
          </a:xfrm>
          <a:prstGeom prst="rect">
            <a:avLst/>
          </a:prstGeom>
          <a:noFill/>
          <a:ln>
            <a:noFill/>
          </a:ln>
          <a:effectLst/>
        </p:spPr>
        <p:txBody>
          <a:bodyPr>
            <a:spAutoFit/>
          </a:bodyPr>
          <a:lstStyle/>
          <a:p>
            <a:pPr fontAlgn="base">
              <a:spcBef>
                <a:spcPct val="20000"/>
              </a:spcBef>
              <a:spcAft>
                <a:spcPct val="0"/>
              </a:spcAft>
              <a:defRPr/>
            </a:pPr>
            <a:r>
              <a:rPr lang="ja-JP" altLang="en-US" sz="3200" b="1">
                <a:solidFill>
                  <a:srgbClr val="FFFFFF"/>
                </a:solidFill>
                <a:effectLst>
                  <a:outerShdw blurRad="38100" dist="38100" dir="2700000" algn="tl">
                    <a:srgbClr val="000000"/>
                  </a:outerShdw>
                </a:effectLst>
                <a:ea typeface="Osaka" charset="-128"/>
              </a:rPr>
              <a:t>　　　</a:t>
            </a:r>
            <a:r>
              <a:rPr lang="ja-JP" altLang="en-US" sz="4000" b="1">
                <a:solidFill>
                  <a:srgbClr val="FFFF00"/>
                </a:solidFill>
                <a:effectLst>
                  <a:outerShdw blurRad="38100" dist="38100" dir="2700000" algn="tl">
                    <a:srgbClr val="000000"/>
                  </a:outerShdw>
                </a:effectLst>
                <a:ea typeface="Osaka" charset="-128"/>
              </a:rPr>
              <a:t>犬の牛肉アレルギー</a:t>
            </a:r>
            <a:r>
              <a:rPr lang="ja-JP" altLang="en-US" sz="3200" b="1">
                <a:solidFill>
                  <a:srgbClr val="FFFF00"/>
                </a:solidFill>
                <a:effectLst>
                  <a:outerShdw blurRad="38100" dist="38100" dir="2700000" algn="tl">
                    <a:srgbClr val="000000"/>
                  </a:outerShdw>
                </a:effectLst>
                <a:ea typeface="Osaka" charset="-128"/>
              </a:rPr>
              <a:t>　　　　　</a:t>
            </a:r>
          </a:p>
        </p:txBody>
      </p:sp>
      <p:sp>
        <p:nvSpPr>
          <p:cNvPr id="202756" name="Text Box 4">
            <a:extLst>
              <a:ext uri="{FF2B5EF4-FFF2-40B4-BE49-F238E27FC236}">
                <a16:creationId xmlns:a16="http://schemas.microsoft.com/office/drawing/2014/main" id="{CB174375-9616-2BF8-2917-852929101497}"/>
              </a:ext>
            </a:extLst>
          </p:cNvPr>
          <p:cNvSpPr txBox="1">
            <a:spLocks noChangeArrowheads="1"/>
          </p:cNvSpPr>
          <p:nvPr/>
        </p:nvSpPr>
        <p:spPr bwMode="auto">
          <a:xfrm>
            <a:off x="3154363" y="4465639"/>
            <a:ext cx="6203950" cy="701675"/>
          </a:xfrm>
          <a:prstGeom prst="rect">
            <a:avLst/>
          </a:prstGeom>
          <a:noFill/>
          <a:ln>
            <a:noFill/>
          </a:ln>
          <a:effectLst/>
        </p:spPr>
        <p:txBody>
          <a:bodyPr>
            <a:spAutoFit/>
          </a:bodyPr>
          <a:lstStyle/>
          <a:p>
            <a:pPr fontAlgn="base">
              <a:spcBef>
                <a:spcPct val="20000"/>
              </a:spcBef>
              <a:spcAft>
                <a:spcPct val="0"/>
              </a:spcAft>
              <a:defRPr/>
            </a:pPr>
            <a:r>
              <a:rPr lang="ja-JP" altLang="en-US" sz="4000" b="1" dirty="0">
                <a:solidFill>
                  <a:srgbClr val="FFFF00"/>
                </a:solidFill>
                <a:effectLst>
                  <a:outerShdw blurRad="38100" dist="38100" dir="2700000" algn="tl">
                    <a:srgbClr val="000000"/>
                  </a:outerShdw>
                </a:effectLst>
                <a:ea typeface="Osaka" charset="-128"/>
              </a:rPr>
              <a:t>犬のワクチンアレルギー</a:t>
            </a:r>
          </a:p>
        </p:txBody>
      </p:sp>
      <p:sp>
        <p:nvSpPr>
          <p:cNvPr id="202757" name="AutoShape 5">
            <a:extLst>
              <a:ext uri="{FF2B5EF4-FFF2-40B4-BE49-F238E27FC236}">
                <a16:creationId xmlns:a16="http://schemas.microsoft.com/office/drawing/2014/main" id="{B120CE40-B4BD-B9F3-4C58-7A38AB7329B6}"/>
              </a:ext>
            </a:extLst>
          </p:cNvPr>
          <p:cNvSpPr>
            <a:spLocks noChangeArrowheads="1"/>
          </p:cNvSpPr>
          <p:nvPr/>
        </p:nvSpPr>
        <p:spPr bwMode="auto">
          <a:xfrm>
            <a:off x="5257800" y="1905000"/>
            <a:ext cx="1143000" cy="1900238"/>
          </a:xfrm>
          <a:prstGeom prst="upDownArrow">
            <a:avLst>
              <a:gd name="adj1" fmla="val 50000"/>
              <a:gd name="adj2" fmla="val 33250"/>
            </a:avLst>
          </a:prstGeom>
          <a:solidFill>
            <a:schemeClr val="hlink"/>
          </a:solidFill>
          <a:ln>
            <a:noFill/>
          </a:ln>
          <a:effectLst/>
        </p:spPr>
        <p:txBody>
          <a:bodyPr wrap="none" anchor="ct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2758" name="Rectangle 6">
            <a:extLst>
              <a:ext uri="{FF2B5EF4-FFF2-40B4-BE49-F238E27FC236}">
                <a16:creationId xmlns:a16="http://schemas.microsoft.com/office/drawing/2014/main" id="{B152CB55-F61C-7304-D7A4-2675EC5D92A6}"/>
              </a:ext>
            </a:extLst>
          </p:cNvPr>
          <p:cNvSpPr>
            <a:spLocks noChangeArrowheads="1"/>
          </p:cNvSpPr>
          <p:nvPr/>
        </p:nvSpPr>
        <p:spPr bwMode="auto">
          <a:xfrm>
            <a:off x="7391400" y="2209800"/>
            <a:ext cx="2514600" cy="707886"/>
          </a:xfrm>
          <a:prstGeom prst="rect">
            <a:avLst/>
          </a:prstGeom>
          <a:noFill/>
          <a:ln w="50800">
            <a:solidFill>
              <a:schemeClr val="tx2"/>
            </a:solidFill>
            <a:miter lim="800000"/>
            <a:headEnd/>
            <a:tailEnd/>
          </a:ln>
          <a:effectLst/>
        </p:spPr>
        <p:txBody>
          <a:bodyPr>
            <a:spAutoFit/>
          </a:bodyPr>
          <a:lstStyle/>
          <a:p>
            <a:pPr fontAlgn="base">
              <a:spcBef>
                <a:spcPct val="20000"/>
              </a:spcBef>
              <a:spcAft>
                <a:spcPct val="0"/>
              </a:spcAft>
              <a:defRPr/>
            </a:pPr>
            <a:r>
              <a:rPr lang="ja-JP" altLang="en-US" sz="4000" b="1">
                <a:solidFill>
                  <a:srgbClr val="FF0000"/>
                </a:solidFill>
                <a:effectLst>
                  <a:outerShdw blurRad="38100" dist="38100" dir="2700000" algn="tl">
                    <a:srgbClr val="000000"/>
                  </a:outerShdw>
                </a:effectLst>
                <a:latin typeface="Verdana" panose="020B0604030504040204" pitchFamily="34" charset="0"/>
                <a:ea typeface="ＭＳ ゴシック" panose="020B0609070205080204" pitchFamily="49" charset="-128"/>
              </a:rPr>
              <a:t>６６</a:t>
            </a:r>
            <a:r>
              <a:rPr lang="en-US" altLang="ja-JP" sz="4000" b="1">
                <a:solidFill>
                  <a:srgbClr val="FF0000"/>
                </a:solidFill>
                <a:effectLst>
                  <a:outerShdw blurRad="38100" dist="38100" dir="2700000" algn="tl">
                    <a:srgbClr val="000000"/>
                  </a:outerShdw>
                </a:effectLst>
                <a:latin typeface="Verdana" panose="020B0604030504040204" pitchFamily="34" charset="0"/>
                <a:ea typeface="ＭＳ ゴシック" panose="020B0609070205080204" pitchFamily="49" charset="-128"/>
              </a:rPr>
              <a:t>kDa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a:extLst>
              <a:ext uri="{FF2B5EF4-FFF2-40B4-BE49-F238E27FC236}">
                <a16:creationId xmlns:a16="http://schemas.microsoft.com/office/drawing/2014/main" id="{51DC0D6A-8793-4A1E-127D-BDB6675F661A}"/>
              </a:ext>
            </a:extLst>
          </p:cNvPr>
          <p:cNvSpPr>
            <a:spLocks noGrp="1" noChangeArrowheads="1"/>
          </p:cNvSpPr>
          <p:nvPr>
            <p:ph type="title"/>
          </p:nvPr>
        </p:nvSpPr>
        <p:spPr>
          <a:xfrm>
            <a:off x="2057400" y="152400"/>
            <a:ext cx="7772400" cy="1143000"/>
          </a:xfrm>
        </p:spPr>
        <p:txBody>
          <a:bodyPr/>
          <a:lstStyle/>
          <a:p>
            <a:pPr eaLnBrk="1" hangingPunct="1">
              <a:defRPr/>
            </a:pPr>
            <a:r>
              <a:rPr lang="ja-JP" altLang="en-US" sz="3600" b="1">
                <a:effectLst>
                  <a:outerShdw blurRad="38100" dist="38100" dir="2700000" algn="tl">
                    <a:srgbClr val="000000"/>
                  </a:outerShdw>
                </a:effectLst>
              </a:rPr>
              <a:t>犬混合ワクチン副反応と体重との関係</a:t>
            </a:r>
          </a:p>
        </p:txBody>
      </p:sp>
      <p:sp>
        <p:nvSpPr>
          <p:cNvPr id="334851" name="Rectangle 3">
            <a:extLst>
              <a:ext uri="{FF2B5EF4-FFF2-40B4-BE49-F238E27FC236}">
                <a16:creationId xmlns:a16="http://schemas.microsoft.com/office/drawing/2014/main" id="{57BE4C43-C669-0681-DA5E-4085EB0FC889}"/>
              </a:ext>
            </a:extLst>
          </p:cNvPr>
          <p:cNvSpPr>
            <a:spLocks noGrp="1" noChangeArrowheads="1"/>
          </p:cNvSpPr>
          <p:nvPr>
            <p:ph type="body" idx="1"/>
          </p:nvPr>
        </p:nvSpPr>
        <p:spPr>
          <a:xfrm>
            <a:off x="1905000" y="1628776"/>
            <a:ext cx="8382000" cy="3095625"/>
          </a:xfrm>
        </p:spPr>
        <p:txBody>
          <a:bodyPr/>
          <a:lstStyle/>
          <a:p>
            <a:pPr eaLnBrk="1" hangingPunct="1">
              <a:defRPr/>
            </a:pPr>
            <a:endParaRPr lang="en-US" altLang="ja-JP" b="1" dirty="0">
              <a:effectLst>
                <a:outerShdw blurRad="38100" dist="38100" dir="2700000" algn="tl">
                  <a:srgbClr val="000000"/>
                </a:outerShdw>
              </a:effectLst>
            </a:endParaRPr>
          </a:p>
          <a:p>
            <a:pPr eaLnBrk="1" hangingPunct="1">
              <a:buFontTx/>
              <a:buNone/>
              <a:defRPr/>
            </a:pPr>
            <a:endParaRPr lang="nl-NL" altLang="ja-JP" b="1" dirty="0">
              <a:effectLst>
                <a:outerShdw blurRad="38100" dist="38100" dir="2700000" algn="tl">
                  <a:srgbClr val="000000"/>
                </a:outerShdw>
              </a:effectLst>
            </a:endParaRPr>
          </a:p>
          <a:p>
            <a:pPr eaLnBrk="1" hangingPunct="1">
              <a:buFontTx/>
              <a:buNone/>
              <a:defRPr/>
            </a:pPr>
            <a:r>
              <a:rPr lang="ja-JP" altLang="nl-NL" b="1" dirty="0">
                <a:effectLst>
                  <a:outerShdw blurRad="38100" dist="38100" dir="2700000" algn="tl">
                    <a:srgbClr val="000000"/>
                  </a:outerShdw>
                </a:effectLst>
              </a:rPr>
              <a:t>　</a:t>
            </a:r>
            <a:r>
              <a:rPr lang="nl-NL" altLang="ja-JP" b="1" dirty="0">
                <a:effectLst>
                  <a:outerShdw blurRad="38100" dist="38100" dir="2700000" algn="tl">
                    <a:srgbClr val="000000"/>
                  </a:outerShdw>
                </a:effectLst>
              </a:rPr>
              <a:t>Moore</a:t>
            </a:r>
            <a:r>
              <a:rPr lang="ja-JP" altLang="nl-NL" b="1" dirty="0">
                <a:effectLst>
                  <a:outerShdw blurRad="38100" dist="38100" dir="2700000" algn="tl">
                    <a:srgbClr val="000000"/>
                  </a:outerShdw>
                </a:effectLst>
              </a:rPr>
              <a:t>らは、ワクチン副反応と犬の体重に　　　　相関性があることを示唆した</a:t>
            </a:r>
            <a:r>
              <a:rPr lang="ja-JP" altLang="nl-NL" dirty="0"/>
              <a:t> 。</a:t>
            </a:r>
            <a:endParaRPr lang="ja-JP" altLang="en-US" b="1" dirty="0">
              <a:effectLst>
                <a:outerShdw blurRad="38100" dist="38100" dir="2700000" algn="tl">
                  <a:srgbClr val="000000"/>
                </a:outerShdw>
              </a:effectLst>
            </a:endParaRPr>
          </a:p>
        </p:txBody>
      </p:sp>
      <p:sp>
        <p:nvSpPr>
          <p:cNvPr id="334852" name="Rectangle 4">
            <a:extLst>
              <a:ext uri="{FF2B5EF4-FFF2-40B4-BE49-F238E27FC236}">
                <a16:creationId xmlns:a16="http://schemas.microsoft.com/office/drawing/2014/main" id="{E16C78C6-369A-92C2-E4E2-6EF930E83610}"/>
              </a:ext>
            </a:extLst>
          </p:cNvPr>
          <p:cNvSpPr>
            <a:spLocks noChangeArrowheads="1"/>
          </p:cNvSpPr>
          <p:nvPr/>
        </p:nvSpPr>
        <p:spPr bwMode="auto">
          <a:xfrm>
            <a:off x="1847850" y="2276476"/>
            <a:ext cx="8382000" cy="2233613"/>
          </a:xfrm>
          <a:prstGeom prst="rect">
            <a:avLst/>
          </a:prstGeom>
          <a:noFill/>
          <a:ln w="28575">
            <a:solidFill>
              <a:schemeClr val="tx2"/>
            </a:solidFill>
            <a:miter lim="800000"/>
            <a:headEnd/>
            <a:tailEnd/>
          </a:ln>
          <a:effectLst/>
        </p:spPr>
        <p:txBody>
          <a:bodyPr wrap="none" anchor="ct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6" name="テキスト ボックス 5">
            <a:extLst>
              <a:ext uri="{FF2B5EF4-FFF2-40B4-BE49-F238E27FC236}">
                <a16:creationId xmlns:a16="http://schemas.microsoft.com/office/drawing/2014/main" id="{1A55B5A0-8F7F-8B65-4089-AECFEF92C3A2}"/>
              </a:ext>
            </a:extLst>
          </p:cNvPr>
          <p:cNvSpPr txBox="1"/>
          <p:nvPr/>
        </p:nvSpPr>
        <p:spPr>
          <a:xfrm flipH="1">
            <a:off x="1985964" y="5367338"/>
            <a:ext cx="8105775" cy="400050"/>
          </a:xfrm>
          <a:prstGeom prst="rect">
            <a:avLst/>
          </a:prstGeom>
          <a:noFill/>
        </p:spPr>
        <p:txBody>
          <a:bodyPr>
            <a:spAutoFit/>
          </a:bodyPr>
          <a:lstStyle/>
          <a:p>
            <a:pPr fontAlgn="base">
              <a:spcBef>
                <a:spcPct val="20000"/>
              </a:spcBef>
              <a:spcAft>
                <a:spcPct val="0"/>
              </a:spcAft>
              <a:defRPr/>
            </a:pPr>
            <a:r>
              <a:rPr lang="ja-JP" altLang="en-US" sz="2000" b="1" dirty="0">
                <a:solidFill>
                  <a:srgbClr val="FFC000"/>
                </a:solidFill>
                <a:effectLst>
                  <a:outerShdw blurRad="38100" dist="38100" dir="2700000" algn="tl">
                    <a:srgbClr val="000000">
                      <a:alpha val="43137"/>
                    </a:srgbClr>
                  </a:outerShdw>
                </a:effectLst>
                <a:ea typeface="Osaka" charset="-128"/>
              </a:rPr>
              <a:t>犬混合ワクチン副反応はワクチン内</a:t>
            </a:r>
            <a:r>
              <a:rPr lang="en-US" altLang="ja-JP" sz="2000" b="1" dirty="0">
                <a:solidFill>
                  <a:srgbClr val="FFC000"/>
                </a:solidFill>
                <a:effectLst>
                  <a:outerShdw blurRad="38100" dist="38100" dir="2700000" algn="tl">
                    <a:srgbClr val="000000">
                      <a:alpha val="43137"/>
                    </a:srgbClr>
                  </a:outerShdw>
                </a:effectLst>
                <a:ea typeface="Osaka" charset="-128"/>
              </a:rPr>
              <a:t>BSA</a:t>
            </a:r>
            <a:r>
              <a:rPr lang="ja-JP" altLang="en-US" sz="2000" b="1" dirty="0">
                <a:solidFill>
                  <a:srgbClr val="FFC000"/>
                </a:solidFill>
                <a:effectLst>
                  <a:outerShdw blurRad="38100" dist="38100" dir="2700000" algn="tl">
                    <a:srgbClr val="000000">
                      <a:alpha val="43137"/>
                    </a:srgbClr>
                  </a:outerShdw>
                </a:effectLst>
                <a:ea typeface="Osaka" charset="-128"/>
              </a:rPr>
              <a:t>と犬の体重に関連している。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テキスト ボックス 126">
            <a:extLst>
              <a:ext uri="{FF2B5EF4-FFF2-40B4-BE49-F238E27FC236}">
                <a16:creationId xmlns:a16="http://schemas.microsoft.com/office/drawing/2014/main" id="{24359B17-41A4-0494-21FF-7AFF100F9DF1}"/>
              </a:ext>
            </a:extLst>
          </p:cNvPr>
          <p:cNvSpPr txBox="1">
            <a:spLocks noChangeArrowheads="1"/>
          </p:cNvSpPr>
          <p:nvPr/>
        </p:nvSpPr>
        <p:spPr bwMode="auto">
          <a:xfrm>
            <a:off x="2168525" y="227013"/>
            <a:ext cx="79962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ja-JP" altLang="en-US" sz="2400" b="1">
                <a:solidFill>
                  <a:srgbClr val="FFFF00"/>
                </a:solidFill>
                <a:latin typeface="Calibri" panose="020F0502020204030204" pitchFamily="34" charset="0"/>
              </a:rPr>
              <a:t>イヌ用混合ワクチン中に含まれるウシ血清アルブミン </a:t>
            </a:r>
            <a:r>
              <a:rPr lang="en-US" altLang="ja-JP" sz="2400" b="1">
                <a:solidFill>
                  <a:srgbClr val="FFFF00"/>
                </a:solidFill>
                <a:latin typeface="Calibri" panose="020F0502020204030204" pitchFamily="34" charset="0"/>
              </a:rPr>
              <a:t>(BSA)</a:t>
            </a:r>
            <a:r>
              <a:rPr lang="ja-JP" altLang="en-US" sz="2400" b="1">
                <a:solidFill>
                  <a:srgbClr val="FFFF00"/>
                </a:solidFill>
                <a:latin typeface="Calibri" panose="020F0502020204030204" pitchFamily="34" charset="0"/>
              </a:rPr>
              <a:t>量</a:t>
            </a:r>
          </a:p>
        </p:txBody>
      </p:sp>
      <p:sp>
        <p:nvSpPr>
          <p:cNvPr id="17411" name="テキスト ボックス 122">
            <a:extLst>
              <a:ext uri="{FF2B5EF4-FFF2-40B4-BE49-F238E27FC236}">
                <a16:creationId xmlns:a16="http://schemas.microsoft.com/office/drawing/2014/main" id="{9D2CEB39-3D45-BB6A-7300-F915AAABEA19}"/>
              </a:ext>
            </a:extLst>
          </p:cNvPr>
          <p:cNvSpPr txBox="1">
            <a:spLocks noChangeArrowheads="1"/>
          </p:cNvSpPr>
          <p:nvPr/>
        </p:nvSpPr>
        <p:spPr bwMode="auto">
          <a:xfrm>
            <a:off x="5311776" y="1006476"/>
            <a:ext cx="2670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None/>
            </a:pPr>
            <a:r>
              <a:rPr lang="en-US" altLang="ja-JP" sz="1800" b="1">
                <a:solidFill>
                  <a:srgbClr val="FFFFFF"/>
                </a:solidFill>
                <a:latin typeface="Calibri" panose="020F0502020204030204" pitchFamily="34" charset="0"/>
              </a:rPr>
              <a:t>2009-2011</a:t>
            </a:r>
            <a:r>
              <a:rPr lang="ja-JP" altLang="en-US" sz="1800" b="1">
                <a:solidFill>
                  <a:srgbClr val="FFFFFF"/>
                </a:solidFill>
                <a:latin typeface="Calibri" panose="020F0502020204030204" pitchFamily="34" charset="0"/>
              </a:rPr>
              <a:t>のワクチン　</a:t>
            </a:r>
            <a:r>
              <a:rPr lang="en-US" altLang="ja-JP" sz="1800" b="1">
                <a:solidFill>
                  <a:srgbClr val="FFFFFF"/>
                </a:solidFill>
                <a:latin typeface="Calibri" panose="020F0502020204030204" pitchFamily="34" charset="0"/>
              </a:rPr>
              <a:t>(</a:t>
            </a:r>
            <a:r>
              <a:rPr lang="en-US" altLang="ja-JP" sz="1800">
                <a:solidFill>
                  <a:srgbClr val="FFFFFF"/>
                </a:solidFill>
                <a:latin typeface="Calibri" panose="020F0502020204030204" pitchFamily="34" charset="0"/>
              </a:rPr>
              <a:t>N=16)</a:t>
            </a:r>
          </a:p>
        </p:txBody>
      </p:sp>
      <p:sp>
        <p:nvSpPr>
          <p:cNvPr id="17412" name="Freeform 4">
            <a:extLst>
              <a:ext uri="{FF2B5EF4-FFF2-40B4-BE49-F238E27FC236}">
                <a16:creationId xmlns:a16="http://schemas.microsoft.com/office/drawing/2014/main" id="{F357A0A2-4EE1-4BB7-C7CD-256F0A724BB7}"/>
              </a:ext>
            </a:extLst>
          </p:cNvPr>
          <p:cNvSpPr>
            <a:spLocks/>
          </p:cNvSpPr>
          <p:nvPr/>
        </p:nvSpPr>
        <p:spPr bwMode="auto">
          <a:xfrm>
            <a:off x="6200776" y="4829176"/>
            <a:ext cx="98425" cy="98425"/>
          </a:xfrm>
          <a:custGeom>
            <a:avLst/>
            <a:gdLst>
              <a:gd name="T0" fmla="*/ 2147483646 w 50"/>
              <a:gd name="T1" fmla="*/ 0 h 49"/>
              <a:gd name="T2" fmla="*/ 2147483646 w 50"/>
              <a:gd name="T3" fmla="*/ 2147483646 h 49"/>
              <a:gd name="T4" fmla="*/ 0 w 50"/>
              <a:gd name="T5" fmla="*/ 2147483646 h 49"/>
              <a:gd name="T6" fmla="*/ 2147483646 w 50"/>
              <a:gd name="T7" fmla="*/ 0 h 49"/>
              <a:gd name="T8" fmla="*/ 0 60000 65536"/>
              <a:gd name="T9" fmla="*/ 0 60000 65536"/>
              <a:gd name="T10" fmla="*/ 0 60000 65536"/>
              <a:gd name="T11" fmla="*/ 0 60000 65536"/>
              <a:gd name="T12" fmla="*/ 0 w 50"/>
              <a:gd name="T13" fmla="*/ 0 h 49"/>
              <a:gd name="T14" fmla="*/ 50 w 50"/>
              <a:gd name="T15" fmla="*/ 49 h 49"/>
            </a:gdLst>
            <a:ahLst/>
            <a:cxnLst>
              <a:cxn ang="T8">
                <a:pos x="T0" y="T1"/>
              </a:cxn>
              <a:cxn ang="T9">
                <a:pos x="T2" y="T3"/>
              </a:cxn>
              <a:cxn ang="T10">
                <a:pos x="T4" y="T5"/>
              </a:cxn>
              <a:cxn ang="T11">
                <a:pos x="T6" y="T7"/>
              </a:cxn>
            </a:cxnLst>
            <a:rect l="T12" t="T13" r="T14" b="T15"/>
            <a:pathLst>
              <a:path w="50" h="49">
                <a:moveTo>
                  <a:pt x="26" y="0"/>
                </a:moveTo>
                <a:lnTo>
                  <a:pt x="50" y="49"/>
                </a:lnTo>
                <a:lnTo>
                  <a:pt x="0" y="49"/>
                </a:lnTo>
                <a:lnTo>
                  <a:pt x="26"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13" name="Freeform 5">
            <a:extLst>
              <a:ext uri="{FF2B5EF4-FFF2-40B4-BE49-F238E27FC236}">
                <a16:creationId xmlns:a16="http://schemas.microsoft.com/office/drawing/2014/main" id="{D17FFD13-E18E-A3C6-BEE6-6256C1874F32}"/>
              </a:ext>
            </a:extLst>
          </p:cNvPr>
          <p:cNvSpPr>
            <a:spLocks/>
          </p:cNvSpPr>
          <p:nvPr/>
        </p:nvSpPr>
        <p:spPr bwMode="auto">
          <a:xfrm>
            <a:off x="6249989" y="4379914"/>
            <a:ext cx="98425" cy="98425"/>
          </a:xfrm>
          <a:custGeom>
            <a:avLst/>
            <a:gdLst>
              <a:gd name="T0" fmla="*/ 2147483646 w 50"/>
              <a:gd name="T1" fmla="*/ 0 h 50"/>
              <a:gd name="T2" fmla="*/ 2147483646 w 50"/>
              <a:gd name="T3" fmla="*/ 2147483646 h 50"/>
              <a:gd name="T4" fmla="*/ 0 w 50"/>
              <a:gd name="T5" fmla="*/ 2147483646 h 50"/>
              <a:gd name="T6" fmla="*/ 2147483646 w 50"/>
              <a:gd name="T7" fmla="*/ 0 h 50"/>
              <a:gd name="T8" fmla="*/ 0 60000 65536"/>
              <a:gd name="T9" fmla="*/ 0 60000 65536"/>
              <a:gd name="T10" fmla="*/ 0 60000 65536"/>
              <a:gd name="T11" fmla="*/ 0 60000 65536"/>
              <a:gd name="T12" fmla="*/ 0 w 50"/>
              <a:gd name="T13" fmla="*/ 0 h 50"/>
              <a:gd name="T14" fmla="*/ 50 w 50"/>
              <a:gd name="T15" fmla="*/ 50 h 50"/>
            </a:gdLst>
            <a:ahLst/>
            <a:cxnLst>
              <a:cxn ang="T8">
                <a:pos x="T0" y="T1"/>
              </a:cxn>
              <a:cxn ang="T9">
                <a:pos x="T2" y="T3"/>
              </a:cxn>
              <a:cxn ang="T10">
                <a:pos x="T4" y="T5"/>
              </a:cxn>
              <a:cxn ang="T11">
                <a:pos x="T6" y="T7"/>
              </a:cxn>
            </a:cxnLst>
            <a:rect l="T12" t="T13" r="T14" b="T15"/>
            <a:pathLst>
              <a:path w="50" h="50">
                <a:moveTo>
                  <a:pt x="26" y="0"/>
                </a:moveTo>
                <a:lnTo>
                  <a:pt x="50" y="50"/>
                </a:lnTo>
                <a:lnTo>
                  <a:pt x="0" y="50"/>
                </a:lnTo>
                <a:lnTo>
                  <a:pt x="26"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14" name="Freeform 6">
            <a:extLst>
              <a:ext uri="{FF2B5EF4-FFF2-40B4-BE49-F238E27FC236}">
                <a16:creationId xmlns:a16="http://schemas.microsoft.com/office/drawing/2014/main" id="{FF6A208A-08B8-D2A1-393E-A504E538F483}"/>
              </a:ext>
            </a:extLst>
          </p:cNvPr>
          <p:cNvSpPr>
            <a:spLocks/>
          </p:cNvSpPr>
          <p:nvPr/>
        </p:nvSpPr>
        <p:spPr bwMode="auto">
          <a:xfrm>
            <a:off x="6073776" y="4475163"/>
            <a:ext cx="93663" cy="100012"/>
          </a:xfrm>
          <a:custGeom>
            <a:avLst/>
            <a:gdLst>
              <a:gd name="T0" fmla="*/ 2147483646 w 47"/>
              <a:gd name="T1" fmla="*/ 0 h 50"/>
              <a:gd name="T2" fmla="*/ 2147483646 w 47"/>
              <a:gd name="T3" fmla="*/ 2147483646 h 50"/>
              <a:gd name="T4" fmla="*/ 0 w 47"/>
              <a:gd name="T5" fmla="*/ 2147483646 h 50"/>
              <a:gd name="T6" fmla="*/ 2147483646 w 47"/>
              <a:gd name="T7" fmla="*/ 0 h 50"/>
              <a:gd name="T8" fmla="*/ 0 60000 65536"/>
              <a:gd name="T9" fmla="*/ 0 60000 65536"/>
              <a:gd name="T10" fmla="*/ 0 60000 65536"/>
              <a:gd name="T11" fmla="*/ 0 60000 65536"/>
              <a:gd name="T12" fmla="*/ 0 w 47"/>
              <a:gd name="T13" fmla="*/ 0 h 50"/>
              <a:gd name="T14" fmla="*/ 47 w 47"/>
              <a:gd name="T15" fmla="*/ 50 h 50"/>
            </a:gdLst>
            <a:ahLst/>
            <a:cxnLst>
              <a:cxn ang="T8">
                <a:pos x="T0" y="T1"/>
              </a:cxn>
              <a:cxn ang="T9">
                <a:pos x="T2" y="T3"/>
              </a:cxn>
              <a:cxn ang="T10">
                <a:pos x="T4" y="T5"/>
              </a:cxn>
              <a:cxn ang="T11">
                <a:pos x="T6" y="T7"/>
              </a:cxn>
            </a:cxnLst>
            <a:rect l="T12" t="T13" r="T14" b="T15"/>
            <a:pathLst>
              <a:path w="47" h="50">
                <a:moveTo>
                  <a:pt x="23" y="0"/>
                </a:moveTo>
                <a:lnTo>
                  <a:pt x="47" y="50"/>
                </a:lnTo>
                <a:lnTo>
                  <a:pt x="0" y="50"/>
                </a:lnTo>
                <a:lnTo>
                  <a:pt x="23"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15" name="Freeform 7">
            <a:extLst>
              <a:ext uri="{FF2B5EF4-FFF2-40B4-BE49-F238E27FC236}">
                <a16:creationId xmlns:a16="http://schemas.microsoft.com/office/drawing/2014/main" id="{0CF83154-25CB-8CCC-CB7E-2A7A26F21814}"/>
              </a:ext>
            </a:extLst>
          </p:cNvPr>
          <p:cNvSpPr>
            <a:spLocks/>
          </p:cNvSpPr>
          <p:nvPr/>
        </p:nvSpPr>
        <p:spPr bwMode="auto">
          <a:xfrm>
            <a:off x="6111876" y="4237038"/>
            <a:ext cx="100013" cy="100012"/>
          </a:xfrm>
          <a:custGeom>
            <a:avLst/>
            <a:gdLst>
              <a:gd name="T0" fmla="*/ 2147483646 w 50"/>
              <a:gd name="T1" fmla="*/ 0 h 50"/>
              <a:gd name="T2" fmla="*/ 2147483646 w 50"/>
              <a:gd name="T3" fmla="*/ 2147483646 h 50"/>
              <a:gd name="T4" fmla="*/ 0 w 50"/>
              <a:gd name="T5" fmla="*/ 2147483646 h 50"/>
              <a:gd name="T6" fmla="*/ 2147483646 w 50"/>
              <a:gd name="T7" fmla="*/ 0 h 50"/>
              <a:gd name="T8" fmla="*/ 0 60000 65536"/>
              <a:gd name="T9" fmla="*/ 0 60000 65536"/>
              <a:gd name="T10" fmla="*/ 0 60000 65536"/>
              <a:gd name="T11" fmla="*/ 0 60000 65536"/>
              <a:gd name="T12" fmla="*/ 0 w 50"/>
              <a:gd name="T13" fmla="*/ 0 h 50"/>
              <a:gd name="T14" fmla="*/ 50 w 50"/>
              <a:gd name="T15" fmla="*/ 50 h 50"/>
            </a:gdLst>
            <a:ahLst/>
            <a:cxnLst>
              <a:cxn ang="T8">
                <a:pos x="T0" y="T1"/>
              </a:cxn>
              <a:cxn ang="T9">
                <a:pos x="T2" y="T3"/>
              </a:cxn>
              <a:cxn ang="T10">
                <a:pos x="T4" y="T5"/>
              </a:cxn>
              <a:cxn ang="T11">
                <a:pos x="T6" y="T7"/>
              </a:cxn>
            </a:cxnLst>
            <a:rect l="T12" t="T13" r="T14" b="T15"/>
            <a:pathLst>
              <a:path w="50" h="50">
                <a:moveTo>
                  <a:pt x="26" y="0"/>
                </a:moveTo>
                <a:lnTo>
                  <a:pt x="50" y="50"/>
                </a:lnTo>
                <a:lnTo>
                  <a:pt x="0" y="50"/>
                </a:lnTo>
                <a:lnTo>
                  <a:pt x="26"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16" name="Freeform 8">
            <a:extLst>
              <a:ext uri="{FF2B5EF4-FFF2-40B4-BE49-F238E27FC236}">
                <a16:creationId xmlns:a16="http://schemas.microsoft.com/office/drawing/2014/main" id="{FB53328E-0403-55EE-FFD1-FE9CC3CC976E}"/>
              </a:ext>
            </a:extLst>
          </p:cNvPr>
          <p:cNvSpPr>
            <a:spLocks/>
          </p:cNvSpPr>
          <p:nvPr/>
        </p:nvSpPr>
        <p:spPr bwMode="auto">
          <a:xfrm>
            <a:off x="6423026" y="4484689"/>
            <a:ext cx="98425" cy="98425"/>
          </a:xfrm>
          <a:custGeom>
            <a:avLst/>
            <a:gdLst>
              <a:gd name="T0" fmla="*/ 2147483646 w 50"/>
              <a:gd name="T1" fmla="*/ 0 h 50"/>
              <a:gd name="T2" fmla="*/ 2147483646 w 50"/>
              <a:gd name="T3" fmla="*/ 2147483646 h 50"/>
              <a:gd name="T4" fmla="*/ 0 w 50"/>
              <a:gd name="T5" fmla="*/ 2147483646 h 50"/>
              <a:gd name="T6" fmla="*/ 2147483646 w 50"/>
              <a:gd name="T7" fmla="*/ 0 h 50"/>
              <a:gd name="T8" fmla="*/ 0 60000 65536"/>
              <a:gd name="T9" fmla="*/ 0 60000 65536"/>
              <a:gd name="T10" fmla="*/ 0 60000 65536"/>
              <a:gd name="T11" fmla="*/ 0 60000 65536"/>
              <a:gd name="T12" fmla="*/ 0 w 50"/>
              <a:gd name="T13" fmla="*/ 0 h 50"/>
              <a:gd name="T14" fmla="*/ 50 w 50"/>
              <a:gd name="T15" fmla="*/ 50 h 50"/>
            </a:gdLst>
            <a:ahLst/>
            <a:cxnLst>
              <a:cxn ang="T8">
                <a:pos x="T0" y="T1"/>
              </a:cxn>
              <a:cxn ang="T9">
                <a:pos x="T2" y="T3"/>
              </a:cxn>
              <a:cxn ang="T10">
                <a:pos x="T4" y="T5"/>
              </a:cxn>
              <a:cxn ang="T11">
                <a:pos x="T6" y="T7"/>
              </a:cxn>
            </a:cxnLst>
            <a:rect l="T12" t="T13" r="T14" b="T15"/>
            <a:pathLst>
              <a:path w="50" h="50">
                <a:moveTo>
                  <a:pt x="26" y="0"/>
                </a:moveTo>
                <a:lnTo>
                  <a:pt x="50" y="50"/>
                </a:lnTo>
                <a:lnTo>
                  <a:pt x="0" y="50"/>
                </a:lnTo>
                <a:lnTo>
                  <a:pt x="26" y="0"/>
                </a:lnTo>
                <a:close/>
              </a:path>
            </a:pathLst>
          </a:custGeom>
          <a:solidFill>
            <a:srgbClr val="FFFF00"/>
          </a:solidFill>
          <a:ln w="3175">
            <a:solidFill>
              <a:srgbClr val="FFFF99"/>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17" name="Freeform 9">
            <a:extLst>
              <a:ext uri="{FF2B5EF4-FFF2-40B4-BE49-F238E27FC236}">
                <a16:creationId xmlns:a16="http://schemas.microsoft.com/office/drawing/2014/main" id="{FCAC1CE5-B9C1-C1B3-9C0A-C2B262DF8311}"/>
              </a:ext>
            </a:extLst>
          </p:cNvPr>
          <p:cNvSpPr>
            <a:spLocks/>
          </p:cNvSpPr>
          <p:nvPr/>
        </p:nvSpPr>
        <p:spPr bwMode="auto">
          <a:xfrm>
            <a:off x="6111876" y="3856038"/>
            <a:ext cx="98425" cy="100012"/>
          </a:xfrm>
          <a:custGeom>
            <a:avLst/>
            <a:gdLst>
              <a:gd name="T0" fmla="*/ 2147483646 w 50"/>
              <a:gd name="T1" fmla="*/ 0 h 50"/>
              <a:gd name="T2" fmla="*/ 2147483646 w 50"/>
              <a:gd name="T3" fmla="*/ 2147483646 h 50"/>
              <a:gd name="T4" fmla="*/ 0 w 50"/>
              <a:gd name="T5" fmla="*/ 2147483646 h 50"/>
              <a:gd name="T6" fmla="*/ 2147483646 w 50"/>
              <a:gd name="T7" fmla="*/ 0 h 50"/>
              <a:gd name="T8" fmla="*/ 0 60000 65536"/>
              <a:gd name="T9" fmla="*/ 0 60000 65536"/>
              <a:gd name="T10" fmla="*/ 0 60000 65536"/>
              <a:gd name="T11" fmla="*/ 0 60000 65536"/>
              <a:gd name="T12" fmla="*/ 0 w 50"/>
              <a:gd name="T13" fmla="*/ 0 h 50"/>
              <a:gd name="T14" fmla="*/ 50 w 50"/>
              <a:gd name="T15" fmla="*/ 50 h 50"/>
            </a:gdLst>
            <a:ahLst/>
            <a:cxnLst>
              <a:cxn ang="T8">
                <a:pos x="T0" y="T1"/>
              </a:cxn>
              <a:cxn ang="T9">
                <a:pos x="T2" y="T3"/>
              </a:cxn>
              <a:cxn ang="T10">
                <a:pos x="T4" y="T5"/>
              </a:cxn>
              <a:cxn ang="T11">
                <a:pos x="T6" y="T7"/>
              </a:cxn>
            </a:cxnLst>
            <a:rect l="T12" t="T13" r="T14" b="T15"/>
            <a:pathLst>
              <a:path w="50" h="50">
                <a:moveTo>
                  <a:pt x="26" y="0"/>
                </a:moveTo>
                <a:lnTo>
                  <a:pt x="50" y="50"/>
                </a:lnTo>
                <a:lnTo>
                  <a:pt x="0" y="50"/>
                </a:lnTo>
                <a:lnTo>
                  <a:pt x="26"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18" name="Freeform 10">
            <a:extLst>
              <a:ext uri="{FF2B5EF4-FFF2-40B4-BE49-F238E27FC236}">
                <a16:creationId xmlns:a16="http://schemas.microsoft.com/office/drawing/2014/main" id="{3541BEDA-A110-1BFD-F5F7-8DDA77F79C2A}"/>
              </a:ext>
            </a:extLst>
          </p:cNvPr>
          <p:cNvSpPr>
            <a:spLocks/>
          </p:cNvSpPr>
          <p:nvPr/>
        </p:nvSpPr>
        <p:spPr bwMode="auto">
          <a:xfrm>
            <a:off x="6394451" y="3875089"/>
            <a:ext cx="93663" cy="96837"/>
          </a:xfrm>
          <a:custGeom>
            <a:avLst/>
            <a:gdLst>
              <a:gd name="T0" fmla="*/ 2147483646 w 47"/>
              <a:gd name="T1" fmla="*/ 0 h 49"/>
              <a:gd name="T2" fmla="*/ 2147483646 w 47"/>
              <a:gd name="T3" fmla="*/ 2147483646 h 49"/>
              <a:gd name="T4" fmla="*/ 0 w 47"/>
              <a:gd name="T5" fmla="*/ 2147483646 h 49"/>
              <a:gd name="T6" fmla="*/ 2147483646 w 47"/>
              <a:gd name="T7" fmla="*/ 0 h 49"/>
              <a:gd name="T8" fmla="*/ 0 60000 65536"/>
              <a:gd name="T9" fmla="*/ 0 60000 65536"/>
              <a:gd name="T10" fmla="*/ 0 60000 65536"/>
              <a:gd name="T11" fmla="*/ 0 60000 65536"/>
              <a:gd name="T12" fmla="*/ 0 w 47"/>
              <a:gd name="T13" fmla="*/ 0 h 49"/>
              <a:gd name="T14" fmla="*/ 47 w 47"/>
              <a:gd name="T15" fmla="*/ 49 h 49"/>
            </a:gdLst>
            <a:ahLst/>
            <a:cxnLst>
              <a:cxn ang="T8">
                <a:pos x="T0" y="T1"/>
              </a:cxn>
              <a:cxn ang="T9">
                <a:pos x="T2" y="T3"/>
              </a:cxn>
              <a:cxn ang="T10">
                <a:pos x="T4" y="T5"/>
              </a:cxn>
              <a:cxn ang="T11">
                <a:pos x="T6" y="T7"/>
              </a:cxn>
            </a:cxnLst>
            <a:rect l="T12" t="T13" r="T14" b="T15"/>
            <a:pathLst>
              <a:path w="47" h="49">
                <a:moveTo>
                  <a:pt x="23" y="0"/>
                </a:moveTo>
                <a:lnTo>
                  <a:pt x="47" y="49"/>
                </a:lnTo>
                <a:lnTo>
                  <a:pt x="0" y="49"/>
                </a:lnTo>
                <a:lnTo>
                  <a:pt x="23"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19" name="Freeform 11">
            <a:extLst>
              <a:ext uri="{FF2B5EF4-FFF2-40B4-BE49-F238E27FC236}">
                <a16:creationId xmlns:a16="http://schemas.microsoft.com/office/drawing/2014/main" id="{24C86E97-D3AD-5516-C667-E0E729DCED3C}"/>
              </a:ext>
            </a:extLst>
          </p:cNvPr>
          <p:cNvSpPr>
            <a:spLocks/>
          </p:cNvSpPr>
          <p:nvPr/>
        </p:nvSpPr>
        <p:spPr bwMode="auto">
          <a:xfrm>
            <a:off x="6132514" y="3406775"/>
            <a:ext cx="98425" cy="103188"/>
          </a:xfrm>
          <a:custGeom>
            <a:avLst/>
            <a:gdLst>
              <a:gd name="T0" fmla="*/ 2147483646 w 50"/>
              <a:gd name="T1" fmla="*/ 0 h 52"/>
              <a:gd name="T2" fmla="*/ 2147483646 w 50"/>
              <a:gd name="T3" fmla="*/ 2147483646 h 52"/>
              <a:gd name="T4" fmla="*/ 0 w 50"/>
              <a:gd name="T5" fmla="*/ 2147483646 h 52"/>
              <a:gd name="T6" fmla="*/ 2147483646 w 50"/>
              <a:gd name="T7" fmla="*/ 0 h 52"/>
              <a:gd name="T8" fmla="*/ 0 60000 65536"/>
              <a:gd name="T9" fmla="*/ 0 60000 65536"/>
              <a:gd name="T10" fmla="*/ 0 60000 65536"/>
              <a:gd name="T11" fmla="*/ 0 60000 65536"/>
              <a:gd name="T12" fmla="*/ 0 w 50"/>
              <a:gd name="T13" fmla="*/ 0 h 52"/>
              <a:gd name="T14" fmla="*/ 50 w 50"/>
              <a:gd name="T15" fmla="*/ 52 h 52"/>
            </a:gdLst>
            <a:ahLst/>
            <a:cxnLst>
              <a:cxn ang="T8">
                <a:pos x="T0" y="T1"/>
              </a:cxn>
              <a:cxn ang="T9">
                <a:pos x="T2" y="T3"/>
              </a:cxn>
              <a:cxn ang="T10">
                <a:pos x="T4" y="T5"/>
              </a:cxn>
              <a:cxn ang="T11">
                <a:pos x="T6" y="T7"/>
              </a:cxn>
            </a:cxnLst>
            <a:rect l="T12" t="T13" r="T14" b="T15"/>
            <a:pathLst>
              <a:path w="50" h="52">
                <a:moveTo>
                  <a:pt x="26" y="0"/>
                </a:moveTo>
                <a:lnTo>
                  <a:pt x="50" y="52"/>
                </a:lnTo>
                <a:lnTo>
                  <a:pt x="0" y="52"/>
                </a:lnTo>
                <a:lnTo>
                  <a:pt x="26"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20" name="Freeform 12">
            <a:extLst>
              <a:ext uri="{FF2B5EF4-FFF2-40B4-BE49-F238E27FC236}">
                <a16:creationId xmlns:a16="http://schemas.microsoft.com/office/drawing/2014/main" id="{3970E6DE-E2B8-F92C-D406-57947734E8F4}"/>
              </a:ext>
            </a:extLst>
          </p:cNvPr>
          <p:cNvSpPr>
            <a:spLocks/>
          </p:cNvSpPr>
          <p:nvPr/>
        </p:nvSpPr>
        <p:spPr bwMode="auto">
          <a:xfrm>
            <a:off x="6356351" y="3568701"/>
            <a:ext cx="100013" cy="98425"/>
          </a:xfrm>
          <a:custGeom>
            <a:avLst/>
            <a:gdLst>
              <a:gd name="T0" fmla="*/ 2147483646 w 50"/>
              <a:gd name="T1" fmla="*/ 0 h 49"/>
              <a:gd name="T2" fmla="*/ 2147483646 w 50"/>
              <a:gd name="T3" fmla="*/ 2147483646 h 49"/>
              <a:gd name="T4" fmla="*/ 0 w 50"/>
              <a:gd name="T5" fmla="*/ 2147483646 h 49"/>
              <a:gd name="T6" fmla="*/ 2147483646 w 50"/>
              <a:gd name="T7" fmla="*/ 0 h 49"/>
              <a:gd name="T8" fmla="*/ 0 60000 65536"/>
              <a:gd name="T9" fmla="*/ 0 60000 65536"/>
              <a:gd name="T10" fmla="*/ 0 60000 65536"/>
              <a:gd name="T11" fmla="*/ 0 60000 65536"/>
              <a:gd name="T12" fmla="*/ 0 w 50"/>
              <a:gd name="T13" fmla="*/ 0 h 49"/>
              <a:gd name="T14" fmla="*/ 50 w 50"/>
              <a:gd name="T15" fmla="*/ 49 h 49"/>
            </a:gdLst>
            <a:ahLst/>
            <a:cxnLst>
              <a:cxn ang="T8">
                <a:pos x="T0" y="T1"/>
              </a:cxn>
              <a:cxn ang="T9">
                <a:pos x="T2" y="T3"/>
              </a:cxn>
              <a:cxn ang="T10">
                <a:pos x="T4" y="T5"/>
              </a:cxn>
              <a:cxn ang="T11">
                <a:pos x="T6" y="T7"/>
              </a:cxn>
            </a:cxnLst>
            <a:rect l="T12" t="T13" r="T14" b="T15"/>
            <a:pathLst>
              <a:path w="50" h="49">
                <a:moveTo>
                  <a:pt x="26" y="0"/>
                </a:moveTo>
                <a:lnTo>
                  <a:pt x="50" y="49"/>
                </a:lnTo>
                <a:lnTo>
                  <a:pt x="0" y="49"/>
                </a:lnTo>
                <a:lnTo>
                  <a:pt x="26"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21" name="Freeform 13">
            <a:extLst>
              <a:ext uri="{FF2B5EF4-FFF2-40B4-BE49-F238E27FC236}">
                <a16:creationId xmlns:a16="http://schemas.microsoft.com/office/drawing/2014/main" id="{8A5571A4-8ADA-9E30-3192-FACD27AF065E}"/>
              </a:ext>
            </a:extLst>
          </p:cNvPr>
          <p:cNvSpPr>
            <a:spLocks/>
          </p:cNvSpPr>
          <p:nvPr/>
        </p:nvSpPr>
        <p:spPr bwMode="auto">
          <a:xfrm>
            <a:off x="5980114" y="3560764"/>
            <a:ext cx="98425" cy="96837"/>
          </a:xfrm>
          <a:custGeom>
            <a:avLst/>
            <a:gdLst>
              <a:gd name="T0" fmla="*/ 2147483646 w 50"/>
              <a:gd name="T1" fmla="*/ 0 h 49"/>
              <a:gd name="T2" fmla="*/ 2147483646 w 50"/>
              <a:gd name="T3" fmla="*/ 2147483646 h 49"/>
              <a:gd name="T4" fmla="*/ 0 w 50"/>
              <a:gd name="T5" fmla="*/ 2147483646 h 49"/>
              <a:gd name="T6" fmla="*/ 2147483646 w 50"/>
              <a:gd name="T7" fmla="*/ 0 h 49"/>
              <a:gd name="T8" fmla="*/ 0 60000 65536"/>
              <a:gd name="T9" fmla="*/ 0 60000 65536"/>
              <a:gd name="T10" fmla="*/ 0 60000 65536"/>
              <a:gd name="T11" fmla="*/ 0 60000 65536"/>
              <a:gd name="T12" fmla="*/ 0 w 50"/>
              <a:gd name="T13" fmla="*/ 0 h 49"/>
              <a:gd name="T14" fmla="*/ 50 w 50"/>
              <a:gd name="T15" fmla="*/ 49 h 49"/>
            </a:gdLst>
            <a:ahLst/>
            <a:cxnLst>
              <a:cxn ang="T8">
                <a:pos x="T0" y="T1"/>
              </a:cxn>
              <a:cxn ang="T9">
                <a:pos x="T2" y="T3"/>
              </a:cxn>
              <a:cxn ang="T10">
                <a:pos x="T4" y="T5"/>
              </a:cxn>
              <a:cxn ang="T11">
                <a:pos x="T6" y="T7"/>
              </a:cxn>
            </a:cxnLst>
            <a:rect l="T12" t="T13" r="T14" b="T15"/>
            <a:pathLst>
              <a:path w="50" h="49">
                <a:moveTo>
                  <a:pt x="26" y="0"/>
                </a:moveTo>
                <a:lnTo>
                  <a:pt x="50" y="49"/>
                </a:lnTo>
                <a:lnTo>
                  <a:pt x="0" y="49"/>
                </a:lnTo>
                <a:lnTo>
                  <a:pt x="26"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22" name="Freeform 14">
            <a:extLst>
              <a:ext uri="{FF2B5EF4-FFF2-40B4-BE49-F238E27FC236}">
                <a16:creationId xmlns:a16="http://schemas.microsoft.com/office/drawing/2014/main" id="{A9F6DED7-88F5-F3D0-560C-8A77680E0AA9}"/>
              </a:ext>
            </a:extLst>
          </p:cNvPr>
          <p:cNvSpPr>
            <a:spLocks/>
          </p:cNvSpPr>
          <p:nvPr/>
        </p:nvSpPr>
        <p:spPr bwMode="auto">
          <a:xfrm>
            <a:off x="5878513" y="2833689"/>
            <a:ext cx="93662" cy="103187"/>
          </a:xfrm>
          <a:custGeom>
            <a:avLst/>
            <a:gdLst>
              <a:gd name="T0" fmla="*/ 2147483646 w 47"/>
              <a:gd name="T1" fmla="*/ 0 h 52"/>
              <a:gd name="T2" fmla="*/ 2147483646 w 47"/>
              <a:gd name="T3" fmla="*/ 2147483646 h 52"/>
              <a:gd name="T4" fmla="*/ 0 w 47"/>
              <a:gd name="T5" fmla="*/ 2147483646 h 52"/>
              <a:gd name="T6" fmla="*/ 2147483646 w 47"/>
              <a:gd name="T7" fmla="*/ 0 h 52"/>
              <a:gd name="T8" fmla="*/ 0 60000 65536"/>
              <a:gd name="T9" fmla="*/ 0 60000 65536"/>
              <a:gd name="T10" fmla="*/ 0 60000 65536"/>
              <a:gd name="T11" fmla="*/ 0 60000 65536"/>
              <a:gd name="T12" fmla="*/ 0 w 47"/>
              <a:gd name="T13" fmla="*/ 0 h 52"/>
              <a:gd name="T14" fmla="*/ 47 w 47"/>
              <a:gd name="T15" fmla="*/ 52 h 52"/>
            </a:gdLst>
            <a:ahLst/>
            <a:cxnLst>
              <a:cxn ang="T8">
                <a:pos x="T0" y="T1"/>
              </a:cxn>
              <a:cxn ang="T9">
                <a:pos x="T2" y="T3"/>
              </a:cxn>
              <a:cxn ang="T10">
                <a:pos x="T4" y="T5"/>
              </a:cxn>
              <a:cxn ang="T11">
                <a:pos x="T6" y="T7"/>
              </a:cxn>
            </a:cxnLst>
            <a:rect l="T12" t="T13" r="T14" b="T15"/>
            <a:pathLst>
              <a:path w="47" h="52">
                <a:moveTo>
                  <a:pt x="23" y="0"/>
                </a:moveTo>
                <a:lnTo>
                  <a:pt x="47" y="52"/>
                </a:lnTo>
                <a:lnTo>
                  <a:pt x="0" y="52"/>
                </a:lnTo>
                <a:lnTo>
                  <a:pt x="23"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23" name="Freeform 15">
            <a:extLst>
              <a:ext uri="{FF2B5EF4-FFF2-40B4-BE49-F238E27FC236}">
                <a16:creationId xmlns:a16="http://schemas.microsoft.com/office/drawing/2014/main" id="{AAF64F20-55FC-23FF-C4EE-69881C1C2B7E}"/>
              </a:ext>
            </a:extLst>
          </p:cNvPr>
          <p:cNvSpPr>
            <a:spLocks/>
          </p:cNvSpPr>
          <p:nvPr/>
        </p:nvSpPr>
        <p:spPr bwMode="auto">
          <a:xfrm>
            <a:off x="6276976" y="2954338"/>
            <a:ext cx="98425" cy="100012"/>
          </a:xfrm>
          <a:custGeom>
            <a:avLst/>
            <a:gdLst>
              <a:gd name="T0" fmla="*/ 2147483646 w 50"/>
              <a:gd name="T1" fmla="*/ 0 h 50"/>
              <a:gd name="T2" fmla="*/ 2147483646 w 50"/>
              <a:gd name="T3" fmla="*/ 2147483646 h 50"/>
              <a:gd name="T4" fmla="*/ 0 w 50"/>
              <a:gd name="T5" fmla="*/ 2147483646 h 50"/>
              <a:gd name="T6" fmla="*/ 2147483646 w 50"/>
              <a:gd name="T7" fmla="*/ 0 h 50"/>
              <a:gd name="T8" fmla="*/ 0 60000 65536"/>
              <a:gd name="T9" fmla="*/ 0 60000 65536"/>
              <a:gd name="T10" fmla="*/ 0 60000 65536"/>
              <a:gd name="T11" fmla="*/ 0 60000 65536"/>
              <a:gd name="T12" fmla="*/ 0 w 50"/>
              <a:gd name="T13" fmla="*/ 0 h 50"/>
              <a:gd name="T14" fmla="*/ 50 w 50"/>
              <a:gd name="T15" fmla="*/ 50 h 50"/>
            </a:gdLst>
            <a:ahLst/>
            <a:cxnLst>
              <a:cxn ang="T8">
                <a:pos x="T0" y="T1"/>
              </a:cxn>
              <a:cxn ang="T9">
                <a:pos x="T2" y="T3"/>
              </a:cxn>
              <a:cxn ang="T10">
                <a:pos x="T4" y="T5"/>
              </a:cxn>
              <a:cxn ang="T11">
                <a:pos x="T6" y="T7"/>
              </a:cxn>
            </a:cxnLst>
            <a:rect l="T12" t="T13" r="T14" b="T15"/>
            <a:pathLst>
              <a:path w="50" h="50">
                <a:moveTo>
                  <a:pt x="26" y="0"/>
                </a:moveTo>
                <a:lnTo>
                  <a:pt x="50" y="50"/>
                </a:lnTo>
                <a:lnTo>
                  <a:pt x="0" y="50"/>
                </a:lnTo>
                <a:lnTo>
                  <a:pt x="26"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24" name="Freeform 16">
            <a:extLst>
              <a:ext uri="{FF2B5EF4-FFF2-40B4-BE49-F238E27FC236}">
                <a16:creationId xmlns:a16="http://schemas.microsoft.com/office/drawing/2014/main" id="{A45DFA5D-7C5F-216F-AAF5-90E9B86D02BF}"/>
              </a:ext>
            </a:extLst>
          </p:cNvPr>
          <p:cNvSpPr>
            <a:spLocks/>
          </p:cNvSpPr>
          <p:nvPr/>
        </p:nvSpPr>
        <p:spPr bwMode="auto">
          <a:xfrm>
            <a:off x="6081713" y="3152775"/>
            <a:ext cx="100012" cy="103188"/>
          </a:xfrm>
          <a:custGeom>
            <a:avLst/>
            <a:gdLst>
              <a:gd name="T0" fmla="*/ 2147483646 w 50"/>
              <a:gd name="T1" fmla="*/ 0 h 52"/>
              <a:gd name="T2" fmla="*/ 2147483646 w 50"/>
              <a:gd name="T3" fmla="*/ 2147483646 h 52"/>
              <a:gd name="T4" fmla="*/ 0 w 50"/>
              <a:gd name="T5" fmla="*/ 2147483646 h 52"/>
              <a:gd name="T6" fmla="*/ 2147483646 w 50"/>
              <a:gd name="T7" fmla="*/ 0 h 52"/>
              <a:gd name="T8" fmla="*/ 0 60000 65536"/>
              <a:gd name="T9" fmla="*/ 0 60000 65536"/>
              <a:gd name="T10" fmla="*/ 0 60000 65536"/>
              <a:gd name="T11" fmla="*/ 0 60000 65536"/>
              <a:gd name="T12" fmla="*/ 0 w 50"/>
              <a:gd name="T13" fmla="*/ 0 h 52"/>
              <a:gd name="T14" fmla="*/ 50 w 50"/>
              <a:gd name="T15" fmla="*/ 52 h 52"/>
            </a:gdLst>
            <a:ahLst/>
            <a:cxnLst>
              <a:cxn ang="T8">
                <a:pos x="T0" y="T1"/>
              </a:cxn>
              <a:cxn ang="T9">
                <a:pos x="T2" y="T3"/>
              </a:cxn>
              <a:cxn ang="T10">
                <a:pos x="T4" y="T5"/>
              </a:cxn>
              <a:cxn ang="T11">
                <a:pos x="T6" y="T7"/>
              </a:cxn>
            </a:cxnLst>
            <a:rect l="T12" t="T13" r="T14" b="T15"/>
            <a:pathLst>
              <a:path w="50" h="52">
                <a:moveTo>
                  <a:pt x="26" y="0"/>
                </a:moveTo>
                <a:lnTo>
                  <a:pt x="50" y="52"/>
                </a:lnTo>
                <a:lnTo>
                  <a:pt x="0" y="52"/>
                </a:lnTo>
                <a:lnTo>
                  <a:pt x="26"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25" name="Freeform 17">
            <a:extLst>
              <a:ext uri="{FF2B5EF4-FFF2-40B4-BE49-F238E27FC236}">
                <a16:creationId xmlns:a16="http://schemas.microsoft.com/office/drawing/2014/main" id="{7C821BC4-FF20-9FF6-2D16-A5C995835CFD}"/>
              </a:ext>
            </a:extLst>
          </p:cNvPr>
          <p:cNvSpPr>
            <a:spLocks/>
          </p:cNvSpPr>
          <p:nvPr/>
        </p:nvSpPr>
        <p:spPr bwMode="auto">
          <a:xfrm>
            <a:off x="6134101" y="2763838"/>
            <a:ext cx="98425" cy="100012"/>
          </a:xfrm>
          <a:custGeom>
            <a:avLst/>
            <a:gdLst>
              <a:gd name="T0" fmla="*/ 2147483646 w 50"/>
              <a:gd name="T1" fmla="*/ 0 h 50"/>
              <a:gd name="T2" fmla="*/ 2147483646 w 50"/>
              <a:gd name="T3" fmla="*/ 2147483646 h 50"/>
              <a:gd name="T4" fmla="*/ 0 w 50"/>
              <a:gd name="T5" fmla="*/ 2147483646 h 50"/>
              <a:gd name="T6" fmla="*/ 2147483646 w 50"/>
              <a:gd name="T7" fmla="*/ 0 h 50"/>
              <a:gd name="T8" fmla="*/ 0 60000 65536"/>
              <a:gd name="T9" fmla="*/ 0 60000 65536"/>
              <a:gd name="T10" fmla="*/ 0 60000 65536"/>
              <a:gd name="T11" fmla="*/ 0 60000 65536"/>
              <a:gd name="T12" fmla="*/ 0 w 50"/>
              <a:gd name="T13" fmla="*/ 0 h 50"/>
              <a:gd name="T14" fmla="*/ 50 w 50"/>
              <a:gd name="T15" fmla="*/ 50 h 50"/>
            </a:gdLst>
            <a:ahLst/>
            <a:cxnLst>
              <a:cxn ang="T8">
                <a:pos x="T0" y="T1"/>
              </a:cxn>
              <a:cxn ang="T9">
                <a:pos x="T2" y="T3"/>
              </a:cxn>
              <a:cxn ang="T10">
                <a:pos x="T4" y="T5"/>
              </a:cxn>
              <a:cxn ang="T11">
                <a:pos x="T6" y="T7"/>
              </a:cxn>
            </a:cxnLst>
            <a:rect l="T12" t="T13" r="T14" b="T15"/>
            <a:pathLst>
              <a:path w="50" h="50">
                <a:moveTo>
                  <a:pt x="26" y="0"/>
                </a:moveTo>
                <a:lnTo>
                  <a:pt x="50" y="50"/>
                </a:lnTo>
                <a:lnTo>
                  <a:pt x="0" y="50"/>
                </a:lnTo>
                <a:lnTo>
                  <a:pt x="26"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17426" name="Freeform 18">
            <a:extLst>
              <a:ext uri="{FF2B5EF4-FFF2-40B4-BE49-F238E27FC236}">
                <a16:creationId xmlns:a16="http://schemas.microsoft.com/office/drawing/2014/main" id="{DFCCD38A-2CCE-4F6F-2319-916D309B07F7}"/>
              </a:ext>
            </a:extLst>
          </p:cNvPr>
          <p:cNvSpPr>
            <a:spLocks/>
          </p:cNvSpPr>
          <p:nvPr/>
        </p:nvSpPr>
        <p:spPr bwMode="auto">
          <a:xfrm>
            <a:off x="5980113" y="2603501"/>
            <a:ext cx="93662" cy="100013"/>
          </a:xfrm>
          <a:custGeom>
            <a:avLst/>
            <a:gdLst>
              <a:gd name="T0" fmla="*/ 2147483646 w 47"/>
              <a:gd name="T1" fmla="*/ 0 h 50"/>
              <a:gd name="T2" fmla="*/ 2147483646 w 47"/>
              <a:gd name="T3" fmla="*/ 2147483646 h 50"/>
              <a:gd name="T4" fmla="*/ 0 w 47"/>
              <a:gd name="T5" fmla="*/ 2147483646 h 50"/>
              <a:gd name="T6" fmla="*/ 2147483646 w 47"/>
              <a:gd name="T7" fmla="*/ 0 h 50"/>
              <a:gd name="T8" fmla="*/ 0 60000 65536"/>
              <a:gd name="T9" fmla="*/ 0 60000 65536"/>
              <a:gd name="T10" fmla="*/ 0 60000 65536"/>
              <a:gd name="T11" fmla="*/ 0 60000 65536"/>
              <a:gd name="T12" fmla="*/ 0 w 47"/>
              <a:gd name="T13" fmla="*/ 0 h 50"/>
              <a:gd name="T14" fmla="*/ 47 w 47"/>
              <a:gd name="T15" fmla="*/ 50 h 50"/>
            </a:gdLst>
            <a:ahLst/>
            <a:cxnLst>
              <a:cxn ang="T8">
                <a:pos x="T0" y="T1"/>
              </a:cxn>
              <a:cxn ang="T9">
                <a:pos x="T2" y="T3"/>
              </a:cxn>
              <a:cxn ang="T10">
                <a:pos x="T4" y="T5"/>
              </a:cxn>
              <a:cxn ang="T11">
                <a:pos x="T6" y="T7"/>
              </a:cxn>
            </a:cxnLst>
            <a:rect l="T12" t="T13" r="T14" b="T15"/>
            <a:pathLst>
              <a:path w="47" h="50">
                <a:moveTo>
                  <a:pt x="23" y="0"/>
                </a:moveTo>
                <a:lnTo>
                  <a:pt x="47" y="50"/>
                </a:lnTo>
                <a:lnTo>
                  <a:pt x="0" y="50"/>
                </a:lnTo>
                <a:lnTo>
                  <a:pt x="23" y="0"/>
                </a:lnTo>
                <a:close/>
              </a:path>
            </a:pathLst>
          </a:custGeom>
          <a:solidFill>
            <a:srgbClr val="FFFF00"/>
          </a:solidFill>
          <a:ln w="3175">
            <a:solidFill>
              <a:srgbClr val="FFFF00"/>
            </a:solidFill>
            <a:round/>
            <a:headEnd/>
            <a:tailEnd/>
          </a:ln>
        </p:spPr>
        <p:txBody>
          <a:bodyPr/>
          <a:lstStyle/>
          <a:p>
            <a:pPr eaLnBrk="0" fontAlgn="base" hangingPunct="0">
              <a:spcBef>
                <a:spcPct val="0"/>
              </a:spcBef>
              <a:spcAft>
                <a:spcPct val="0"/>
              </a:spcAft>
            </a:pPr>
            <a:endParaRPr lang="ja-JP" altLang="en-US" sz="1000" b="1">
              <a:solidFill>
                <a:srgbClr val="FFFFFF"/>
              </a:solidFill>
              <a:ea typeface="Osaka" charset="-128"/>
            </a:endParaRPr>
          </a:p>
        </p:txBody>
      </p:sp>
      <p:sp>
        <p:nvSpPr>
          <p:cNvPr id="384020" name="Line 44">
            <a:extLst>
              <a:ext uri="{FF2B5EF4-FFF2-40B4-BE49-F238E27FC236}">
                <a16:creationId xmlns:a16="http://schemas.microsoft.com/office/drawing/2014/main" id="{282B2828-D441-9F78-D2CD-052751693838}"/>
              </a:ext>
            </a:extLst>
          </p:cNvPr>
          <p:cNvSpPr>
            <a:spLocks noChangeShapeType="1"/>
          </p:cNvSpPr>
          <p:nvPr/>
        </p:nvSpPr>
        <p:spPr bwMode="auto">
          <a:xfrm flipV="1">
            <a:off x="5372101" y="2020888"/>
            <a:ext cx="3175" cy="3325812"/>
          </a:xfrm>
          <a:prstGeom prst="line">
            <a:avLst/>
          </a:prstGeom>
          <a:noFill/>
          <a:ln w="11176">
            <a:solidFill>
              <a:schemeClr val="tx1"/>
            </a:solidFill>
            <a:round/>
            <a:headEnd/>
            <a:tailEnd/>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17428" name="Rectangle 50">
            <a:extLst>
              <a:ext uri="{FF2B5EF4-FFF2-40B4-BE49-F238E27FC236}">
                <a16:creationId xmlns:a16="http://schemas.microsoft.com/office/drawing/2014/main" id="{734B727B-137D-1056-88F6-EBBAEFF45165}"/>
              </a:ext>
            </a:extLst>
          </p:cNvPr>
          <p:cNvSpPr>
            <a:spLocks noChangeArrowheads="1"/>
          </p:cNvSpPr>
          <p:nvPr/>
        </p:nvSpPr>
        <p:spPr bwMode="auto">
          <a:xfrm>
            <a:off x="5176838" y="4714875"/>
            <a:ext cx="444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1</a:t>
            </a:r>
          </a:p>
        </p:txBody>
      </p:sp>
      <p:sp>
        <p:nvSpPr>
          <p:cNvPr id="17429" name="Rectangle 55">
            <a:extLst>
              <a:ext uri="{FF2B5EF4-FFF2-40B4-BE49-F238E27FC236}">
                <a16:creationId xmlns:a16="http://schemas.microsoft.com/office/drawing/2014/main" id="{328DE34A-3E4D-B7B8-2D22-C34B0CCBD7BE}"/>
              </a:ext>
            </a:extLst>
          </p:cNvPr>
          <p:cNvSpPr>
            <a:spLocks noChangeArrowheads="1"/>
          </p:cNvSpPr>
          <p:nvPr/>
        </p:nvSpPr>
        <p:spPr bwMode="auto">
          <a:xfrm>
            <a:off x="5040314" y="4094164"/>
            <a:ext cx="236537"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10</a:t>
            </a:r>
          </a:p>
        </p:txBody>
      </p:sp>
      <p:sp>
        <p:nvSpPr>
          <p:cNvPr id="17430" name="Rectangle 61">
            <a:extLst>
              <a:ext uri="{FF2B5EF4-FFF2-40B4-BE49-F238E27FC236}">
                <a16:creationId xmlns:a16="http://schemas.microsoft.com/office/drawing/2014/main" id="{BF7812A6-2AFF-0B8D-B7A4-C153B266DA51}"/>
              </a:ext>
            </a:extLst>
          </p:cNvPr>
          <p:cNvSpPr>
            <a:spLocks noChangeArrowheads="1"/>
          </p:cNvSpPr>
          <p:nvPr/>
        </p:nvSpPr>
        <p:spPr bwMode="auto">
          <a:xfrm>
            <a:off x="4946650" y="329247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100</a:t>
            </a:r>
          </a:p>
        </p:txBody>
      </p:sp>
      <p:sp>
        <p:nvSpPr>
          <p:cNvPr id="17431" name="Rectangle 68">
            <a:extLst>
              <a:ext uri="{FF2B5EF4-FFF2-40B4-BE49-F238E27FC236}">
                <a16:creationId xmlns:a16="http://schemas.microsoft.com/office/drawing/2014/main" id="{14791B3B-BF63-11F0-DDD1-44CC7DF29582}"/>
              </a:ext>
            </a:extLst>
          </p:cNvPr>
          <p:cNvSpPr>
            <a:spLocks noChangeArrowheads="1"/>
          </p:cNvSpPr>
          <p:nvPr/>
        </p:nvSpPr>
        <p:spPr bwMode="auto">
          <a:xfrm>
            <a:off x="4794251" y="2627314"/>
            <a:ext cx="6588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1000</a:t>
            </a:r>
          </a:p>
        </p:txBody>
      </p:sp>
      <p:cxnSp>
        <p:nvCxnSpPr>
          <p:cNvPr id="63" name="直線コネクタ 62">
            <a:extLst>
              <a:ext uri="{FF2B5EF4-FFF2-40B4-BE49-F238E27FC236}">
                <a16:creationId xmlns:a16="http://schemas.microsoft.com/office/drawing/2014/main" id="{A7B2910B-E3B9-F631-1263-3AF1AF83C382}"/>
              </a:ext>
            </a:extLst>
          </p:cNvPr>
          <p:cNvCxnSpPr>
            <a:cxnSpLocks/>
          </p:cNvCxnSpPr>
          <p:nvPr/>
        </p:nvCxnSpPr>
        <p:spPr>
          <a:xfrm>
            <a:off x="5419725" y="5310188"/>
            <a:ext cx="12144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84031" name="Line 44">
            <a:extLst>
              <a:ext uri="{FF2B5EF4-FFF2-40B4-BE49-F238E27FC236}">
                <a16:creationId xmlns:a16="http://schemas.microsoft.com/office/drawing/2014/main" id="{598A155A-BC03-547A-A5BC-6F1BBD5EC5B5}"/>
              </a:ext>
            </a:extLst>
          </p:cNvPr>
          <p:cNvSpPr>
            <a:spLocks noChangeShapeType="1"/>
          </p:cNvSpPr>
          <p:nvPr/>
        </p:nvSpPr>
        <p:spPr bwMode="auto">
          <a:xfrm flipV="1">
            <a:off x="3171826" y="1971676"/>
            <a:ext cx="3175" cy="3325813"/>
          </a:xfrm>
          <a:prstGeom prst="line">
            <a:avLst/>
          </a:prstGeom>
          <a:noFill/>
          <a:ln w="11176">
            <a:solidFill>
              <a:schemeClr val="tx1"/>
            </a:solidFill>
            <a:round/>
            <a:headEnd/>
            <a:tailEnd/>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cxnSp>
        <p:nvCxnSpPr>
          <p:cNvPr id="2" name="直線コネクタ 62">
            <a:extLst>
              <a:ext uri="{FF2B5EF4-FFF2-40B4-BE49-F238E27FC236}">
                <a16:creationId xmlns:a16="http://schemas.microsoft.com/office/drawing/2014/main" id="{4D324337-971B-97C9-D0D1-EE6E2047CE4E}"/>
              </a:ext>
            </a:extLst>
          </p:cNvPr>
          <p:cNvCxnSpPr>
            <a:cxnSpLocks/>
          </p:cNvCxnSpPr>
          <p:nvPr/>
        </p:nvCxnSpPr>
        <p:spPr>
          <a:xfrm flipV="1">
            <a:off x="3128964" y="5262563"/>
            <a:ext cx="1527175" cy="3016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84034" name="Line 67">
            <a:extLst>
              <a:ext uri="{FF2B5EF4-FFF2-40B4-BE49-F238E27FC236}">
                <a16:creationId xmlns:a16="http://schemas.microsoft.com/office/drawing/2014/main" id="{A3EA6357-0EFF-9281-284E-88BCD291A129}"/>
              </a:ext>
            </a:extLst>
          </p:cNvPr>
          <p:cNvSpPr>
            <a:spLocks noChangeShapeType="1"/>
          </p:cNvSpPr>
          <p:nvPr/>
        </p:nvSpPr>
        <p:spPr bwMode="auto">
          <a:xfrm flipH="1">
            <a:off x="7981951" y="2155826"/>
            <a:ext cx="3175" cy="3228975"/>
          </a:xfrm>
          <a:prstGeom prst="line">
            <a:avLst/>
          </a:prstGeom>
          <a:noFill/>
          <a:ln w="11176">
            <a:solidFill>
              <a:schemeClr val="tx1"/>
            </a:solidFill>
            <a:round/>
            <a:headEnd/>
            <a:tailEnd/>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384035" name="Line 67">
            <a:extLst>
              <a:ext uri="{FF2B5EF4-FFF2-40B4-BE49-F238E27FC236}">
                <a16:creationId xmlns:a16="http://schemas.microsoft.com/office/drawing/2014/main" id="{8BE73B6C-ED81-5326-0B06-0C3F80EA575F}"/>
              </a:ext>
            </a:extLst>
          </p:cNvPr>
          <p:cNvSpPr>
            <a:spLocks noChangeShapeType="1"/>
          </p:cNvSpPr>
          <p:nvPr/>
        </p:nvSpPr>
        <p:spPr bwMode="auto">
          <a:xfrm>
            <a:off x="12876213" y="6597651"/>
            <a:ext cx="69850" cy="360363"/>
          </a:xfrm>
          <a:prstGeom prst="line">
            <a:avLst/>
          </a:prstGeom>
          <a:noFill/>
          <a:ln w="11176">
            <a:solidFill>
              <a:schemeClr val="tx1"/>
            </a:solidFill>
            <a:round/>
            <a:headEnd/>
            <a:tailEnd/>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384036" name="Line 67">
            <a:extLst>
              <a:ext uri="{FF2B5EF4-FFF2-40B4-BE49-F238E27FC236}">
                <a16:creationId xmlns:a16="http://schemas.microsoft.com/office/drawing/2014/main" id="{1EA8C820-405A-0762-D2EE-571CD6F83810}"/>
              </a:ext>
            </a:extLst>
          </p:cNvPr>
          <p:cNvSpPr>
            <a:spLocks noChangeShapeType="1"/>
          </p:cNvSpPr>
          <p:nvPr/>
        </p:nvSpPr>
        <p:spPr bwMode="auto">
          <a:xfrm flipH="1" flipV="1">
            <a:off x="7981950" y="5384800"/>
            <a:ext cx="1392238" cy="0"/>
          </a:xfrm>
          <a:prstGeom prst="line">
            <a:avLst/>
          </a:prstGeom>
          <a:noFill/>
          <a:ln w="11176">
            <a:solidFill>
              <a:schemeClr val="tx1"/>
            </a:solidFill>
            <a:round/>
            <a:headEnd/>
            <a:tailEnd/>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17438" name="Rectangle 68">
            <a:extLst>
              <a:ext uri="{FF2B5EF4-FFF2-40B4-BE49-F238E27FC236}">
                <a16:creationId xmlns:a16="http://schemas.microsoft.com/office/drawing/2014/main" id="{1AA64911-6B78-B619-9C9B-06BD8B0DC8E6}"/>
              </a:ext>
            </a:extLst>
          </p:cNvPr>
          <p:cNvSpPr>
            <a:spLocks noChangeArrowheads="1"/>
          </p:cNvSpPr>
          <p:nvPr/>
        </p:nvSpPr>
        <p:spPr bwMode="auto">
          <a:xfrm>
            <a:off x="2682875" y="2643188"/>
            <a:ext cx="425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1000</a:t>
            </a:r>
          </a:p>
        </p:txBody>
      </p:sp>
      <p:sp>
        <p:nvSpPr>
          <p:cNvPr id="17439" name="Rectangle 61">
            <a:extLst>
              <a:ext uri="{FF2B5EF4-FFF2-40B4-BE49-F238E27FC236}">
                <a16:creationId xmlns:a16="http://schemas.microsoft.com/office/drawing/2014/main" id="{4DD0BBD7-98C4-F0F5-33BD-197BE9E73224}"/>
              </a:ext>
            </a:extLst>
          </p:cNvPr>
          <p:cNvSpPr>
            <a:spLocks noChangeArrowheads="1"/>
          </p:cNvSpPr>
          <p:nvPr/>
        </p:nvSpPr>
        <p:spPr bwMode="auto">
          <a:xfrm>
            <a:off x="2711451" y="3378200"/>
            <a:ext cx="4175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100</a:t>
            </a:r>
          </a:p>
        </p:txBody>
      </p:sp>
      <p:sp>
        <p:nvSpPr>
          <p:cNvPr id="17440" name="テキスト ボックス 122">
            <a:extLst>
              <a:ext uri="{FF2B5EF4-FFF2-40B4-BE49-F238E27FC236}">
                <a16:creationId xmlns:a16="http://schemas.microsoft.com/office/drawing/2014/main" id="{C1E6255C-8648-C08F-CB52-AEBB06F1C5E4}"/>
              </a:ext>
            </a:extLst>
          </p:cNvPr>
          <p:cNvSpPr txBox="1">
            <a:spLocks noChangeArrowheads="1"/>
          </p:cNvSpPr>
          <p:nvPr/>
        </p:nvSpPr>
        <p:spPr bwMode="auto">
          <a:xfrm>
            <a:off x="2619375" y="928688"/>
            <a:ext cx="2420938"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None/>
            </a:pPr>
            <a:r>
              <a:rPr lang="ja-JP" altLang="en-US" sz="1800" b="1">
                <a:solidFill>
                  <a:srgbClr val="FFFFFF"/>
                </a:solidFill>
                <a:latin typeface="Calibri" panose="020F0502020204030204" pitchFamily="34" charset="0"/>
              </a:rPr>
              <a:t>　</a:t>
            </a:r>
            <a:r>
              <a:rPr lang="en-US" altLang="ja-JP" sz="1600" b="1">
                <a:solidFill>
                  <a:srgbClr val="FFFFFF"/>
                </a:solidFill>
                <a:latin typeface="Calibri" panose="020F0502020204030204" pitchFamily="34" charset="0"/>
              </a:rPr>
              <a:t>2005</a:t>
            </a:r>
            <a:r>
              <a:rPr lang="ja-JP" altLang="en-US" sz="1600" b="1">
                <a:solidFill>
                  <a:srgbClr val="FFFFFF"/>
                </a:solidFill>
                <a:latin typeface="Calibri" panose="020F0502020204030204" pitchFamily="34" charset="0"/>
              </a:rPr>
              <a:t>のワクチン</a:t>
            </a:r>
            <a:r>
              <a:rPr lang="ja-JP" altLang="en-US" sz="1600" b="1">
                <a:solidFill>
                  <a:srgbClr val="FFFFFF"/>
                </a:solidFill>
                <a:latin typeface="Arial" panose="020B0604020202020204" pitchFamily="34" charset="0"/>
              </a:rPr>
              <a:t>　</a:t>
            </a:r>
            <a:r>
              <a:rPr lang="en-US" altLang="ja-JP" sz="1600" b="1">
                <a:solidFill>
                  <a:srgbClr val="FFFFFF"/>
                </a:solidFill>
                <a:latin typeface="Arial" panose="020B0604020202020204" pitchFamily="34" charset="0"/>
              </a:rPr>
              <a:t>(</a:t>
            </a:r>
            <a:r>
              <a:rPr lang="en-US" altLang="ja-JP" sz="1600">
                <a:solidFill>
                  <a:srgbClr val="FFFFFF"/>
                </a:solidFill>
                <a:latin typeface="Arial" panose="020B0604020202020204" pitchFamily="34" charset="0"/>
              </a:rPr>
              <a:t>N=30)</a:t>
            </a:r>
          </a:p>
        </p:txBody>
      </p:sp>
      <p:sp>
        <p:nvSpPr>
          <p:cNvPr id="17441" name="Rectangle 55">
            <a:extLst>
              <a:ext uri="{FF2B5EF4-FFF2-40B4-BE49-F238E27FC236}">
                <a16:creationId xmlns:a16="http://schemas.microsoft.com/office/drawing/2014/main" id="{61658D30-45F6-574F-BCA6-EC604339DBDB}"/>
              </a:ext>
            </a:extLst>
          </p:cNvPr>
          <p:cNvSpPr>
            <a:spLocks noChangeArrowheads="1"/>
          </p:cNvSpPr>
          <p:nvPr/>
        </p:nvSpPr>
        <p:spPr bwMode="auto">
          <a:xfrm>
            <a:off x="2847976" y="39878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10</a:t>
            </a:r>
          </a:p>
        </p:txBody>
      </p:sp>
      <p:sp>
        <p:nvSpPr>
          <p:cNvPr id="17442" name="Rectangle 50">
            <a:extLst>
              <a:ext uri="{FF2B5EF4-FFF2-40B4-BE49-F238E27FC236}">
                <a16:creationId xmlns:a16="http://schemas.microsoft.com/office/drawing/2014/main" id="{269F15FF-8065-5F71-7363-3BF13EC4F3AC}"/>
              </a:ext>
            </a:extLst>
          </p:cNvPr>
          <p:cNvSpPr>
            <a:spLocks noChangeArrowheads="1"/>
          </p:cNvSpPr>
          <p:nvPr/>
        </p:nvSpPr>
        <p:spPr bwMode="auto">
          <a:xfrm>
            <a:off x="2819401" y="4714875"/>
            <a:ext cx="6953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1</a:t>
            </a:r>
            <a:endParaRPr lang="en-US" altLang="ja-JP" sz="1800">
              <a:solidFill>
                <a:srgbClr val="FFFFFF"/>
              </a:solidFill>
              <a:latin typeface="Arial" panose="020B0604020202020204" pitchFamily="34" charset="0"/>
            </a:endParaRPr>
          </a:p>
        </p:txBody>
      </p:sp>
      <p:sp>
        <p:nvSpPr>
          <p:cNvPr id="17443" name="Rectangle 68">
            <a:extLst>
              <a:ext uri="{FF2B5EF4-FFF2-40B4-BE49-F238E27FC236}">
                <a16:creationId xmlns:a16="http://schemas.microsoft.com/office/drawing/2014/main" id="{1D11E6FD-A97A-DFDB-5461-62DA10F9C6DF}"/>
              </a:ext>
            </a:extLst>
          </p:cNvPr>
          <p:cNvSpPr>
            <a:spLocks noChangeArrowheads="1"/>
          </p:cNvSpPr>
          <p:nvPr/>
        </p:nvSpPr>
        <p:spPr bwMode="auto">
          <a:xfrm>
            <a:off x="2662239" y="2092325"/>
            <a:ext cx="5286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5000</a:t>
            </a:r>
            <a:endParaRPr lang="en-US" altLang="ja-JP" sz="1800">
              <a:solidFill>
                <a:srgbClr val="FFFFFF"/>
              </a:solidFill>
              <a:latin typeface="Arial" panose="020B0604020202020204" pitchFamily="34" charset="0"/>
            </a:endParaRPr>
          </a:p>
        </p:txBody>
      </p:sp>
      <p:sp>
        <p:nvSpPr>
          <p:cNvPr id="17444" name="Text Box 45">
            <a:extLst>
              <a:ext uri="{FF2B5EF4-FFF2-40B4-BE49-F238E27FC236}">
                <a16:creationId xmlns:a16="http://schemas.microsoft.com/office/drawing/2014/main" id="{1BCE854A-C8E8-778D-0025-4F0877003042}"/>
              </a:ext>
            </a:extLst>
          </p:cNvPr>
          <p:cNvSpPr txBox="1">
            <a:spLocks noChangeArrowheads="1"/>
          </p:cNvSpPr>
          <p:nvPr/>
        </p:nvSpPr>
        <p:spPr bwMode="auto">
          <a:xfrm>
            <a:off x="3705225" y="1927225"/>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45" name="Text Box 46">
            <a:extLst>
              <a:ext uri="{FF2B5EF4-FFF2-40B4-BE49-F238E27FC236}">
                <a16:creationId xmlns:a16="http://schemas.microsoft.com/office/drawing/2014/main" id="{6EE41878-1FBB-7E51-39FE-8A36966080E0}"/>
              </a:ext>
            </a:extLst>
          </p:cNvPr>
          <p:cNvSpPr txBox="1">
            <a:spLocks noChangeArrowheads="1"/>
          </p:cNvSpPr>
          <p:nvPr/>
        </p:nvSpPr>
        <p:spPr bwMode="auto">
          <a:xfrm>
            <a:off x="3856038" y="210978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46" name="Text Box 47">
            <a:extLst>
              <a:ext uri="{FF2B5EF4-FFF2-40B4-BE49-F238E27FC236}">
                <a16:creationId xmlns:a16="http://schemas.microsoft.com/office/drawing/2014/main" id="{57FD4B2A-9097-26C1-713F-E281F0527BB6}"/>
              </a:ext>
            </a:extLst>
          </p:cNvPr>
          <p:cNvSpPr txBox="1">
            <a:spLocks noChangeArrowheads="1"/>
          </p:cNvSpPr>
          <p:nvPr/>
        </p:nvSpPr>
        <p:spPr bwMode="auto">
          <a:xfrm>
            <a:off x="3890963" y="2346325"/>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47" name="Text Box 48">
            <a:extLst>
              <a:ext uri="{FF2B5EF4-FFF2-40B4-BE49-F238E27FC236}">
                <a16:creationId xmlns:a16="http://schemas.microsoft.com/office/drawing/2014/main" id="{C75F8767-D928-A365-133B-E109C1A1C555}"/>
              </a:ext>
            </a:extLst>
          </p:cNvPr>
          <p:cNvSpPr txBox="1">
            <a:spLocks noChangeArrowheads="1"/>
          </p:cNvSpPr>
          <p:nvPr/>
        </p:nvSpPr>
        <p:spPr bwMode="auto">
          <a:xfrm>
            <a:off x="3813175" y="2244725"/>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48" name="Text Box 49">
            <a:extLst>
              <a:ext uri="{FF2B5EF4-FFF2-40B4-BE49-F238E27FC236}">
                <a16:creationId xmlns:a16="http://schemas.microsoft.com/office/drawing/2014/main" id="{6ABEE310-74F7-4192-F7F2-9CA400DA6F4E}"/>
              </a:ext>
            </a:extLst>
          </p:cNvPr>
          <p:cNvSpPr txBox="1">
            <a:spLocks noChangeArrowheads="1"/>
          </p:cNvSpPr>
          <p:nvPr/>
        </p:nvSpPr>
        <p:spPr bwMode="auto">
          <a:xfrm>
            <a:off x="3708400" y="226218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49" name="Text Box 50">
            <a:extLst>
              <a:ext uri="{FF2B5EF4-FFF2-40B4-BE49-F238E27FC236}">
                <a16:creationId xmlns:a16="http://schemas.microsoft.com/office/drawing/2014/main" id="{3162679B-00E5-C3DA-EE82-1DBBE09F5E5E}"/>
              </a:ext>
            </a:extLst>
          </p:cNvPr>
          <p:cNvSpPr txBox="1">
            <a:spLocks noChangeArrowheads="1"/>
          </p:cNvSpPr>
          <p:nvPr/>
        </p:nvSpPr>
        <p:spPr bwMode="auto">
          <a:xfrm>
            <a:off x="3760788" y="2413000"/>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50" name="Text Box 51">
            <a:extLst>
              <a:ext uri="{FF2B5EF4-FFF2-40B4-BE49-F238E27FC236}">
                <a16:creationId xmlns:a16="http://schemas.microsoft.com/office/drawing/2014/main" id="{0632D33D-3076-82B2-856A-D407F0A7C9A0}"/>
              </a:ext>
            </a:extLst>
          </p:cNvPr>
          <p:cNvSpPr txBox="1">
            <a:spLocks noChangeArrowheads="1"/>
          </p:cNvSpPr>
          <p:nvPr/>
        </p:nvSpPr>
        <p:spPr bwMode="auto">
          <a:xfrm>
            <a:off x="3603625" y="2447925"/>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51" name="Text Box 52">
            <a:extLst>
              <a:ext uri="{FF2B5EF4-FFF2-40B4-BE49-F238E27FC236}">
                <a16:creationId xmlns:a16="http://schemas.microsoft.com/office/drawing/2014/main" id="{7781355E-C248-BF57-9A42-0F3A7FA9D545}"/>
              </a:ext>
            </a:extLst>
          </p:cNvPr>
          <p:cNvSpPr txBox="1">
            <a:spLocks noChangeArrowheads="1"/>
          </p:cNvSpPr>
          <p:nvPr/>
        </p:nvSpPr>
        <p:spPr bwMode="auto">
          <a:xfrm>
            <a:off x="3863975" y="250983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52" name="Text Box 53">
            <a:extLst>
              <a:ext uri="{FF2B5EF4-FFF2-40B4-BE49-F238E27FC236}">
                <a16:creationId xmlns:a16="http://schemas.microsoft.com/office/drawing/2014/main" id="{880CB6A6-9E95-379A-B4BC-29C7B078683B}"/>
              </a:ext>
            </a:extLst>
          </p:cNvPr>
          <p:cNvSpPr txBox="1">
            <a:spLocks noChangeArrowheads="1"/>
          </p:cNvSpPr>
          <p:nvPr/>
        </p:nvSpPr>
        <p:spPr bwMode="auto">
          <a:xfrm>
            <a:off x="3962400" y="273843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53" name="Text Box 54">
            <a:extLst>
              <a:ext uri="{FF2B5EF4-FFF2-40B4-BE49-F238E27FC236}">
                <a16:creationId xmlns:a16="http://schemas.microsoft.com/office/drawing/2014/main" id="{333EE957-B84E-8FFF-53FF-8022783DB726}"/>
              </a:ext>
            </a:extLst>
          </p:cNvPr>
          <p:cNvSpPr txBox="1">
            <a:spLocks noChangeArrowheads="1"/>
          </p:cNvSpPr>
          <p:nvPr/>
        </p:nvSpPr>
        <p:spPr bwMode="auto">
          <a:xfrm>
            <a:off x="3689350" y="274478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54" name="Text Box 55">
            <a:extLst>
              <a:ext uri="{FF2B5EF4-FFF2-40B4-BE49-F238E27FC236}">
                <a16:creationId xmlns:a16="http://schemas.microsoft.com/office/drawing/2014/main" id="{5F42A235-0832-BEF9-EE7A-32510BBA321F}"/>
              </a:ext>
            </a:extLst>
          </p:cNvPr>
          <p:cNvSpPr txBox="1">
            <a:spLocks noChangeArrowheads="1"/>
          </p:cNvSpPr>
          <p:nvPr/>
        </p:nvSpPr>
        <p:spPr bwMode="auto">
          <a:xfrm>
            <a:off x="3740150" y="2679700"/>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55" name="Text Box 56">
            <a:extLst>
              <a:ext uri="{FF2B5EF4-FFF2-40B4-BE49-F238E27FC236}">
                <a16:creationId xmlns:a16="http://schemas.microsoft.com/office/drawing/2014/main" id="{7E3315C1-BFA6-0C28-BB4D-F8C18A76DC6F}"/>
              </a:ext>
            </a:extLst>
          </p:cNvPr>
          <p:cNvSpPr txBox="1">
            <a:spLocks noChangeArrowheads="1"/>
          </p:cNvSpPr>
          <p:nvPr/>
        </p:nvSpPr>
        <p:spPr bwMode="auto">
          <a:xfrm>
            <a:off x="3856038" y="289718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56" name="Text Box 57">
            <a:extLst>
              <a:ext uri="{FF2B5EF4-FFF2-40B4-BE49-F238E27FC236}">
                <a16:creationId xmlns:a16="http://schemas.microsoft.com/office/drawing/2014/main" id="{01067ABF-CBFF-1A45-E7E3-0DC805439839}"/>
              </a:ext>
            </a:extLst>
          </p:cNvPr>
          <p:cNvSpPr txBox="1">
            <a:spLocks noChangeArrowheads="1"/>
          </p:cNvSpPr>
          <p:nvPr/>
        </p:nvSpPr>
        <p:spPr bwMode="auto">
          <a:xfrm>
            <a:off x="3751263" y="3929063"/>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57" name="Text Box 58">
            <a:extLst>
              <a:ext uri="{FF2B5EF4-FFF2-40B4-BE49-F238E27FC236}">
                <a16:creationId xmlns:a16="http://schemas.microsoft.com/office/drawing/2014/main" id="{4BDE78E3-3851-F55F-488B-E8760C9730CC}"/>
              </a:ext>
            </a:extLst>
          </p:cNvPr>
          <p:cNvSpPr txBox="1">
            <a:spLocks noChangeArrowheads="1"/>
          </p:cNvSpPr>
          <p:nvPr/>
        </p:nvSpPr>
        <p:spPr bwMode="auto">
          <a:xfrm>
            <a:off x="3659188" y="299878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58" name="Text Box 59">
            <a:extLst>
              <a:ext uri="{FF2B5EF4-FFF2-40B4-BE49-F238E27FC236}">
                <a16:creationId xmlns:a16="http://schemas.microsoft.com/office/drawing/2014/main" id="{28418673-11CF-3AB0-FF39-3492357E94E2}"/>
              </a:ext>
            </a:extLst>
          </p:cNvPr>
          <p:cNvSpPr txBox="1">
            <a:spLocks noChangeArrowheads="1"/>
          </p:cNvSpPr>
          <p:nvPr/>
        </p:nvSpPr>
        <p:spPr bwMode="auto">
          <a:xfrm>
            <a:off x="3573463" y="311308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59" name="Text Box 60">
            <a:extLst>
              <a:ext uri="{FF2B5EF4-FFF2-40B4-BE49-F238E27FC236}">
                <a16:creationId xmlns:a16="http://schemas.microsoft.com/office/drawing/2014/main" id="{BFDD10B2-617D-817C-B160-F9D6C17B83E4}"/>
              </a:ext>
            </a:extLst>
          </p:cNvPr>
          <p:cNvSpPr txBox="1">
            <a:spLocks noChangeArrowheads="1"/>
          </p:cNvSpPr>
          <p:nvPr/>
        </p:nvSpPr>
        <p:spPr bwMode="auto">
          <a:xfrm>
            <a:off x="3468689" y="3538539"/>
            <a:ext cx="10175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60" name="Text Box 61">
            <a:extLst>
              <a:ext uri="{FF2B5EF4-FFF2-40B4-BE49-F238E27FC236}">
                <a16:creationId xmlns:a16="http://schemas.microsoft.com/office/drawing/2014/main" id="{76783BA3-7950-3E8C-6379-D4552EEC8AEA}"/>
              </a:ext>
            </a:extLst>
          </p:cNvPr>
          <p:cNvSpPr txBox="1">
            <a:spLocks noChangeArrowheads="1"/>
          </p:cNvSpPr>
          <p:nvPr/>
        </p:nvSpPr>
        <p:spPr bwMode="auto">
          <a:xfrm>
            <a:off x="3900488" y="317658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61" name="Text Box 62">
            <a:extLst>
              <a:ext uri="{FF2B5EF4-FFF2-40B4-BE49-F238E27FC236}">
                <a16:creationId xmlns:a16="http://schemas.microsoft.com/office/drawing/2014/main" id="{5C517FD3-81E1-479D-8377-964DC5F5EC0E}"/>
              </a:ext>
            </a:extLst>
          </p:cNvPr>
          <p:cNvSpPr txBox="1">
            <a:spLocks noChangeArrowheads="1"/>
          </p:cNvSpPr>
          <p:nvPr/>
        </p:nvSpPr>
        <p:spPr bwMode="auto">
          <a:xfrm>
            <a:off x="3986213" y="3406775"/>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62" name="Text Box 63">
            <a:extLst>
              <a:ext uri="{FF2B5EF4-FFF2-40B4-BE49-F238E27FC236}">
                <a16:creationId xmlns:a16="http://schemas.microsoft.com/office/drawing/2014/main" id="{F82F7D2E-4BA9-C7B1-863B-E781A9E1F916}"/>
              </a:ext>
            </a:extLst>
          </p:cNvPr>
          <p:cNvSpPr txBox="1">
            <a:spLocks noChangeArrowheads="1"/>
          </p:cNvSpPr>
          <p:nvPr/>
        </p:nvSpPr>
        <p:spPr bwMode="auto">
          <a:xfrm>
            <a:off x="3841750" y="3865563"/>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63" name="Text Box 64">
            <a:extLst>
              <a:ext uri="{FF2B5EF4-FFF2-40B4-BE49-F238E27FC236}">
                <a16:creationId xmlns:a16="http://schemas.microsoft.com/office/drawing/2014/main" id="{8A6CE454-3E50-A55E-F59E-CDFE232A8E16}"/>
              </a:ext>
            </a:extLst>
          </p:cNvPr>
          <p:cNvSpPr txBox="1">
            <a:spLocks noChangeArrowheads="1"/>
          </p:cNvSpPr>
          <p:nvPr/>
        </p:nvSpPr>
        <p:spPr bwMode="auto">
          <a:xfrm>
            <a:off x="3717925" y="3935413"/>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64" name="Text Box 65">
            <a:extLst>
              <a:ext uri="{FF2B5EF4-FFF2-40B4-BE49-F238E27FC236}">
                <a16:creationId xmlns:a16="http://schemas.microsoft.com/office/drawing/2014/main" id="{7F64B918-7751-CFF5-843A-93B1F9966C41}"/>
              </a:ext>
            </a:extLst>
          </p:cNvPr>
          <p:cNvSpPr txBox="1">
            <a:spLocks noChangeArrowheads="1"/>
          </p:cNvSpPr>
          <p:nvPr/>
        </p:nvSpPr>
        <p:spPr bwMode="auto">
          <a:xfrm flipH="1">
            <a:off x="3900489" y="3089275"/>
            <a:ext cx="238125"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65" name="Text Box 66">
            <a:extLst>
              <a:ext uri="{FF2B5EF4-FFF2-40B4-BE49-F238E27FC236}">
                <a16:creationId xmlns:a16="http://schemas.microsoft.com/office/drawing/2014/main" id="{19B74D9A-466F-48A5-468B-C18EE57769C6}"/>
              </a:ext>
            </a:extLst>
          </p:cNvPr>
          <p:cNvSpPr txBox="1">
            <a:spLocks noChangeArrowheads="1"/>
          </p:cNvSpPr>
          <p:nvPr/>
        </p:nvSpPr>
        <p:spPr bwMode="auto">
          <a:xfrm>
            <a:off x="3871913" y="3267075"/>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66" name="Text Box 67">
            <a:extLst>
              <a:ext uri="{FF2B5EF4-FFF2-40B4-BE49-F238E27FC236}">
                <a16:creationId xmlns:a16="http://schemas.microsoft.com/office/drawing/2014/main" id="{521E0DAE-F414-BBC0-8298-AFD0AA12DFA1}"/>
              </a:ext>
            </a:extLst>
          </p:cNvPr>
          <p:cNvSpPr txBox="1">
            <a:spLocks noChangeArrowheads="1"/>
          </p:cNvSpPr>
          <p:nvPr/>
        </p:nvSpPr>
        <p:spPr bwMode="auto">
          <a:xfrm>
            <a:off x="3854450" y="348773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67" name="Text Box 68">
            <a:extLst>
              <a:ext uri="{FF2B5EF4-FFF2-40B4-BE49-F238E27FC236}">
                <a16:creationId xmlns:a16="http://schemas.microsoft.com/office/drawing/2014/main" id="{E79BFB77-9A3F-B724-442C-BE81B7E17CD5}"/>
              </a:ext>
            </a:extLst>
          </p:cNvPr>
          <p:cNvSpPr txBox="1">
            <a:spLocks noChangeArrowheads="1"/>
          </p:cNvSpPr>
          <p:nvPr/>
        </p:nvSpPr>
        <p:spPr bwMode="auto">
          <a:xfrm>
            <a:off x="3586163" y="330358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68" name="Text Box 69">
            <a:extLst>
              <a:ext uri="{FF2B5EF4-FFF2-40B4-BE49-F238E27FC236}">
                <a16:creationId xmlns:a16="http://schemas.microsoft.com/office/drawing/2014/main" id="{DE2D2174-55E2-18BD-A677-6A2454B8FE22}"/>
              </a:ext>
            </a:extLst>
          </p:cNvPr>
          <p:cNvSpPr txBox="1">
            <a:spLocks noChangeArrowheads="1"/>
          </p:cNvSpPr>
          <p:nvPr/>
        </p:nvSpPr>
        <p:spPr bwMode="auto">
          <a:xfrm>
            <a:off x="3786188" y="3351213"/>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69" name="Text Box 70">
            <a:extLst>
              <a:ext uri="{FF2B5EF4-FFF2-40B4-BE49-F238E27FC236}">
                <a16:creationId xmlns:a16="http://schemas.microsoft.com/office/drawing/2014/main" id="{08756739-806E-0A5E-0827-078C0638CC20}"/>
              </a:ext>
            </a:extLst>
          </p:cNvPr>
          <p:cNvSpPr txBox="1">
            <a:spLocks noChangeArrowheads="1"/>
          </p:cNvSpPr>
          <p:nvPr/>
        </p:nvSpPr>
        <p:spPr bwMode="auto">
          <a:xfrm flipH="1">
            <a:off x="3987800" y="3303589"/>
            <a:ext cx="4603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70" name="Text Box 72">
            <a:extLst>
              <a:ext uri="{FF2B5EF4-FFF2-40B4-BE49-F238E27FC236}">
                <a16:creationId xmlns:a16="http://schemas.microsoft.com/office/drawing/2014/main" id="{70974A28-04D1-EE13-304F-88B3F3B8A663}"/>
              </a:ext>
            </a:extLst>
          </p:cNvPr>
          <p:cNvSpPr txBox="1">
            <a:spLocks noChangeArrowheads="1"/>
          </p:cNvSpPr>
          <p:nvPr/>
        </p:nvSpPr>
        <p:spPr bwMode="auto">
          <a:xfrm>
            <a:off x="3816350" y="3240088"/>
            <a:ext cx="27305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a:p>
            <a:pPr fontAlgn="base">
              <a:spcBef>
                <a:spcPct val="0"/>
              </a:spcBef>
              <a:spcAft>
                <a:spcPct val="0"/>
              </a:spcAft>
              <a:buNone/>
            </a:pPr>
            <a:endParaRPr lang="en-US" altLang="ja-JP" sz="900">
              <a:solidFill>
                <a:srgbClr val="FF0000"/>
              </a:solidFill>
              <a:latin typeface="Arial" panose="020B0604020202020204" pitchFamily="34" charset="0"/>
            </a:endParaRPr>
          </a:p>
        </p:txBody>
      </p:sp>
      <p:sp>
        <p:nvSpPr>
          <p:cNvPr id="17471" name="Text Box 73">
            <a:extLst>
              <a:ext uri="{FF2B5EF4-FFF2-40B4-BE49-F238E27FC236}">
                <a16:creationId xmlns:a16="http://schemas.microsoft.com/office/drawing/2014/main" id="{A313F4E6-F13A-AF73-0E65-4BC6ABB403A8}"/>
              </a:ext>
            </a:extLst>
          </p:cNvPr>
          <p:cNvSpPr txBox="1">
            <a:spLocks noChangeArrowheads="1"/>
          </p:cNvSpPr>
          <p:nvPr/>
        </p:nvSpPr>
        <p:spPr bwMode="auto">
          <a:xfrm>
            <a:off x="3673475" y="3644900"/>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72" name="Text Box 74">
            <a:extLst>
              <a:ext uri="{FF2B5EF4-FFF2-40B4-BE49-F238E27FC236}">
                <a16:creationId xmlns:a16="http://schemas.microsoft.com/office/drawing/2014/main" id="{B14BBB21-0A1D-6054-8438-D528F385E4CE}"/>
              </a:ext>
            </a:extLst>
          </p:cNvPr>
          <p:cNvSpPr txBox="1">
            <a:spLocks noChangeArrowheads="1"/>
          </p:cNvSpPr>
          <p:nvPr/>
        </p:nvSpPr>
        <p:spPr bwMode="auto">
          <a:xfrm>
            <a:off x="3863976" y="3681414"/>
            <a:ext cx="14922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17473" name="Text Box 75">
            <a:extLst>
              <a:ext uri="{FF2B5EF4-FFF2-40B4-BE49-F238E27FC236}">
                <a16:creationId xmlns:a16="http://schemas.microsoft.com/office/drawing/2014/main" id="{7E32CA8B-F3A0-6873-8E12-C404B1DE766D}"/>
              </a:ext>
            </a:extLst>
          </p:cNvPr>
          <p:cNvSpPr txBox="1">
            <a:spLocks noChangeArrowheads="1"/>
          </p:cNvSpPr>
          <p:nvPr/>
        </p:nvSpPr>
        <p:spPr bwMode="auto">
          <a:xfrm>
            <a:off x="3786188" y="3602038"/>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sp>
        <p:nvSpPr>
          <p:cNvPr id="384076" name="AutoShape 76">
            <a:extLst>
              <a:ext uri="{FF2B5EF4-FFF2-40B4-BE49-F238E27FC236}">
                <a16:creationId xmlns:a16="http://schemas.microsoft.com/office/drawing/2014/main" id="{632FEDF4-DAD5-BA94-0CBF-25EC802B275D}"/>
              </a:ext>
            </a:extLst>
          </p:cNvPr>
          <p:cNvSpPr>
            <a:spLocks noChangeArrowheads="1"/>
          </p:cNvSpPr>
          <p:nvPr/>
        </p:nvSpPr>
        <p:spPr bwMode="auto">
          <a:xfrm>
            <a:off x="5605464" y="2603501"/>
            <a:ext cx="103187" cy="461963"/>
          </a:xfrm>
          <a:prstGeom prst="upDownArrow">
            <a:avLst>
              <a:gd name="adj1" fmla="val 50000"/>
              <a:gd name="adj2" fmla="val 89539"/>
            </a:avLst>
          </a:prstGeom>
          <a:solidFill>
            <a:srgbClr val="FF0000"/>
          </a:solidFill>
          <a:ln w="9525">
            <a:solidFill>
              <a:srgbClr val="FF0000"/>
            </a:solidFill>
            <a:miter lim="800000"/>
            <a:headEnd/>
            <a:tailEnd/>
          </a:ln>
          <a:effectLst/>
        </p:spPr>
        <p:txBody>
          <a:bodyPr vert="eaVert" wrap="none" anchor="ct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384077" name="AutoShape 77">
            <a:extLst>
              <a:ext uri="{FF2B5EF4-FFF2-40B4-BE49-F238E27FC236}">
                <a16:creationId xmlns:a16="http://schemas.microsoft.com/office/drawing/2014/main" id="{AE2F94ED-D236-3955-F77C-BDB19FF0F93E}"/>
              </a:ext>
            </a:extLst>
          </p:cNvPr>
          <p:cNvSpPr>
            <a:spLocks noChangeArrowheads="1"/>
          </p:cNvSpPr>
          <p:nvPr/>
        </p:nvSpPr>
        <p:spPr bwMode="auto">
          <a:xfrm>
            <a:off x="5641975" y="3511551"/>
            <a:ext cx="103188" cy="461963"/>
          </a:xfrm>
          <a:prstGeom prst="upDownArrow">
            <a:avLst>
              <a:gd name="adj1" fmla="val 50000"/>
              <a:gd name="adj2" fmla="val 89539"/>
            </a:avLst>
          </a:prstGeom>
          <a:solidFill>
            <a:srgbClr val="FFFF00"/>
          </a:solidFill>
          <a:ln w="9525">
            <a:solidFill>
              <a:srgbClr val="FFFF00"/>
            </a:solidFill>
            <a:miter lim="800000"/>
            <a:headEnd/>
            <a:tailEnd/>
          </a:ln>
          <a:effectLst/>
        </p:spPr>
        <p:txBody>
          <a:bodyPr vert="eaVert" wrap="none" anchor="ct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384078" name="AutoShape 78">
            <a:extLst>
              <a:ext uri="{FF2B5EF4-FFF2-40B4-BE49-F238E27FC236}">
                <a16:creationId xmlns:a16="http://schemas.microsoft.com/office/drawing/2014/main" id="{F6BE05B0-E540-55DC-11A7-FB8F58AE2C6E}"/>
              </a:ext>
            </a:extLst>
          </p:cNvPr>
          <p:cNvSpPr>
            <a:spLocks noChangeArrowheads="1"/>
          </p:cNvSpPr>
          <p:nvPr/>
        </p:nvSpPr>
        <p:spPr bwMode="auto">
          <a:xfrm>
            <a:off x="5646738" y="4302126"/>
            <a:ext cx="131762" cy="461963"/>
          </a:xfrm>
          <a:prstGeom prst="upDownArrow">
            <a:avLst>
              <a:gd name="adj1" fmla="val 50000"/>
              <a:gd name="adj2" fmla="val 70120"/>
            </a:avLst>
          </a:prstGeom>
          <a:solidFill>
            <a:schemeClr val="accent2"/>
          </a:solidFill>
          <a:ln w="9525">
            <a:solidFill>
              <a:schemeClr val="accent2"/>
            </a:solidFill>
            <a:miter lim="800000"/>
            <a:headEnd/>
            <a:tailEnd/>
          </a:ln>
          <a:effectLst/>
        </p:spPr>
        <p:txBody>
          <a:bodyPr vert="eaVert" wrap="none" anchor="ct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17477" name="Rectangle 68">
            <a:extLst>
              <a:ext uri="{FF2B5EF4-FFF2-40B4-BE49-F238E27FC236}">
                <a16:creationId xmlns:a16="http://schemas.microsoft.com/office/drawing/2014/main" id="{D0B46438-A2ED-EE2C-53D9-322FEA0F4C53}"/>
              </a:ext>
            </a:extLst>
          </p:cNvPr>
          <p:cNvSpPr>
            <a:spLocks noChangeArrowheads="1"/>
          </p:cNvSpPr>
          <p:nvPr/>
        </p:nvSpPr>
        <p:spPr bwMode="auto">
          <a:xfrm>
            <a:off x="4891089" y="2033588"/>
            <a:ext cx="5286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5000</a:t>
            </a:r>
            <a:endParaRPr lang="en-US" altLang="ja-JP" sz="1800">
              <a:solidFill>
                <a:srgbClr val="FFFFFF"/>
              </a:solidFill>
              <a:latin typeface="Arial" panose="020B0604020202020204" pitchFamily="34" charset="0"/>
            </a:endParaRPr>
          </a:p>
        </p:txBody>
      </p:sp>
      <p:sp>
        <p:nvSpPr>
          <p:cNvPr id="384080" name="Line 67">
            <a:extLst>
              <a:ext uri="{FF2B5EF4-FFF2-40B4-BE49-F238E27FC236}">
                <a16:creationId xmlns:a16="http://schemas.microsoft.com/office/drawing/2014/main" id="{70C5F65B-B0B1-16A2-6177-FF533FBE7095}"/>
              </a:ext>
            </a:extLst>
          </p:cNvPr>
          <p:cNvSpPr>
            <a:spLocks noChangeShapeType="1"/>
          </p:cNvSpPr>
          <p:nvPr/>
        </p:nvSpPr>
        <p:spPr bwMode="auto">
          <a:xfrm flipH="1" flipV="1">
            <a:off x="7277100" y="2260601"/>
            <a:ext cx="0" cy="60325"/>
          </a:xfrm>
          <a:prstGeom prst="line">
            <a:avLst/>
          </a:prstGeom>
          <a:noFill/>
          <a:ln w="11176">
            <a:solidFill>
              <a:schemeClr val="tx1"/>
            </a:solidFill>
            <a:round/>
            <a:headEnd/>
            <a:tailEnd/>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384081" name="Text Box 81">
            <a:extLst>
              <a:ext uri="{FF2B5EF4-FFF2-40B4-BE49-F238E27FC236}">
                <a16:creationId xmlns:a16="http://schemas.microsoft.com/office/drawing/2014/main" id="{286A2166-5215-CDBE-F00E-FF2EBD287C33}"/>
              </a:ext>
            </a:extLst>
          </p:cNvPr>
          <p:cNvSpPr txBox="1">
            <a:spLocks noChangeArrowheads="1"/>
          </p:cNvSpPr>
          <p:nvPr/>
        </p:nvSpPr>
        <p:spPr bwMode="auto">
          <a:xfrm>
            <a:off x="2619376" y="1471613"/>
            <a:ext cx="722313" cy="304800"/>
          </a:xfrm>
          <a:prstGeom prst="rect">
            <a:avLst/>
          </a:prstGeom>
          <a:noFill/>
          <a:ln>
            <a:noFill/>
          </a:ln>
          <a:effectLst/>
        </p:spPr>
        <p:txBody>
          <a:bodyPr wrap="none">
            <a:spAutoFit/>
          </a:bodyPr>
          <a:lstStyle/>
          <a:p>
            <a:pPr fontAlgn="base">
              <a:spcBef>
                <a:spcPct val="20000"/>
              </a:spcBef>
              <a:spcAft>
                <a:spcPct val="0"/>
              </a:spcAft>
              <a:defRPr/>
            </a:pPr>
            <a:r>
              <a:rPr lang="en-US" altLang="ja-JP" sz="1400" b="1">
                <a:solidFill>
                  <a:srgbClr val="FFFFFF"/>
                </a:solidFill>
                <a:effectLst>
                  <a:outerShdw blurRad="38100" dist="38100" dir="2700000" algn="tl">
                    <a:srgbClr val="000000"/>
                  </a:outerShdw>
                </a:effectLst>
                <a:ea typeface="Osaka" charset="-128"/>
              </a:rPr>
              <a:t>μ</a:t>
            </a:r>
            <a:r>
              <a:rPr lang="ja-JP" altLang="en-US" sz="1400" b="1">
                <a:solidFill>
                  <a:srgbClr val="FFFFFF"/>
                </a:solidFill>
                <a:effectLst>
                  <a:outerShdw blurRad="38100" dist="38100" dir="2700000" algn="tl">
                    <a:srgbClr val="000000"/>
                  </a:outerShdw>
                </a:effectLst>
                <a:ea typeface="Osaka" charset="-128"/>
              </a:rPr>
              <a:t>ｇ</a:t>
            </a:r>
            <a:r>
              <a:rPr lang="en-US" altLang="ja-JP" sz="1400" b="1">
                <a:solidFill>
                  <a:srgbClr val="FFFFFF"/>
                </a:solidFill>
                <a:effectLst>
                  <a:outerShdw blurRad="38100" dist="38100" dir="2700000" algn="tl">
                    <a:srgbClr val="000000"/>
                  </a:outerShdw>
                </a:effectLst>
                <a:ea typeface="Osaka" charset="-128"/>
              </a:rPr>
              <a:t>/ml</a:t>
            </a:r>
          </a:p>
        </p:txBody>
      </p:sp>
      <p:sp>
        <p:nvSpPr>
          <p:cNvPr id="17480" name="テキスト ボックス 10">
            <a:extLst>
              <a:ext uri="{FF2B5EF4-FFF2-40B4-BE49-F238E27FC236}">
                <a16:creationId xmlns:a16="http://schemas.microsoft.com/office/drawing/2014/main" id="{B5042127-0F96-3C06-D7B3-8B47E0D11C56}"/>
              </a:ext>
            </a:extLst>
          </p:cNvPr>
          <p:cNvSpPr txBox="1">
            <a:spLocks noChangeArrowheads="1"/>
          </p:cNvSpPr>
          <p:nvPr/>
        </p:nvSpPr>
        <p:spPr bwMode="auto">
          <a:xfrm>
            <a:off x="7319963" y="2128839"/>
            <a:ext cx="5232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Aft>
                <a:spcPct val="0"/>
              </a:spcAft>
              <a:buNone/>
            </a:pPr>
            <a:r>
              <a:rPr lang="en-US" altLang="ja-JP" sz="1400">
                <a:solidFill>
                  <a:srgbClr val="FFFFFF"/>
                </a:solidFill>
                <a:latin typeface="Arial" panose="020B0604020202020204" pitchFamily="34" charset="0"/>
                <a:ea typeface="Osaka" charset="-128"/>
              </a:rPr>
              <a:t>5000</a:t>
            </a:r>
          </a:p>
        </p:txBody>
      </p:sp>
      <p:sp>
        <p:nvSpPr>
          <p:cNvPr id="17481" name="Rectangle 68">
            <a:extLst>
              <a:ext uri="{FF2B5EF4-FFF2-40B4-BE49-F238E27FC236}">
                <a16:creationId xmlns:a16="http://schemas.microsoft.com/office/drawing/2014/main" id="{5389D78C-23B2-B53E-70B2-EAE5A58B6C79}"/>
              </a:ext>
            </a:extLst>
          </p:cNvPr>
          <p:cNvSpPr>
            <a:spLocks noChangeArrowheads="1"/>
          </p:cNvSpPr>
          <p:nvPr/>
        </p:nvSpPr>
        <p:spPr bwMode="auto">
          <a:xfrm>
            <a:off x="7397751" y="2790825"/>
            <a:ext cx="6588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1000</a:t>
            </a:r>
          </a:p>
        </p:txBody>
      </p:sp>
      <p:sp>
        <p:nvSpPr>
          <p:cNvPr id="17482" name="Rectangle 61">
            <a:extLst>
              <a:ext uri="{FF2B5EF4-FFF2-40B4-BE49-F238E27FC236}">
                <a16:creationId xmlns:a16="http://schemas.microsoft.com/office/drawing/2014/main" id="{39DFA507-9A12-CCF5-7A50-49D80033AEF5}"/>
              </a:ext>
            </a:extLst>
          </p:cNvPr>
          <p:cNvSpPr>
            <a:spLocks noChangeArrowheads="1"/>
          </p:cNvSpPr>
          <p:nvPr/>
        </p:nvSpPr>
        <p:spPr bwMode="auto">
          <a:xfrm>
            <a:off x="7396163" y="3382963"/>
            <a:ext cx="322204"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100</a:t>
            </a:r>
          </a:p>
        </p:txBody>
      </p:sp>
      <p:sp>
        <p:nvSpPr>
          <p:cNvPr id="17483" name="Rectangle 55">
            <a:extLst>
              <a:ext uri="{FF2B5EF4-FFF2-40B4-BE49-F238E27FC236}">
                <a16:creationId xmlns:a16="http://schemas.microsoft.com/office/drawing/2014/main" id="{8E86E0E7-3AF5-8DFC-8CDC-ECF29D021770}"/>
              </a:ext>
            </a:extLst>
          </p:cNvPr>
          <p:cNvSpPr>
            <a:spLocks noChangeArrowheads="1"/>
          </p:cNvSpPr>
          <p:nvPr/>
        </p:nvSpPr>
        <p:spPr bwMode="auto">
          <a:xfrm>
            <a:off x="7513639" y="4164014"/>
            <a:ext cx="25082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1500">
                <a:solidFill>
                  <a:srgbClr val="FFFFFF"/>
                </a:solidFill>
                <a:latin typeface="Arial" panose="020B0604020202020204" pitchFamily="34" charset="0"/>
              </a:rPr>
              <a:t>10</a:t>
            </a:r>
          </a:p>
        </p:txBody>
      </p:sp>
      <p:sp>
        <p:nvSpPr>
          <p:cNvPr id="15" name="テキスト ボックス 14">
            <a:extLst>
              <a:ext uri="{FF2B5EF4-FFF2-40B4-BE49-F238E27FC236}">
                <a16:creationId xmlns:a16="http://schemas.microsoft.com/office/drawing/2014/main" id="{CCFE82BF-A032-F469-5D63-9524822815D0}"/>
              </a:ext>
            </a:extLst>
          </p:cNvPr>
          <p:cNvSpPr txBox="1"/>
          <p:nvPr/>
        </p:nvSpPr>
        <p:spPr>
          <a:xfrm>
            <a:off x="7594600" y="4724401"/>
            <a:ext cx="274434" cy="307777"/>
          </a:xfrm>
          <a:prstGeom prst="rect">
            <a:avLst/>
          </a:prstGeom>
          <a:noFill/>
        </p:spPr>
        <p:txBody>
          <a:bodyPr wrap="none">
            <a:spAutoFit/>
          </a:bodyPr>
          <a:lstStyle/>
          <a:p>
            <a:pPr fontAlgn="base">
              <a:spcBef>
                <a:spcPct val="20000"/>
              </a:spcBef>
              <a:spcAft>
                <a:spcPct val="0"/>
              </a:spcAft>
              <a:defRPr/>
            </a:pPr>
            <a:r>
              <a:rPr lang="en-US" altLang="ja-JP" sz="1400" b="1" dirty="0">
                <a:solidFill>
                  <a:srgbClr val="FFFFFF"/>
                </a:solidFill>
                <a:effectLst>
                  <a:outerShdw blurRad="38100" dist="38100" dir="2700000" algn="tl">
                    <a:srgbClr val="000000">
                      <a:alpha val="43137"/>
                    </a:srgbClr>
                  </a:outerShdw>
                </a:effectLst>
                <a:ea typeface="Osaka" charset="-128"/>
              </a:rPr>
              <a:t>1</a:t>
            </a:r>
            <a:endParaRPr lang="ja-JP" altLang="en-US" sz="1400" b="1" dirty="0">
              <a:solidFill>
                <a:srgbClr val="FFFFFF"/>
              </a:solidFill>
              <a:effectLst>
                <a:outerShdw blurRad="38100" dist="38100" dir="2700000" algn="tl">
                  <a:srgbClr val="000000">
                    <a:alpha val="43137"/>
                  </a:srgbClr>
                </a:outerShdw>
              </a:effectLst>
              <a:ea typeface="Osaka" charset="-128"/>
            </a:endParaRPr>
          </a:p>
        </p:txBody>
      </p:sp>
      <p:sp>
        <p:nvSpPr>
          <p:cNvPr id="17485" name="Text Box 55">
            <a:extLst>
              <a:ext uri="{FF2B5EF4-FFF2-40B4-BE49-F238E27FC236}">
                <a16:creationId xmlns:a16="http://schemas.microsoft.com/office/drawing/2014/main" id="{CB67422D-7740-9BAE-7A7B-D3AF9765B6F2}"/>
              </a:ext>
            </a:extLst>
          </p:cNvPr>
          <p:cNvSpPr txBox="1">
            <a:spLocks noChangeArrowheads="1"/>
          </p:cNvSpPr>
          <p:nvPr/>
        </p:nvSpPr>
        <p:spPr bwMode="auto">
          <a:xfrm>
            <a:off x="3892550" y="2832100"/>
            <a:ext cx="27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en-US" altLang="ja-JP" sz="900">
                <a:solidFill>
                  <a:srgbClr val="FF0000"/>
                </a:solidFill>
                <a:latin typeface="Arial" panose="020B0604020202020204" pitchFamily="34" charset="0"/>
              </a:rPr>
              <a:t>●</a:t>
            </a:r>
          </a:p>
        </p:txBody>
      </p:sp>
      <p:pic>
        <p:nvPicPr>
          <p:cNvPr id="17486" name="図 16">
            <a:extLst>
              <a:ext uri="{FF2B5EF4-FFF2-40B4-BE49-F238E27FC236}">
                <a16:creationId xmlns:a16="http://schemas.microsoft.com/office/drawing/2014/main" id="{4EC23C84-90EB-F3FD-2162-7987E0F5D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65075" y="5591175"/>
            <a:ext cx="280988" cy="24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87" name="図 18">
            <a:extLst>
              <a:ext uri="{FF2B5EF4-FFF2-40B4-BE49-F238E27FC236}">
                <a16:creationId xmlns:a16="http://schemas.microsoft.com/office/drawing/2014/main" id="{6DF22507-91CD-1B98-31CC-183591C780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46063" y="5840413"/>
            <a:ext cx="2508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テキスト ボックス 20">
            <a:extLst>
              <a:ext uri="{FF2B5EF4-FFF2-40B4-BE49-F238E27FC236}">
                <a16:creationId xmlns:a16="http://schemas.microsoft.com/office/drawing/2014/main" id="{CC0A5D7E-B595-D1E2-1792-1D4C657A3249}"/>
              </a:ext>
            </a:extLst>
          </p:cNvPr>
          <p:cNvSpPr txBox="1"/>
          <p:nvPr/>
        </p:nvSpPr>
        <p:spPr>
          <a:xfrm>
            <a:off x="8504239" y="4987926"/>
            <a:ext cx="396875" cy="246063"/>
          </a:xfrm>
          <a:prstGeom prst="rect">
            <a:avLst/>
          </a:prstGeom>
          <a:noFill/>
        </p:spPr>
        <p:txBody>
          <a:bodyPr>
            <a:spAutoFit/>
          </a:bodyPr>
          <a:lstStyle/>
          <a:p>
            <a:pPr fontAlgn="base">
              <a:spcBef>
                <a:spcPct val="20000"/>
              </a:spcBef>
              <a:spcAft>
                <a:spcPct val="0"/>
              </a:spcAft>
              <a:defRPr/>
            </a:pPr>
            <a:r>
              <a:rPr lang="en-US" altLang="ja-JP" sz="1000" dirty="0">
                <a:solidFill>
                  <a:srgbClr val="0099FF"/>
                </a:solidFill>
                <a:latin typeface="Arial" panose="020B0604020202020204" pitchFamily="34" charset="0"/>
                <a:ea typeface="ＭＳ Ｐゴシック" panose="020B0600070205080204" pitchFamily="50" charset="-128"/>
              </a:rPr>
              <a:t>●</a:t>
            </a:r>
            <a:endParaRPr lang="ja-JP" altLang="en-US" sz="1000" b="1" dirty="0">
              <a:solidFill>
                <a:srgbClr val="0099FF"/>
              </a:solidFill>
              <a:effectLst>
                <a:outerShdw blurRad="38100" dist="38100" dir="2700000" algn="tl">
                  <a:srgbClr val="000000">
                    <a:alpha val="43137"/>
                  </a:srgbClr>
                </a:outerShdw>
              </a:effectLst>
              <a:ea typeface="Osaka" charset="-128"/>
            </a:endParaRPr>
          </a:p>
        </p:txBody>
      </p:sp>
      <p:sp>
        <p:nvSpPr>
          <p:cNvPr id="22" name="テキスト ボックス 21">
            <a:extLst>
              <a:ext uri="{FF2B5EF4-FFF2-40B4-BE49-F238E27FC236}">
                <a16:creationId xmlns:a16="http://schemas.microsoft.com/office/drawing/2014/main" id="{8034693A-A2C2-0E45-9F8C-9B5FE08AF21F}"/>
              </a:ext>
            </a:extLst>
          </p:cNvPr>
          <p:cNvSpPr txBox="1"/>
          <p:nvPr/>
        </p:nvSpPr>
        <p:spPr>
          <a:xfrm>
            <a:off x="2768601" y="5829301"/>
            <a:ext cx="6962775" cy="830263"/>
          </a:xfrm>
          <a:prstGeom prst="rect">
            <a:avLst/>
          </a:prstGeom>
          <a:noFill/>
        </p:spPr>
        <p:txBody>
          <a:bodyPr>
            <a:spAutoFit/>
          </a:bodyPr>
          <a:lstStyle/>
          <a:p>
            <a:pPr fontAlgn="base">
              <a:spcBef>
                <a:spcPct val="20000"/>
              </a:spcBef>
              <a:spcAft>
                <a:spcPct val="0"/>
              </a:spcAft>
              <a:defRPr/>
            </a:pPr>
            <a:r>
              <a:rPr lang="ja-JP" altLang="en-US" sz="2400" b="1" dirty="0">
                <a:solidFill>
                  <a:srgbClr val="FFFFFF"/>
                </a:solidFill>
                <a:effectLst>
                  <a:outerShdw blurRad="38100" dist="38100" dir="2700000" algn="tl">
                    <a:srgbClr val="000000">
                      <a:alpha val="43137"/>
                    </a:srgbClr>
                  </a:outerShdw>
                </a:effectLst>
                <a:ea typeface="Osaka" charset="-128"/>
              </a:rPr>
              <a:t>企業努力と我々のワクチンへの啓もう活動により犬ワクチンの安全性は良くなったと思われる。</a:t>
            </a:r>
          </a:p>
        </p:txBody>
      </p:sp>
      <p:sp>
        <p:nvSpPr>
          <p:cNvPr id="17490" name="テキスト ボックス 122">
            <a:extLst>
              <a:ext uri="{FF2B5EF4-FFF2-40B4-BE49-F238E27FC236}">
                <a16:creationId xmlns:a16="http://schemas.microsoft.com/office/drawing/2014/main" id="{AEC49FA0-A6EF-11DA-1BF3-D2108EC358D7}"/>
              </a:ext>
            </a:extLst>
          </p:cNvPr>
          <p:cNvSpPr txBox="1">
            <a:spLocks noChangeArrowheads="1"/>
          </p:cNvSpPr>
          <p:nvPr/>
        </p:nvSpPr>
        <p:spPr bwMode="auto">
          <a:xfrm>
            <a:off x="7962901" y="1044575"/>
            <a:ext cx="26701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0"/>
              </a:spcBef>
              <a:spcAft>
                <a:spcPct val="0"/>
              </a:spcAft>
              <a:buNone/>
            </a:pPr>
            <a:r>
              <a:rPr lang="en-US" altLang="ja-JP" sz="1800" b="1">
                <a:solidFill>
                  <a:srgbClr val="FFFFFF"/>
                </a:solidFill>
                <a:latin typeface="Calibri" panose="020F0502020204030204" pitchFamily="34" charset="0"/>
              </a:rPr>
              <a:t>2021</a:t>
            </a:r>
            <a:r>
              <a:rPr lang="ja-JP" altLang="en-US" sz="1800" b="1">
                <a:solidFill>
                  <a:srgbClr val="FFFFFF"/>
                </a:solidFill>
                <a:latin typeface="Calibri" panose="020F0502020204030204" pitchFamily="34" charset="0"/>
              </a:rPr>
              <a:t>のワクチン　</a:t>
            </a:r>
            <a:endParaRPr lang="en-US" altLang="ja-JP" sz="1800" b="1">
              <a:solidFill>
                <a:srgbClr val="FFFFFF"/>
              </a:solidFill>
              <a:latin typeface="Calibri" panose="020F0502020204030204" pitchFamily="34" charset="0"/>
            </a:endParaRPr>
          </a:p>
          <a:p>
            <a:pPr algn="ctr" fontAlgn="base">
              <a:spcBef>
                <a:spcPct val="0"/>
              </a:spcBef>
              <a:spcAft>
                <a:spcPct val="0"/>
              </a:spcAft>
              <a:buNone/>
            </a:pPr>
            <a:r>
              <a:rPr lang="en-US" altLang="ja-JP" sz="1800" b="1">
                <a:solidFill>
                  <a:srgbClr val="FFFFFF"/>
                </a:solidFill>
                <a:latin typeface="Calibri" panose="020F0502020204030204" pitchFamily="34" charset="0"/>
              </a:rPr>
              <a:t>(</a:t>
            </a:r>
            <a:r>
              <a:rPr lang="en-US" altLang="ja-JP" sz="1800">
                <a:solidFill>
                  <a:srgbClr val="FFFFFF"/>
                </a:solidFill>
                <a:latin typeface="Calibri" panose="020F0502020204030204" pitchFamily="34" charset="0"/>
              </a:rPr>
              <a:t>N=7)</a:t>
            </a:r>
          </a:p>
        </p:txBody>
      </p:sp>
      <p:sp>
        <p:nvSpPr>
          <p:cNvPr id="28" name="テキスト ボックス 27">
            <a:extLst>
              <a:ext uri="{FF2B5EF4-FFF2-40B4-BE49-F238E27FC236}">
                <a16:creationId xmlns:a16="http://schemas.microsoft.com/office/drawing/2014/main" id="{4E702C46-3753-5627-3A1E-24CE8D6BE89D}"/>
              </a:ext>
            </a:extLst>
          </p:cNvPr>
          <p:cNvSpPr txBox="1"/>
          <p:nvPr/>
        </p:nvSpPr>
        <p:spPr>
          <a:xfrm>
            <a:off x="8504239" y="4803776"/>
            <a:ext cx="396875" cy="246063"/>
          </a:xfrm>
          <a:prstGeom prst="rect">
            <a:avLst/>
          </a:prstGeom>
          <a:noFill/>
        </p:spPr>
        <p:txBody>
          <a:bodyPr>
            <a:spAutoFit/>
          </a:bodyPr>
          <a:lstStyle/>
          <a:p>
            <a:pPr fontAlgn="base">
              <a:spcBef>
                <a:spcPct val="20000"/>
              </a:spcBef>
              <a:spcAft>
                <a:spcPct val="0"/>
              </a:spcAft>
              <a:defRPr/>
            </a:pPr>
            <a:r>
              <a:rPr lang="en-US" altLang="ja-JP" sz="1000" dirty="0">
                <a:solidFill>
                  <a:srgbClr val="0099FF"/>
                </a:solidFill>
                <a:latin typeface="Arial" panose="020B0604020202020204" pitchFamily="34" charset="0"/>
                <a:ea typeface="ＭＳ Ｐゴシック" panose="020B0600070205080204" pitchFamily="50" charset="-128"/>
              </a:rPr>
              <a:t>●</a:t>
            </a:r>
            <a:endParaRPr lang="ja-JP" altLang="en-US" sz="1000" b="1" dirty="0">
              <a:solidFill>
                <a:srgbClr val="0099FF"/>
              </a:solidFill>
              <a:effectLst>
                <a:outerShdw blurRad="38100" dist="38100" dir="2700000" algn="tl">
                  <a:srgbClr val="000000">
                    <a:alpha val="43137"/>
                  </a:srgbClr>
                </a:outerShdw>
              </a:effectLst>
              <a:ea typeface="Osaka" charset="-128"/>
            </a:endParaRPr>
          </a:p>
        </p:txBody>
      </p:sp>
      <p:sp>
        <p:nvSpPr>
          <p:cNvPr id="31" name="テキスト ボックス 30">
            <a:extLst>
              <a:ext uri="{FF2B5EF4-FFF2-40B4-BE49-F238E27FC236}">
                <a16:creationId xmlns:a16="http://schemas.microsoft.com/office/drawing/2014/main" id="{DD6D1790-18B2-6643-F7F6-31F802103EAE}"/>
              </a:ext>
            </a:extLst>
          </p:cNvPr>
          <p:cNvSpPr txBox="1"/>
          <p:nvPr/>
        </p:nvSpPr>
        <p:spPr>
          <a:xfrm>
            <a:off x="8483601" y="4164013"/>
            <a:ext cx="396875" cy="246062"/>
          </a:xfrm>
          <a:prstGeom prst="rect">
            <a:avLst/>
          </a:prstGeom>
          <a:noFill/>
        </p:spPr>
        <p:txBody>
          <a:bodyPr>
            <a:spAutoFit/>
          </a:bodyPr>
          <a:lstStyle/>
          <a:p>
            <a:pPr fontAlgn="base">
              <a:spcBef>
                <a:spcPct val="20000"/>
              </a:spcBef>
              <a:spcAft>
                <a:spcPct val="0"/>
              </a:spcAft>
              <a:defRPr/>
            </a:pPr>
            <a:r>
              <a:rPr lang="en-US" altLang="ja-JP" sz="1000" dirty="0">
                <a:solidFill>
                  <a:srgbClr val="0099FF"/>
                </a:solidFill>
                <a:latin typeface="Arial" panose="020B0604020202020204" pitchFamily="34" charset="0"/>
                <a:ea typeface="ＭＳ Ｐゴシック" panose="020B0600070205080204" pitchFamily="50" charset="-128"/>
              </a:rPr>
              <a:t>●</a:t>
            </a:r>
            <a:endParaRPr lang="ja-JP" altLang="en-US" sz="1000" b="1" dirty="0">
              <a:solidFill>
                <a:srgbClr val="0099FF"/>
              </a:solidFill>
              <a:effectLst>
                <a:outerShdw blurRad="38100" dist="38100" dir="2700000" algn="tl">
                  <a:srgbClr val="000000">
                    <a:alpha val="43137"/>
                  </a:srgbClr>
                </a:outerShdw>
              </a:effectLst>
              <a:ea typeface="Osaka" charset="-128"/>
            </a:endParaRPr>
          </a:p>
        </p:txBody>
      </p:sp>
      <p:sp>
        <p:nvSpPr>
          <p:cNvPr id="32" name="テキスト ボックス 31">
            <a:extLst>
              <a:ext uri="{FF2B5EF4-FFF2-40B4-BE49-F238E27FC236}">
                <a16:creationId xmlns:a16="http://schemas.microsoft.com/office/drawing/2014/main" id="{263B7E89-227D-FBFA-8220-6674590572DD}"/>
              </a:ext>
            </a:extLst>
          </p:cNvPr>
          <p:cNvSpPr txBox="1"/>
          <p:nvPr/>
        </p:nvSpPr>
        <p:spPr>
          <a:xfrm>
            <a:off x="8464551" y="3778251"/>
            <a:ext cx="396875" cy="246063"/>
          </a:xfrm>
          <a:prstGeom prst="rect">
            <a:avLst/>
          </a:prstGeom>
          <a:noFill/>
        </p:spPr>
        <p:txBody>
          <a:bodyPr>
            <a:spAutoFit/>
          </a:bodyPr>
          <a:lstStyle/>
          <a:p>
            <a:pPr fontAlgn="base">
              <a:spcBef>
                <a:spcPct val="20000"/>
              </a:spcBef>
              <a:spcAft>
                <a:spcPct val="0"/>
              </a:spcAft>
              <a:defRPr/>
            </a:pPr>
            <a:r>
              <a:rPr lang="en-US" altLang="ja-JP" sz="1000" dirty="0">
                <a:solidFill>
                  <a:srgbClr val="0099FF"/>
                </a:solidFill>
                <a:latin typeface="Arial" panose="020B0604020202020204" pitchFamily="34" charset="0"/>
                <a:ea typeface="ＭＳ Ｐゴシック" panose="020B0600070205080204" pitchFamily="50" charset="-128"/>
              </a:rPr>
              <a:t>●</a:t>
            </a:r>
            <a:endParaRPr lang="ja-JP" altLang="en-US" sz="1000" b="1" dirty="0">
              <a:solidFill>
                <a:srgbClr val="0099FF"/>
              </a:solidFill>
              <a:effectLst>
                <a:outerShdw blurRad="38100" dist="38100" dir="2700000" algn="tl">
                  <a:srgbClr val="000000">
                    <a:alpha val="43137"/>
                  </a:srgbClr>
                </a:outerShdw>
              </a:effectLst>
              <a:ea typeface="Osaka" charset="-128"/>
            </a:endParaRPr>
          </a:p>
        </p:txBody>
      </p:sp>
      <p:sp>
        <p:nvSpPr>
          <p:cNvPr id="33" name="テキスト ボックス 32">
            <a:extLst>
              <a:ext uri="{FF2B5EF4-FFF2-40B4-BE49-F238E27FC236}">
                <a16:creationId xmlns:a16="http://schemas.microsoft.com/office/drawing/2014/main" id="{52FFA56B-3D66-47D3-F318-4127A7B8D91C}"/>
              </a:ext>
            </a:extLst>
          </p:cNvPr>
          <p:cNvSpPr txBox="1"/>
          <p:nvPr/>
        </p:nvSpPr>
        <p:spPr>
          <a:xfrm>
            <a:off x="8496301" y="3403601"/>
            <a:ext cx="396875" cy="246063"/>
          </a:xfrm>
          <a:prstGeom prst="rect">
            <a:avLst/>
          </a:prstGeom>
          <a:noFill/>
        </p:spPr>
        <p:txBody>
          <a:bodyPr>
            <a:spAutoFit/>
          </a:bodyPr>
          <a:lstStyle/>
          <a:p>
            <a:pPr fontAlgn="base">
              <a:spcBef>
                <a:spcPct val="20000"/>
              </a:spcBef>
              <a:spcAft>
                <a:spcPct val="0"/>
              </a:spcAft>
              <a:defRPr/>
            </a:pPr>
            <a:r>
              <a:rPr lang="en-US" altLang="ja-JP" sz="1000" dirty="0">
                <a:solidFill>
                  <a:srgbClr val="0099FF"/>
                </a:solidFill>
                <a:latin typeface="Arial" panose="020B0604020202020204" pitchFamily="34" charset="0"/>
                <a:ea typeface="ＭＳ Ｐゴシック" panose="020B0600070205080204" pitchFamily="50" charset="-128"/>
              </a:rPr>
              <a:t>●</a:t>
            </a:r>
            <a:endParaRPr lang="ja-JP" altLang="en-US" sz="1000" b="1" dirty="0">
              <a:solidFill>
                <a:srgbClr val="0099FF"/>
              </a:solidFill>
              <a:effectLst>
                <a:outerShdw blurRad="38100" dist="38100" dir="2700000" algn="tl">
                  <a:srgbClr val="000000">
                    <a:alpha val="43137"/>
                  </a:srgbClr>
                </a:outerShdw>
              </a:effectLst>
              <a:ea typeface="Osaka" charset="-128"/>
            </a:endParaRPr>
          </a:p>
        </p:txBody>
      </p:sp>
      <p:sp>
        <p:nvSpPr>
          <p:cNvPr id="35" name="テキスト ボックス 34">
            <a:extLst>
              <a:ext uri="{FF2B5EF4-FFF2-40B4-BE49-F238E27FC236}">
                <a16:creationId xmlns:a16="http://schemas.microsoft.com/office/drawing/2014/main" id="{40B2929D-9D41-CACF-EE78-E1B9410D311B}"/>
              </a:ext>
            </a:extLst>
          </p:cNvPr>
          <p:cNvSpPr txBox="1"/>
          <p:nvPr/>
        </p:nvSpPr>
        <p:spPr>
          <a:xfrm>
            <a:off x="8421689" y="3068638"/>
            <a:ext cx="396875" cy="246062"/>
          </a:xfrm>
          <a:prstGeom prst="rect">
            <a:avLst/>
          </a:prstGeom>
          <a:noFill/>
        </p:spPr>
        <p:txBody>
          <a:bodyPr>
            <a:spAutoFit/>
          </a:bodyPr>
          <a:lstStyle/>
          <a:p>
            <a:pPr fontAlgn="base">
              <a:spcBef>
                <a:spcPct val="20000"/>
              </a:spcBef>
              <a:spcAft>
                <a:spcPct val="0"/>
              </a:spcAft>
              <a:defRPr/>
            </a:pPr>
            <a:r>
              <a:rPr lang="en-US" altLang="ja-JP" sz="1000" dirty="0">
                <a:solidFill>
                  <a:srgbClr val="0099FF"/>
                </a:solidFill>
                <a:latin typeface="Arial" panose="020B0604020202020204" pitchFamily="34" charset="0"/>
                <a:ea typeface="ＭＳ Ｐゴシック" panose="020B0600070205080204" pitchFamily="50" charset="-128"/>
              </a:rPr>
              <a:t>●</a:t>
            </a:r>
            <a:endParaRPr lang="ja-JP" altLang="en-US" sz="1000" b="1" dirty="0">
              <a:solidFill>
                <a:srgbClr val="0099FF"/>
              </a:solidFill>
              <a:effectLst>
                <a:outerShdw blurRad="38100" dist="38100" dir="2700000" algn="tl">
                  <a:srgbClr val="000000">
                    <a:alpha val="43137"/>
                  </a:srgbClr>
                </a:outerShdw>
              </a:effectLst>
              <a:ea typeface="Osaka" charset="-128"/>
            </a:endParaRPr>
          </a:p>
        </p:txBody>
      </p:sp>
      <p:sp>
        <p:nvSpPr>
          <p:cNvPr id="36" name="テキスト ボックス 35">
            <a:extLst>
              <a:ext uri="{FF2B5EF4-FFF2-40B4-BE49-F238E27FC236}">
                <a16:creationId xmlns:a16="http://schemas.microsoft.com/office/drawing/2014/main" id="{BFCD9DDB-82C7-5ABD-FC96-71D039DEAFA2}"/>
              </a:ext>
            </a:extLst>
          </p:cNvPr>
          <p:cNvSpPr txBox="1"/>
          <p:nvPr/>
        </p:nvSpPr>
        <p:spPr>
          <a:xfrm>
            <a:off x="8585200" y="4103688"/>
            <a:ext cx="363538" cy="246062"/>
          </a:xfrm>
          <a:prstGeom prst="rect">
            <a:avLst/>
          </a:prstGeom>
          <a:noFill/>
        </p:spPr>
        <p:txBody>
          <a:bodyPr>
            <a:spAutoFit/>
          </a:bodyPr>
          <a:lstStyle/>
          <a:p>
            <a:pPr fontAlgn="base">
              <a:spcBef>
                <a:spcPct val="20000"/>
              </a:spcBef>
              <a:spcAft>
                <a:spcPct val="0"/>
              </a:spcAft>
              <a:defRPr/>
            </a:pPr>
            <a:r>
              <a:rPr lang="en-US" altLang="ja-JP" sz="1000" dirty="0">
                <a:solidFill>
                  <a:srgbClr val="0099FF"/>
                </a:solidFill>
                <a:latin typeface="Arial" panose="020B0604020202020204" pitchFamily="34" charset="0"/>
                <a:ea typeface="ＭＳ Ｐゴシック" panose="020B0600070205080204" pitchFamily="50" charset="-128"/>
              </a:rPr>
              <a:t>●</a:t>
            </a:r>
            <a:endParaRPr lang="ja-JP" altLang="en-US" sz="1000" b="1" dirty="0">
              <a:solidFill>
                <a:srgbClr val="0099FF"/>
              </a:solidFill>
              <a:effectLst>
                <a:outerShdw blurRad="38100" dist="38100" dir="2700000" algn="tl">
                  <a:srgbClr val="000000">
                    <a:alpha val="43137"/>
                  </a:srgbClr>
                </a:outerShdw>
              </a:effectLst>
              <a:ea typeface="Osaka" charset="-128"/>
            </a:endParaRPr>
          </a:p>
        </p:txBody>
      </p:sp>
      <p:sp>
        <p:nvSpPr>
          <p:cNvPr id="4" name="テキスト ボックス 3">
            <a:extLst>
              <a:ext uri="{FF2B5EF4-FFF2-40B4-BE49-F238E27FC236}">
                <a16:creationId xmlns:a16="http://schemas.microsoft.com/office/drawing/2014/main" id="{60E7F59C-53BE-E1F1-C0D4-29CAB8AB0371}"/>
              </a:ext>
            </a:extLst>
          </p:cNvPr>
          <p:cNvSpPr txBox="1"/>
          <p:nvPr/>
        </p:nvSpPr>
        <p:spPr>
          <a:xfrm>
            <a:off x="534736" y="5056604"/>
            <a:ext cx="1820779" cy="400110"/>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000" b="1">
                <a:cs typeface="Times New Roman"/>
              </a:rPr>
              <a:t>TOP PAGE</a:t>
            </a:r>
            <a:endParaRPr lang="ja-JP" altLang="en-US" sz="2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0706" name="AutoShape 2">
            <a:extLst>
              <a:ext uri="{FF2B5EF4-FFF2-40B4-BE49-F238E27FC236}">
                <a16:creationId xmlns:a16="http://schemas.microsoft.com/office/drawing/2014/main" id="{EDAC2966-B51B-FBEA-5D5D-3BE867620BAF}"/>
              </a:ext>
            </a:extLst>
          </p:cNvPr>
          <p:cNvSpPr>
            <a:spLocks noChangeArrowheads="1"/>
          </p:cNvSpPr>
          <p:nvPr/>
        </p:nvSpPr>
        <p:spPr bwMode="auto">
          <a:xfrm>
            <a:off x="4572000" y="3643313"/>
            <a:ext cx="3048000" cy="1905000"/>
          </a:xfrm>
          <a:prstGeom prst="irregularSeal1">
            <a:avLst/>
          </a:prstGeom>
          <a:solidFill>
            <a:srgbClr val="00CCFF"/>
          </a:solidFill>
          <a:ln w="9525">
            <a:solidFill>
              <a:schemeClr val="tx1"/>
            </a:solidFill>
            <a:miter lim="800000"/>
            <a:headEnd/>
            <a:tailEnd/>
          </a:ln>
          <a:effectLst/>
        </p:spPr>
        <p:txBody>
          <a:bodyPr wrap="none" anchor="ctr"/>
          <a:lstStyle/>
          <a:p>
            <a:pPr algn="ctr" fontAlgn="base">
              <a:spcBef>
                <a:spcPct val="20000"/>
              </a:spcBef>
              <a:spcAft>
                <a:spcPct val="0"/>
              </a:spcAft>
              <a:defRPr/>
            </a:pPr>
            <a:endParaRPr lang="ja-JP" altLang="ja-JP" sz="1600" b="1">
              <a:solidFill>
                <a:srgbClr val="FFFFFF"/>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endParaRPr>
          </a:p>
        </p:txBody>
      </p:sp>
      <p:grpSp>
        <p:nvGrpSpPr>
          <p:cNvPr id="5123" name="Group 3">
            <a:extLst>
              <a:ext uri="{FF2B5EF4-FFF2-40B4-BE49-F238E27FC236}">
                <a16:creationId xmlns:a16="http://schemas.microsoft.com/office/drawing/2014/main" id="{9328E606-CFCA-2DAA-2366-79D51FF272E9}"/>
              </a:ext>
            </a:extLst>
          </p:cNvPr>
          <p:cNvGrpSpPr>
            <a:grpSpLocks/>
          </p:cNvGrpSpPr>
          <p:nvPr/>
        </p:nvGrpSpPr>
        <p:grpSpPr bwMode="auto">
          <a:xfrm flipV="1">
            <a:off x="5105401" y="3352801"/>
            <a:ext cx="627063" cy="809625"/>
            <a:chOff x="1354" y="624"/>
            <a:chExt cx="1142" cy="802"/>
          </a:xfrm>
        </p:grpSpPr>
        <p:sp>
          <p:nvSpPr>
            <p:cNvPr id="200708" name="Freeform 4">
              <a:extLst>
                <a:ext uri="{FF2B5EF4-FFF2-40B4-BE49-F238E27FC236}">
                  <a16:creationId xmlns:a16="http://schemas.microsoft.com/office/drawing/2014/main" id="{27B1FDA9-F37B-60DF-ADA3-CD661FD317F1}"/>
                </a:ext>
              </a:extLst>
            </p:cNvPr>
            <p:cNvSpPr>
              <a:spLocks/>
            </p:cNvSpPr>
            <p:nvPr/>
          </p:nvSpPr>
          <p:spPr bwMode="auto">
            <a:xfrm>
              <a:off x="1354" y="1251"/>
              <a:ext cx="165" cy="175"/>
            </a:xfrm>
            <a:custGeom>
              <a:avLst/>
              <a:gdLst>
                <a:gd name="T0" fmla="*/ 37 w 330"/>
                <a:gd name="T1" fmla="*/ 272 h 348"/>
                <a:gd name="T2" fmla="*/ 48 w 330"/>
                <a:gd name="T3" fmla="*/ 286 h 348"/>
                <a:gd name="T4" fmla="*/ 61 w 330"/>
                <a:gd name="T5" fmla="*/ 299 h 348"/>
                <a:gd name="T6" fmla="*/ 74 w 330"/>
                <a:gd name="T7" fmla="*/ 310 h 348"/>
                <a:gd name="T8" fmla="*/ 89 w 330"/>
                <a:gd name="T9" fmla="*/ 320 h 348"/>
                <a:gd name="T10" fmla="*/ 103 w 330"/>
                <a:gd name="T11" fmla="*/ 328 h 348"/>
                <a:gd name="T12" fmla="*/ 118 w 330"/>
                <a:gd name="T13" fmla="*/ 335 h 348"/>
                <a:gd name="T14" fmla="*/ 134 w 330"/>
                <a:gd name="T15" fmla="*/ 342 h 348"/>
                <a:gd name="T16" fmla="*/ 151 w 330"/>
                <a:gd name="T17" fmla="*/ 345 h 348"/>
                <a:gd name="T18" fmla="*/ 166 w 330"/>
                <a:gd name="T19" fmla="*/ 348 h 348"/>
                <a:gd name="T20" fmla="*/ 182 w 330"/>
                <a:gd name="T21" fmla="*/ 348 h 348"/>
                <a:gd name="T22" fmla="*/ 198 w 330"/>
                <a:gd name="T23" fmla="*/ 347 h 348"/>
                <a:gd name="T24" fmla="*/ 213 w 330"/>
                <a:gd name="T25" fmla="*/ 345 h 348"/>
                <a:gd name="T26" fmla="*/ 230 w 330"/>
                <a:gd name="T27" fmla="*/ 341 h 348"/>
                <a:gd name="T28" fmla="*/ 244 w 330"/>
                <a:gd name="T29" fmla="*/ 334 h 348"/>
                <a:gd name="T30" fmla="*/ 258 w 330"/>
                <a:gd name="T31" fmla="*/ 326 h 348"/>
                <a:gd name="T32" fmla="*/ 272 w 330"/>
                <a:gd name="T33" fmla="*/ 317 h 348"/>
                <a:gd name="T34" fmla="*/ 296 w 330"/>
                <a:gd name="T35" fmla="*/ 295 h 348"/>
                <a:gd name="T36" fmla="*/ 313 w 330"/>
                <a:gd name="T37" fmla="*/ 268 h 348"/>
                <a:gd name="T38" fmla="*/ 325 w 330"/>
                <a:gd name="T39" fmla="*/ 238 h 348"/>
                <a:gd name="T40" fmla="*/ 330 w 330"/>
                <a:gd name="T41" fmla="*/ 207 h 348"/>
                <a:gd name="T42" fmla="*/ 329 w 330"/>
                <a:gd name="T43" fmla="*/ 173 h 348"/>
                <a:gd name="T44" fmla="*/ 323 w 330"/>
                <a:gd name="T45" fmla="*/ 140 h 348"/>
                <a:gd name="T46" fmla="*/ 310 w 330"/>
                <a:gd name="T47" fmla="*/ 107 h 348"/>
                <a:gd name="T48" fmla="*/ 291 w 330"/>
                <a:gd name="T49" fmla="*/ 77 h 348"/>
                <a:gd name="T50" fmla="*/ 279 w 330"/>
                <a:gd name="T51" fmla="*/ 62 h 348"/>
                <a:gd name="T52" fmla="*/ 267 w 330"/>
                <a:gd name="T53" fmla="*/ 49 h 348"/>
                <a:gd name="T54" fmla="*/ 254 w 330"/>
                <a:gd name="T55" fmla="*/ 38 h 348"/>
                <a:gd name="T56" fmla="*/ 240 w 330"/>
                <a:gd name="T57" fmla="*/ 28 h 348"/>
                <a:gd name="T58" fmla="*/ 226 w 330"/>
                <a:gd name="T59" fmla="*/ 20 h 348"/>
                <a:gd name="T60" fmla="*/ 210 w 330"/>
                <a:gd name="T61" fmla="*/ 13 h 348"/>
                <a:gd name="T62" fmla="*/ 195 w 330"/>
                <a:gd name="T63" fmla="*/ 7 h 348"/>
                <a:gd name="T64" fmla="*/ 180 w 330"/>
                <a:gd name="T65" fmla="*/ 3 h 348"/>
                <a:gd name="T66" fmla="*/ 165 w 330"/>
                <a:gd name="T67" fmla="*/ 1 h 348"/>
                <a:gd name="T68" fmla="*/ 148 w 330"/>
                <a:gd name="T69" fmla="*/ 0 h 348"/>
                <a:gd name="T70" fmla="*/ 133 w 330"/>
                <a:gd name="T71" fmla="*/ 0 h 348"/>
                <a:gd name="T72" fmla="*/ 118 w 330"/>
                <a:gd name="T73" fmla="*/ 3 h 348"/>
                <a:gd name="T74" fmla="*/ 103 w 330"/>
                <a:gd name="T75" fmla="*/ 6 h 348"/>
                <a:gd name="T76" fmla="*/ 88 w 330"/>
                <a:gd name="T77" fmla="*/ 12 h 348"/>
                <a:gd name="T78" fmla="*/ 73 w 330"/>
                <a:gd name="T79" fmla="*/ 19 h 348"/>
                <a:gd name="T80" fmla="*/ 60 w 330"/>
                <a:gd name="T81" fmla="*/ 28 h 348"/>
                <a:gd name="T82" fmla="*/ 37 w 330"/>
                <a:gd name="T83" fmla="*/ 50 h 348"/>
                <a:gd name="T84" fmla="*/ 19 w 330"/>
                <a:gd name="T85" fmla="*/ 78 h 348"/>
                <a:gd name="T86" fmla="*/ 7 w 330"/>
                <a:gd name="T87" fmla="*/ 107 h 348"/>
                <a:gd name="T88" fmla="*/ 1 w 330"/>
                <a:gd name="T89" fmla="*/ 140 h 348"/>
                <a:gd name="T90" fmla="*/ 0 w 330"/>
                <a:gd name="T91" fmla="*/ 173 h 348"/>
                <a:gd name="T92" fmla="*/ 6 w 330"/>
                <a:gd name="T93" fmla="*/ 208 h 348"/>
                <a:gd name="T94" fmla="*/ 19 w 330"/>
                <a:gd name="T95" fmla="*/ 240 h 348"/>
                <a:gd name="T96" fmla="*/ 37 w 330"/>
                <a:gd name="T97" fmla="*/ 272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30" h="348">
                  <a:moveTo>
                    <a:pt x="37" y="272"/>
                  </a:moveTo>
                  <a:lnTo>
                    <a:pt x="48" y="286"/>
                  </a:lnTo>
                  <a:lnTo>
                    <a:pt x="61" y="299"/>
                  </a:lnTo>
                  <a:lnTo>
                    <a:pt x="74" y="310"/>
                  </a:lnTo>
                  <a:lnTo>
                    <a:pt x="89" y="320"/>
                  </a:lnTo>
                  <a:lnTo>
                    <a:pt x="103" y="328"/>
                  </a:lnTo>
                  <a:lnTo>
                    <a:pt x="118" y="335"/>
                  </a:lnTo>
                  <a:lnTo>
                    <a:pt x="134" y="342"/>
                  </a:lnTo>
                  <a:lnTo>
                    <a:pt x="151" y="345"/>
                  </a:lnTo>
                  <a:lnTo>
                    <a:pt x="166" y="348"/>
                  </a:lnTo>
                  <a:lnTo>
                    <a:pt x="182" y="348"/>
                  </a:lnTo>
                  <a:lnTo>
                    <a:pt x="198" y="347"/>
                  </a:lnTo>
                  <a:lnTo>
                    <a:pt x="213" y="345"/>
                  </a:lnTo>
                  <a:lnTo>
                    <a:pt x="230" y="341"/>
                  </a:lnTo>
                  <a:lnTo>
                    <a:pt x="244" y="334"/>
                  </a:lnTo>
                  <a:lnTo>
                    <a:pt x="258" y="326"/>
                  </a:lnTo>
                  <a:lnTo>
                    <a:pt x="272" y="317"/>
                  </a:lnTo>
                  <a:lnTo>
                    <a:pt x="296" y="295"/>
                  </a:lnTo>
                  <a:lnTo>
                    <a:pt x="313" y="268"/>
                  </a:lnTo>
                  <a:lnTo>
                    <a:pt x="325" y="238"/>
                  </a:lnTo>
                  <a:lnTo>
                    <a:pt x="330" y="207"/>
                  </a:lnTo>
                  <a:lnTo>
                    <a:pt x="329" y="173"/>
                  </a:lnTo>
                  <a:lnTo>
                    <a:pt x="323" y="140"/>
                  </a:lnTo>
                  <a:lnTo>
                    <a:pt x="310" y="107"/>
                  </a:lnTo>
                  <a:lnTo>
                    <a:pt x="291" y="77"/>
                  </a:lnTo>
                  <a:lnTo>
                    <a:pt x="279" y="62"/>
                  </a:lnTo>
                  <a:lnTo>
                    <a:pt x="267" y="49"/>
                  </a:lnTo>
                  <a:lnTo>
                    <a:pt x="254" y="38"/>
                  </a:lnTo>
                  <a:lnTo>
                    <a:pt x="240" y="28"/>
                  </a:lnTo>
                  <a:lnTo>
                    <a:pt x="226" y="20"/>
                  </a:lnTo>
                  <a:lnTo>
                    <a:pt x="210" y="13"/>
                  </a:lnTo>
                  <a:lnTo>
                    <a:pt x="195" y="7"/>
                  </a:lnTo>
                  <a:lnTo>
                    <a:pt x="180" y="3"/>
                  </a:lnTo>
                  <a:lnTo>
                    <a:pt x="165" y="1"/>
                  </a:lnTo>
                  <a:lnTo>
                    <a:pt x="148" y="0"/>
                  </a:lnTo>
                  <a:lnTo>
                    <a:pt x="133" y="0"/>
                  </a:lnTo>
                  <a:lnTo>
                    <a:pt x="118" y="3"/>
                  </a:lnTo>
                  <a:lnTo>
                    <a:pt x="103" y="6"/>
                  </a:lnTo>
                  <a:lnTo>
                    <a:pt x="88" y="12"/>
                  </a:lnTo>
                  <a:lnTo>
                    <a:pt x="73" y="19"/>
                  </a:lnTo>
                  <a:lnTo>
                    <a:pt x="60" y="28"/>
                  </a:lnTo>
                  <a:lnTo>
                    <a:pt x="37" y="50"/>
                  </a:lnTo>
                  <a:lnTo>
                    <a:pt x="19" y="78"/>
                  </a:lnTo>
                  <a:lnTo>
                    <a:pt x="7" y="107"/>
                  </a:lnTo>
                  <a:lnTo>
                    <a:pt x="1" y="140"/>
                  </a:lnTo>
                  <a:lnTo>
                    <a:pt x="0" y="173"/>
                  </a:lnTo>
                  <a:lnTo>
                    <a:pt x="6" y="208"/>
                  </a:lnTo>
                  <a:lnTo>
                    <a:pt x="19" y="240"/>
                  </a:lnTo>
                  <a:lnTo>
                    <a:pt x="37" y="27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09" name="Freeform 5">
              <a:extLst>
                <a:ext uri="{FF2B5EF4-FFF2-40B4-BE49-F238E27FC236}">
                  <a16:creationId xmlns:a16="http://schemas.microsoft.com/office/drawing/2014/main" id="{CF9F38FB-45EE-0063-96A1-9027BC5C1FF8}"/>
                </a:ext>
              </a:extLst>
            </p:cNvPr>
            <p:cNvSpPr>
              <a:spLocks/>
            </p:cNvSpPr>
            <p:nvPr/>
          </p:nvSpPr>
          <p:spPr bwMode="auto">
            <a:xfrm>
              <a:off x="2033" y="811"/>
              <a:ext cx="171" cy="132"/>
            </a:xfrm>
            <a:custGeom>
              <a:avLst/>
              <a:gdLst>
                <a:gd name="T0" fmla="*/ 268 w 339"/>
                <a:gd name="T1" fmla="*/ 0 h 262"/>
                <a:gd name="T2" fmla="*/ 21 w 339"/>
                <a:gd name="T3" fmla="*/ 146 h 262"/>
                <a:gd name="T4" fmla="*/ 20 w 339"/>
                <a:gd name="T5" fmla="*/ 147 h 262"/>
                <a:gd name="T6" fmla="*/ 16 w 339"/>
                <a:gd name="T7" fmla="*/ 151 h 262"/>
                <a:gd name="T8" fmla="*/ 11 w 339"/>
                <a:gd name="T9" fmla="*/ 157 h 262"/>
                <a:gd name="T10" fmla="*/ 6 w 339"/>
                <a:gd name="T11" fmla="*/ 165 h 262"/>
                <a:gd name="T12" fmla="*/ 2 w 339"/>
                <a:gd name="T13" fmla="*/ 175 h 262"/>
                <a:gd name="T14" fmla="*/ 0 w 339"/>
                <a:gd name="T15" fmla="*/ 188 h 262"/>
                <a:gd name="T16" fmla="*/ 2 w 339"/>
                <a:gd name="T17" fmla="*/ 204 h 262"/>
                <a:gd name="T18" fmla="*/ 7 w 339"/>
                <a:gd name="T19" fmla="*/ 221 h 262"/>
                <a:gd name="T20" fmla="*/ 8 w 339"/>
                <a:gd name="T21" fmla="*/ 223 h 262"/>
                <a:gd name="T22" fmla="*/ 13 w 339"/>
                <a:gd name="T23" fmla="*/ 228 h 262"/>
                <a:gd name="T24" fmla="*/ 20 w 339"/>
                <a:gd name="T25" fmla="*/ 236 h 262"/>
                <a:gd name="T26" fmla="*/ 29 w 339"/>
                <a:gd name="T27" fmla="*/ 244 h 262"/>
                <a:gd name="T28" fmla="*/ 39 w 339"/>
                <a:gd name="T29" fmla="*/ 252 h 262"/>
                <a:gd name="T30" fmla="*/ 52 w 339"/>
                <a:gd name="T31" fmla="*/ 258 h 262"/>
                <a:gd name="T32" fmla="*/ 67 w 339"/>
                <a:gd name="T33" fmla="*/ 262 h 262"/>
                <a:gd name="T34" fmla="*/ 84 w 339"/>
                <a:gd name="T35" fmla="*/ 261 h 262"/>
                <a:gd name="T36" fmla="*/ 339 w 339"/>
                <a:gd name="T37" fmla="*/ 105 h 262"/>
                <a:gd name="T38" fmla="*/ 268 w 339"/>
                <a:gd name="T39" fmla="*/ 0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39" h="262">
                  <a:moveTo>
                    <a:pt x="268" y="0"/>
                  </a:moveTo>
                  <a:lnTo>
                    <a:pt x="21" y="146"/>
                  </a:lnTo>
                  <a:lnTo>
                    <a:pt x="20" y="147"/>
                  </a:lnTo>
                  <a:lnTo>
                    <a:pt x="16" y="151"/>
                  </a:lnTo>
                  <a:lnTo>
                    <a:pt x="11" y="157"/>
                  </a:lnTo>
                  <a:lnTo>
                    <a:pt x="6" y="165"/>
                  </a:lnTo>
                  <a:lnTo>
                    <a:pt x="2" y="175"/>
                  </a:lnTo>
                  <a:lnTo>
                    <a:pt x="0" y="188"/>
                  </a:lnTo>
                  <a:lnTo>
                    <a:pt x="2" y="204"/>
                  </a:lnTo>
                  <a:lnTo>
                    <a:pt x="7" y="221"/>
                  </a:lnTo>
                  <a:lnTo>
                    <a:pt x="8" y="223"/>
                  </a:lnTo>
                  <a:lnTo>
                    <a:pt x="13" y="228"/>
                  </a:lnTo>
                  <a:lnTo>
                    <a:pt x="20" y="236"/>
                  </a:lnTo>
                  <a:lnTo>
                    <a:pt x="29" y="244"/>
                  </a:lnTo>
                  <a:lnTo>
                    <a:pt x="39" y="252"/>
                  </a:lnTo>
                  <a:lnTo>
                    <a:pt x="52" y="258"/>
                  </a:lnTo>
                  <a:lnTo>
                    <a:pt x="67" y="262"/>
                  </a:lnTo>
                  <a:lnTo>
                    <a:pt x="84" y="261"/>
                  </a:lnTo>
                  <a:lnTo>
                    <a:pt x="339" y="105"/>
                  </a:lnTo>
                  <a:lnTo>
                    <a:pt x="268"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10" name="Freeform 6">
              <a:extLst>
                <a:ext uri="{FF2B5EF4-FFF2-40B4-BE49-F238E27FC236}">
                  <a16:creationId xmlns:a16="http://schemas.microsoft.com/office/drawing/2014/main" id="{C075DC59-BB65-2A7E-4A68-EDD70FE2B41F}"/>
                </a:ext>
              </a:extLst>
            </p:cNvPr>
            <p:cNvSpPr>
              <a:spLocks/>
            </p:cNvSpPr>
            <p:nvPr/>
          </p:nvSpPr>
          <p:spPr bwMode="auto">
            <a:xfrm>
              <a:off x="1458" y="904"/>
              <a:ext cx="538" cy="472"/>
            </a:xfrm>
            <a:custGeom>
              <a:avLst/>
              <a:gdLst>
                <a:gd name="T0" fmla="*/ 0 w 1077"/>
                <a:gd name="T1" fmla="*/ 658 h 942"/>
                <a:gd name="T2" fmla="*/ 802 w 1077"/>
                <a:gd name="T3" fmla="*/ 0 h 942"/>
                <a:gd name="T4" fmla="*/ 1077 w 1077"/>
                <a:gd name="T5" fmla="*/ 391 h 942"/>
                <a:gd name="T6" fmla="*/ 135 w 1077"/>
                <a:gd name="T7" fmla="*/ 942 h 942"/>
                <a:gd name="T8" fmla="*/ 0 w 1077"/>
                <a:gd name="T9" fmla="*/ 658 h 942"/>
              </a:gdLst>
              <a:ahLst/>
              <a:cxnLst>
                <a:cxn ang="0">
                  <a:pos x="T0" y="T1"/>
                </a:cxn>
                <a:cxn ang="0">
                  <a:pos x="T2" y="T3"/>
                </a:cxn>
                <a:cxn ang="0">
                  <a:pos x="T4" y="T5"/>
                </a:cxn>
                <a:cxn ang="0">
                  <a:pos x="T6" y="T7"/>
                </a:cxn>
                <a:cxn ang="0">
                  <a:pos x="T8" y="T9"/>
                </a:cxn>
              </a:cxnLst>
              <a:rect l="0" t="0" r="r" b="b"/>
              <a:pathLst>
                <a:path w="1077" h="942">
                  <a:moveTo>
                    <a:pt x="0" y="658"/>
                  </a:moveTo>
                  <a:lnTo>
                    <a:pt x="802" y="0"/>
                  </a:lnTo>
                  <a:lnTo>
                    <a:pt x="1077" y="391"/>
                  </a:lnTo>
                  <a:lnTo>
                    <a:pt x="135" y="942"/>
                  </a:lnTo>
                  <a:lnTo>
                    <a:pt x="0" y="658"/>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11" name="Freeform 7">
              <a:extLst>
                <a:ext uri="{FF2B5EF4-FFF2-40B4-BE49-F238E27FC236}">
                  <a16:creationId xmlns:a16="http://schemas.microsoft.com/office/drawing/2014/main" id="{DE8417DB-184C-376A-605F-2081E59EEF96}"/>
                </a:ext>
              </a:extLst>
            </p:cNvPr>
            <p:cNvSpPr>
              <a:spLocks/>
            </p:cNvSpPr>
            <p:nvPr/>
          </p:nvSpPr>
          <p:spPr bwMode="auto">
            <a:xfrm>
              <a:off x="1822" y="891"/>
              <a:ext cx="211" cy="222"/>
            </a:xfrm>
            <a:custGeom>
              <a:avLst/>
              <a:gdLst>
                <a:gd name="T0" fmla="*/ 67 w 420"/>
                <a:gd name="T1" fmla="*/ 353 h 442"/>
                <a:gd name="T2" fmla="*/ 84 w 420"/>
                <a:gd name="T3" fmla="*/ 370 h 442"/>
                <a:gd name="T4" fmla="*/ 102 w 420"/>
                <a:gd name="T5" fmla="*/ 387 h 442"/>
                <a:gd name="T6" fmla="*/ 121 w 420"/>
                <a:gd name="T7" fmla="*/ 400 h 442"/>
                <a:gd name="T8" fmla="*/ 140 w 420"/>
                <a:gd name="T9" fmla="*/ 412 h 442"/>
                <a:gd name="T10" fmla="*/ 159 w 420"/>
                <a:gd name="T11" fmla="*/ 422 h 442"/>
                <a:gd name="T12" fmla="*/ 180 w 420"/>
                <a:gd name="T13" fmla="*/ 430 h 442"/>
                <a:gd name="T14" fmla="*/ 201 w 420"/>
                <a:gd name="T15" fmla="*/ 436 h 442"/>
                <a:gd name="T16" fmla="*/ 221 w 420"/>
                <a:gd name="T17" fmla="*/ 440 h 442"/>
                <a:gd name="T18" fmla="*/ 242 w 420"/>
                <a:gd name="T19" fmla="*/ 442 h 442"/>
                <a:gd name="T20" fmla="*/ 262 w 420"/>
                <a:gd name="T21" fmla="*/ 442 h 442"/>
                <a:gd name="T22" fmla="*/ 281 w 420"/>
                <a:gd name="T23" fmla="*/ 441 h 442"/>
                <a:gd name="T24" fmla="*/ 301 w 420"/>
                <a:gd name="T25" fmla="*/ 437 h 442"/>
                <a:gd name="T26" fmla="*/ 319 w 420"/>
                <a:gd name="T27" fmla="*/ 431 h 442"/>
                <a:gd name="T28" fmla="*/ 336 w 420"/>
                <a:gd name="T29" fmla="*/ 423 h 442"/>
                <a:gd name="T30" fmla="*/ 352 w 420"/>
                <a:gd name="T31" fmla="*/ 413 h 442"/>
                <a:gd name="T32" fmla="*/ 368 w 420"/>
                <a:gd name="T33" fmla="*/ 401 h 442"/>
                <a:gd name="T34" fmla="*/ 393 w 420"/>
                <a:gd name="T35" fmla="*/ 371 h 442"/>
                <a:gd name="T36" fmla="*/ 410 w 420"/>
                <a:gd name="T37" fmla="*/ 337 h 442"/>
                <a:gd name="T38" fmla="*/ 419 w 420"/>
                <a:gd name="T39" fmla="*/ 299 h 442"/>
                <a:gd name="T40" fmla="*/ 420 w 420"/>
                <a:gd name="T41" fmla="*/ 259 h 442"/>
                <a:gd name="T42" fmla="*/ 413 w 420"/>
                <a:gd name="T43" fmla="*/ 217 h 442"/>
                <a:gd name="T44" fmla="*/ 399 w 420"/>
                <a:gd name="T45" fmla="*/ 175 h 442"/>
                <a:gd name="T46" fmla="*/ 378 w 420"/>
                <a:gd name="T47" fmla="*/ 136 h 442"/>
                <a:gd name="T48" fmla="*/ 348 w 420"/>
                <a:gd name="T49" fmla="*/ 97 h 442"/>
                <a:gd name="T50" fmla="*/ 332 w 420"/>
                <a:gd name="T51" fmla="*/ 80 h 442"/>
                <a:gd name="T52" fmla="*/ 315 w 420"/>
                <a:gd name="T53" fmla="*/ 64 h 442"/>
                <a:gd name="T54" fmla="*/ 296 w 420"/>
                <a:gd name="T55" fmla="*/ 50 h 442"/>
                <a:gd name="T56" fmla="*/ 277 w 420"/>
                <a:gd name="T57" fmla="*/ 36 h 442"/>
                <a:gd name="T58" fmla="*/ 258 w 420"/>
                <a:gd name="T59" fmla="*/ 25 h 442"/>
                <a:gd name="T60" fmla="*/ 239 w 420"/>
                <a:gd name="T61" fmla="*/ 17 h 442"/>
                <a:gd name="T62" fmla="*/ 219 w 420"/>
                <a:gd name="T63" fmla="*/ 9 h 442"/>
                <a:gd name="T64" fmla="*/ 199 w 420"/>
                <a:gd name="T65" fmla="*/ 4 h 442"/>
                <a:gd name="T66" fmla="*/ 180 w 420"/>
                <a:gd name="T67" fmla="*/ 1 h 442"/>
                <a:gd name="T68" fmla="*/ 159 w 420"/>
                <a:gd name="T69" fmla="*/ 0 h 442"/>
                <a:gd name="T70" fmla="*/ 141 w 420"/>
                <a:gd name="T71" fmla="*/ 1 h 442"/>
                <a:gd name="T72" fmla="*/ 122 w 420"/>
                <a:gd name="T73" fmla="*/ 3 h 442"/>
                <a:gd name="T74" fmla="*/ 105 w 420"/>
                <a:gd name="T75" fmla="*/ 9 h 442"/>
                <a:gd name="T76" fmla="*/ 87 w 420"/>
                <a:gd name="T77" fmla="*/ 16 h 442"/>
                <a:gd name="T78" fmla="*/ 71 w 420"/>
                <a:gd name="T79" fmla="*/ 25 h 442"/>
                <a:gd name="T80" fmla="*/ 56 w 420"/>
                <a:gd name="T81" fmla="*/ 37 h 442"/>
                <a:gd name="T82" fmla="*/ 31 w 420"/>
                <a:gd name="T83" fmla="*/ 67 h 442"/>
                <a:gd name="T84" fmla="*/ 12 w 420"/>
                <a:gd name="T85" fmla="*/ 102 h 442"/>
                <a:gd name="T86" fmla="*/ 2 w 420"/>
                <a:gd name="T87" fmla="*/ 143 h 442"/>
                <a:gd name="T88" fmla="*/ 0 w 420"/>
                <a:gd name="T89" fmla="*/ 185 h 442"/>
                <a:gd name="T90" fmla="*/ 5 w 420"/>
                <a:gd name="T91" fmla="*/ 228 h 442"/>
                <a:gd name="T92" fmla="*/ 18 w 420"/>
                <a:gd name="T93" fmla="*/ 272 h 442"/>
                <a:gd name="T94" fmla="*/ 39 w 420"/>
                <a:gd name="T95" fmla="*/ 315 h 442"/>
                <a:gd name="T96" fmla="*/ 67 w 420"/>
                <a:gd name="T97" fmla="*/ 35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20" h="442">
                  <a:moveTo>
                    <a:pt x="67" y="353"/>
                  </a:moveTo>
                  <a:lnTo>
                    <a:pt x="84" y="370"/>
                  </a:lnTo>
                  <a:lnTo>
                    <a:pt x="102" y="387"/>
                  </a:lnTo>
                  <a:lnTo>
                    <a:pt x="121" y="400"/>
                  </a:lnTo>
                  <a:lnTo>
                    <a:pt x="140" y="412"/>
                  </a:lnTo>
                  <a:lnTo>
                    <a:pt x="159" y="422"/>
                  </a:lnTo>
                  <a:lnTo>
                    <a:pt x="180" y="430"/>
                  </a:lnTo>
                  <a:lnTo>
                    <a:pt x="201" y="436"/>
                  </a:lnTo>
                  <a:lnTo>
                    <a:pt x="221" y="440"/>
                  </a:lnTo>
                  <a:lnTo>
                    <a:pt x="242" y="442"/>
                  </a:lnTo>
                  <a:lnTo>
                    <a:pt x="262" y="442"/>
                  </a:lnTo>
                  <a:lnTo>
                    <a:pt x="281" y="441"/>
                  </a:lnTo>
                  <a:lnTo>
                    <a:pt x="301" y="437"/>
                  </a:lnTo>
                  <a:lnTo>
                    <a:pt x="319" y="431"/>
                  </a:lnTo>
                  <a:lnTo>
                    <a:pt x="336" y="423"/>
                  </a:lnTo>
                  <a:lnTo>
                    <a:pt x="352" y="413"/>
                  </a:lnTo>
                  <a:lnTo>
                    <a:pt x="368" y="401"/>
                  </a:lnTo>
                  <a:lnTo>
                    <a:pt x="393" y="371"/>
                  </a:lnTo>
                  <a:lnTo>
                    <a:pt x="410" y="337"/>
                  </a:lnTo>
                  <a:lnTo>
                    <a:pt x="419" y="299"/>
                  </a:lnTo>
                  <a:lnTo>
                    <a:pt x="420" y="259"/>
                  </a:lnTo>
                  <a:lnTo>
                    <a:pt x="413" y="217"/>
                  </a:lnTo>
                  <a:lnTo>
                    <a:pt x="399" y="175"/>
                  </a:lnTo>
                  <a:lnTo>
                    <a:pt x="378" y="136"/>
                  </a:lnTo>
                  <a:lnTo>
                    <a:pt x="348" y="97"/>
                  </a:lnTo>
                  <a:lnTo>
                    <a:pt x="332" y="80"/>
                  </a:lnTo>
                  <a:lnTo>
                    <a:pt x="315" y="64"/>
                  </a:lnTo>
                  <a:lnTo>
                    <a:pt x="296" y="50"/>
                  </a:lnTo>
                  <a:lnTo>
                    <a:pt x="277" y="36"/>
                  </a:lnTo>
                  <a:lnTo>
                    <a:pt x="258" y="25"/>
                  </a:lnTo>
                  <a:lnTo>
                    <a:pt x="239" y="17"/>
                  </a:lnTo>
                  <a:lnTo>
                    <a:pt x="219" y="9"/>
                  </a:lnTo>
                  <a:lnTo>
                    <a:pt x="199" y="4"/>
                  </a:lnTo>
                  <a:lnTo>
                    <a:pt x="180" y="1"/>
                  </a:lnTo>
                  <a:lnTo>
                    <a:pt x="159" y="0"/>
                  </a:lnTo>
                  <a:lnTo>
                    <a:pt x="141" y="1"/>
                  </a:lnTo>
                  <a:lnTo>
                    <a:pt x="122" y="3"/>
                  </a:lnTo>
                  <a:lnTo>
                    <a:pt x="105" y="9"/>
                  </a:lnTo>
                  <a:lnTo>
                    <a:pt x="87" y="16"/>
                  </a:lnTo>
                  <a:lnTo>
                    <a:pt x="71" y="25"/>
                  </a:lnTo>
                  <a:lnTo>
                    <a:pt x="56" y="37"/>
                  </a:lnTo>
                  <a:lnTo>
                    <a:pt x="31" y="67"/>
                  </a:lnTo>
                  <a:lnTo>
                    <a:pt x="12" y="102"/>
                  </a:lnTo>
                  <a:lnTo>
                    <a:pt x="2" y="143"/>
                  </a:lnTo>
                  <a:lnTo>
                    <a:pt x="0" y="185"/>
                  </a:lnTo>
                  <a:lnTo>
                    <a:pt x="5" y="228"/>
                  </a:lnTo>
                  <a:lnTo>
                    <a:pt x="18" y="272"/>
                  </a:lnTo>
                  <a:lnTo>
                    <a:pt x="39" y="315"/>
                  </a:lnTo>
                  <a:lnTo>
                    <a:pt x="67" y="35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12" name="Freeform 8">
              <a:extLst>
                <a:ext uri="{FF2B5EF4-FFF2-40B4-BE49-F238E27FC236}">
                  <a16:creationId xmlns:a16="http://schemas.microsoft.com/office/drawing/2014/main" id="{F0662A05-D65E-3067-1EA4-C99F583B71AC}"/>
                </a:ext>
              </a:extLst>
            </p:cNvPr>
            <p:cNvSpPr>
              <a:spLocks/>
            </p:cNvSpPr>
            <p:nvPr/>
          </p:nvSpPr>
          <p:spPr bwMode="auto">
            <a:xfrm>
              <a:off x="1389" y="1187"/>
              <a:ext cx="217" cy="230"/>
            </a:xfrm>
            <a:custGeom>
              <a:avLst/>
              <a:gdLst>
                <a:gd name="T0" fmla="*/ 49 w 433"/>
                <a:gd name="T1" fmla="*/ 357 h 457"/>
                <a:gd name="T2" fmla="*/ 64 w 433"/>
                <a:gd name="T3" fmla="*/ 376 h 457"/>
                <a:gd name="T4" fmla="*/ 81 w 433"/>
                <a:gd name="T5" fmla="*/ 392 h 457"/>
                <a:gd name="T6" fmla="*/ 98 w 433"/>
                <a:gd name="T7" fmla="*/ 408 h 457"/>
                <a:gd name="T8" fmla="*/ 117 w 433"/>
                <a:gd name="T9" fmla="*/ 421 h 457"/>
                <a:gd name="T10" fmla="*/ 136 w 433"/>
                <a:gd name="T11" fmla="*/ 432 h 457"/>
                <a:gd name="T12" fmla="*/ 157 w 433"/>
                <a:gd name="T13" fmla="*/ 441 h 457"/>
                <a:gd name="T14" fmla="*/ 177 w 433"/>
                <a:gd name="T15" fmla="*/ 448 h 457"/>
                <a:gd name="T16" fmla="*/ 197 w 433"/>
                <a:gd name="T17" fmla="*/ 453 h 457"/>
                <a:gd name="T18" fmla="*/ 219 w 433"/>
                <a:gd name="T19" fmla="*/ 456 h 457"/>
                <a:gd name="T20" fmla="*/ 240 w 433"/>
                <a:gd name="T21" fmla="*/ 457 h 457"/>
                <a:gd name="T22" fmla="*/ 260 w 433"/>
                <a:gd name="T23" fmla="*/ 456 h 457"/>
                <a:gd name="T24" fmla="*/ 281 w 433"/>
                <a:gd name="T25" fmla="*/ 453 h 457"/>
                <a:gd name="T26" fmla="*/ 302 w 433"/>
                <a:gd name="T27" fmla="*/ 447 h 457"/>
                <a:gd name="T28" fmla="*/ 321 w 433"/>
                <a:gd name="T29" fmla="*/ 440 h 457"/>
                <a:gd name="T30" fmla="*/ 339 w 433"/>
                <a:gd name="T31" fmla="*/ 430 h 457"/>
                <a:gd name="T32" fmla="*/ 358 w 433"/>
                <a:gd name="T33" fmla="*/ 418 h 457"/>
                <a:gd name="T34" fmla="*/ 388 w 433"/>
                <a:gd name="T35" fmla="*/ 388 h 457"/>
                <a:gd name="T36" fmla="*/ 411 w 433"/>
                <a:gd name="T37" fmla="*/ 353 h 457"/>
                <a:gd name="T38" fmla="*/ 426 w 433"/>
                <a:gd name="T39" fmla="*/ 314 h 457"/>
                <a:gd name="T40" fmla="*/ 433 w 433"/>
                <a:gd name="T41" fmla="*/ 272 h 457"/>
                <a:gd name="T42" fmla="*/ 432 w 433"/>
                <a:gd name="T43" fmla="*/ 229 h 457"/>
                <a:gd name="T44" fmla="*/ 423 w 433"/>
                <a:gd name="T45" fmla="*/ 185 h 457"/>
                <a:gd name="T46" fmla="*/ 405 w 433"/>
                <a:gd name="T47" fmla="*/ 143 h 457"/>
                <a:gd name="T48" fmla="*/ 380 w 433"/>
                <a:gd name="T49" fmla="*/ 102 h 457"/>
                <a:gd name="T50" fmla="*/ 365 w 433"/>
                <a:gd name="T51" fmla="*/ 83 h 457"/>
                <a:gd name="T52" fmla="*/ 348 w 433"/>
                <a:gd name="T53" fmla="*/ 67 h 457"/>
                <a:gd name="T54" fmla="*/ 331 w 433"/>
                <a:gd name="T55" fmla="*/ 51 h 457"/>
                <a:gd name="T56" fmla="*/ 313 w 433"/>
                <a:gd name="T57" fmla="*/ 37 h 457"/>
                <a:gd name="T58" fmla="*/ 294 w 433"/>
                <a:gd name="T59" fmla="*/ 26 h 457"/>
                <a:gd name="T60" fmla="*/ 274 w 433"/>
                <a:gd name="T61" fmla="*/ 17 h 457"/>
                <a:gd name="T62" fmla="*/ 254 w 433"/>
                <a:gd name="T63" fmla="*/ 9 h 457"/>
                <a:gd name="T64" fmla="*/ 234 w 433"/>
                <a:gd name="T65" fmla="*/ 4 h 457"/>
                <a:gd name="T66" fmla="*/ 213 w 433"/>
                <a:gd name="T67" fmla="*/ 1 h 457"/>
                <a:gd name="T68" fmla="*/ 193 w 433"/>
                <a:gd name="T69" fmla="*/ 0 h 457"/>
                <a:gd name="T70" fmla="*/ 173 w 433"/>
                <a:gd name="T71" fmla="*/ 0 h 457"/>
                <a:gd name="T72" fmla="*/ 153 w 433"/>
                <a:gd name="T73" fmla="*/ 3 h 457"/>
                <a:gd name="T74" fmla="*/ 133 w 433"/>
                <a:gd name="T75" fmla="*/ 8 h 457"/>
                <a:gd name="T76" fmla="*/ 114 w 433"/>
                <a:gd name="T77" fmla="*/ 16 h 457"/>
                <a:gd name="T78" fmla="*/ 96 w 433"/>
                <a:gd name="T79" fmla="*/ 25 h 457"/>
                <a:gd name="T80" fmla="*/ 78 w 433"/>
                <a:gd name="T81" fmla="*/ 37 h 457"/>
                <a:gd name="T82" fmla="*/ 48 w 433"/>
                <a:gd name="T83" fmla="*/ 67 h 457"/>
                <a:gd name="T84" fmla="*/ 25 w 433"/>
                <a:gd name="T85" fmla="*/ 102 h 457"/>
                <a:gd name="T86" fmla="*/ 8 w 433"/>
                <a:gd name="T87" fmla="*/ 142 h 457"/>
                <a:gd name="T88" fmla="*/ 1 w 433"/>
                <a:gd name="T89" fmla="*/ 184 h 457"/>
                <a:gd name="T90" fmla="*/ 0 w 433"/>
                <a:gd name="T91" fmla="*/ 228 h 457"/>
                <a:gd name="T92" fmla="*/ 8 w 433"/>
                <a:gd name="T93" fmla="*/ 273 h 457"/>
                <a:gd name="T94" fmla="*/ 25 w 433"/>
                <a:gd name="T95" fmla="*/ 315 h 457"/>
                <a:gd name="T96" fmla="*/ 49 w 433"/>
                <a:gd name="T97" fmla="*/ 357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3" h="457">
                  <a:moveTo>
                    <a:pt x="49" y="357"/>
                  </a:moveTo>
                  <a:lnTo>
                    <a:pt x="64" y="376"/>
                  </a:lnTo>
                  <a:lnTo>
                    <a:pt x="81" y="392"/>
                  </a:lnTo>
                  <a:lnTo>
                    <a:pt x="98" y="408"/>
                  </a:lnTo>
                  <a:lnTo>
                    <a:pt x="117" y="421"/>
                  </a:lnTo>
                  <a:lnTo>
                    <a:pt x="136" y="432"/>
                  </a:lnTo>
                  <a:lnTo>
                    <a:pt x="157" y="441"/>
                  </a:lnTo>
                  <a:lnTo>
                    <a:pt x="177" y="448"/>
                  </a:lnTo>
                  <a:lnTo>
                    <a:pt x="197" y="453"/>
                  </a:lnTo>
                  <a:lnTo>
                    <a:pt x="219" y="456"/>
                  </a:lnTo>
                  <a:lnTo>
                    <a:pt x="240" y="457"/>
                  </a:lnTo>
                  <a:lnTo>
                    <a:pt x="260" y="456"/>
                  </a:lnTo>
                  <a:lnTo>
                    <a:pt x="281" y="453"/>
                  </a:lnTo>
                  <a:lnTo>
                    <a:pt x="302" y="447"/>
                  </a:lnTo>
                  <a:lnTo>
                    <a:pt x="321" y="440"/>
                  </a:lnTo>
                  <a:lnTo>
                    <a:pt x="339" y="430"/>
                  </a:lnTo>
                  <a:lnTo>
                    <a:pt x="358" y="418"/>
                  </a:lnTo>
                  <a:lnTo>
                    <a:pt x="388" y="388"/>
                  </a:lnTo>
                  <a:lnTo>
                    <a:pt x="411" y="353"/>
                  </a:lnTo>
                  <a:lnTo>
                    <a:pt x="426" y="314"/>
                  </a:lnTo>
                  <a:lnTo>
                    <a:pt x="433" y="272"/>
                  </a:lnTo>
                  <a:lnTo>
                    <a:pt x="432" y="229"/>
                  </a:lnTo>
                  <a:lnTo>
                    <a:pt x="423" y="185"/>
                  </a:lnTo>
                  <a:lnTo>
                    <a:pt x="405" y="143"/>
                  </a:lnTo>
                  <a:lnTo>
                    <a:pt x="380" y="102"/>
                  </a:lnTo>
                  <a:lnTo>
                    <a:pt x="365" y="83"/>
                  </a:lnTo>
                  <a:lnTo>
                    <a:pt x="348" y="67"/>
                  </a:lnTo>
                  <a:lnTo>
                    <a:pt x="331" y="51"/>
                  </a:lnTo>
                  <a:lnTo>
                    <a:pt x="313" y="37"/>
                  </a:lnTo>
                  <a:lnTo>
                    <a:pt x="294" y="26"/>
                  </a:lnTo>
                  <a:lnTo>
                    <a:pt x="274" y="17"/>
                  </a:lnTo>
                  <a:lnTo>
                    <a:pt x="254" y="9"/>
                  </a:lnTo>
                  <a:lnTo>
                    <a:pt x="234" y="4"/>
                  </a:lnTo>
                  <a:lnTo>
                    <a:pt x="213" y="1"/>
                  </a:lnTo>
                  <a:lnTo>
                    <a:pt x="193" y="0"/>
                  </a:lnTo>
                  <a:lnTo>
                    <a:pt x="173" y="0"/>
                  </a:lnTo>
                  <a:lnTo>
                    <a:pt x="153" y="3"/>
                  </a:lnTo>
                  <a:lnTo>
                    <a:pt x="133" y="8"/>
                  </a:lnTo>
                  <a:lnTo>
                    <a:pt x="114" y="16"/>
                  </a:lnTo>
                  <a:lnTo>
                    <a:pt x="96" y="25"/>
                  </a:lnTo>
                  <a:lnTo>
                    <a:pt x="78" y="37"/>
                  </a:lnTo>
                  <a:lnTo>
                    <a:pt x="48" y="67"/>
                  </a:lnTo>
                  <a:lnTo>
                    <a:pt x="25" y="102"/>
                  </a:lnTo>
                  <a:lnTo>
                    <a:pt x="8" y="142"/>
                  </a:lnTo>
                  <a:lnTo>
                    <a:pt x="1" y="184"/>
                  </a:lnTo>
                  <a:lnTo>
                    <a:pt x="0" y="228"/>
                  </a:lnTo>
                  <a:lnTo>
                    <a:pt x="8" y="273"/>
                  </a:lnTo>
                  <a:lnTo>
                    <a:pt x="25" y="315"/>
                  </a:lnTo>
                  <a:lnTo>
                    <a:pt x="49" y="357"/>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13" name="Freeform 9">
              <a:extLst>
                <a:ext uri="{FF2B5EF4-FFF2-40B4-BE49-F238E27FC236}">
                  <a16:creationId xmlns:a16="http://schemas.microsoft.com/office/drawing/2014/main" id="{23E30F33-4270-21B0-AFC1-2BF51745B1A3}"/>
                </a:ext>
              </a:extLst>
            </p:cNvPr>
            <p:cNvSpPr>
              <a:spLocks/>
            </p:cNvSpPr>
            <p:nvPr/>
          </p:nvSpPr>
          <p:spPr bwMode="auto">
            <a:xfrm>
              <a:off x="1973" y="854"/>
              <a:ext cx="130" cy="137"/>
            </a:xfrm>
            <a:custGeom>
              <a:avLst/>
              <a:gdLst>
                <a:gd name="T0" fmla="*/ 43 w 261"/>
                <a:gd name="T1" fmla="*/ 216 h 273"/>
                <a:gd name="T2" fmla="*/ 54 w 261"/>
                <a:gd name="T3" fmla="*/ 227 h 273"/>
                <a:gd name="T4" fmla="*/ 66 w 261"/>
                <a:gd name="T5" fmla="*/ 237 h 273"/>
                <a:gd name="T6" fmla="*/ 77 w 261"/>
                <a:gd name="T7" fmla="*/ 245 h 273"/>
                <a:gd name="T8" fmla="*/ 90 w 261"/>
                <a:gd name="T9" fmla="*/ 254 h 273"/>
                <a:gd name="T10" fmla="*/ 102 w 261"/>
                <a:gd name="T11" fmla="*/ 260 h 273"/>
                <a:gd name="T12" fmla="*/ 114 w 261"/>
                <a:gd name="T13" fmla="*/ 265 h 273"/>
                <a:gd name="T14" fmla="*/ 127 w 261"/>
                <a:gd name="T15" fmla="*/ 269 h 273"/>
                <a:gd name="T16" fmla="*/ 141 w 261"/>
                <a:gd name="T17" fmla="*/ 271 h 273"/>
                <a:gd name="T18" fmla="*/ 153 w 261"/>
                <a:gd name="T19" fmla="*/ 273 h 273"/>
                <a:gd name="T20" fmla="*/ 165 w 261"/>
                <a:gd name="T21" fmla="*/ 273 h 273"/>
                <a:gd name="T22" fmla="*/ 177 w 261"/>
                <a:gd name="T23" fmla="*/ 272 h 273"/>
                <a:gd name="T24" fmla="*/ 189 w 261"/>
                <a:gd name="T25" fmla="*/ 270 h 273"/>
                <a:gd name="T26" fmla="*/ 200 w 261"/>
                <a:gd name="T27" fmla="*/ 266 h 273"/>
                <a:gd name="T28" fmla="*/ 212 w 261"/>
                <a:gd name="T29" fmla="*/ 262 h 273"/>
                <a:gd name="T30" fmla="*/ 222 w 261"/>
                <a:gd name="T31" fmla="*/ 255 h 273"/>
                <a:gd name="T32" fmla="*/ 231 w 261"/>
                <a:gd name="T33" fmla="*/ 247 h 273"/>
                <a:gd name="T34" fmla="*/ 246 w 261"/>
                <a:gd name="T35" fmla="*/ 229 h 273"/>
                <a:gd name="T36" fmla="*/ 256 w 261"/>
                <a:gd name="T37" fmla="*/ 208 h 273"/>
                <a:gd name="T38" fmla="*/ 261 w 261"/>
                <a:gd name="T39" fmla="*/ 184 h 273"/>
                <a:gd name="T40" fmla="*/ 261 w 261"/>
                <a:gd name="T41" fmla="*/ 159 h 273"/>
                <a:gd name="T42" fmla="*/ 257 w 261"/>
                <a:gd name="T43" fmla="*/ 134 h 273"/>
                <a:gd name="T44" fmla="*/ 248 w 261"/>
                <a:gd name="T45" fmla="*/ 107 h 273"/>
                <a:gd name="T46" fmla="*/ 234 w 261"/>
                <a:gd name="T47" fmla="*/ 82 h 273"/>
                <a:gd name="T48" fmla="*/ 216 w 261"/>
                <a:gd name="T49" fmla="*/ 58 h 273"/>
                <a:gd name="T50" fmla="*/ 206 w 261"/>
                <a:gd name="T51" fmla="*/ 46 h 273"/>
                <a:gd name="T52" fmla="*/ 194 w 261"/>
                <a:gd name="T53" fmla="*/ 37 h 273"/>
                <a:gd name="T54" fmla="*/ 182 w 261"/>
                <a:gd name="T55" fmla="*/ 28 h 273"/>
                <a:gd name="T56" fmla="*/ 170 w 261"/>
                <a:gd name="T57" fmla="*/ 21 h 273"/>
                <a:gd name="T58" fmla="*/ 158 w 261"/>
                <a:gd name="T59" fmla="*/ 14 h 273"/>
                <a:gd name="T60" fmla="*/ 146 w 261"/>
                <a:gd name="T61" fmla="*/ 9 h 273"/>
                <a:gd name="T62" fmla="*/ 134 w 261"/>
                <a:gd name="T63" fmla="*/ 5 h 273"/>
                <a:gd name="T64" fmla="*/ 120 w 261"/>
                <a:gd name="T65" fmla="*/ 2 h 273"/>
                <a:gd name="T66" fmla="*/ 108 w 261"/>
                <a:gd name="T67" fmla="*/ 1 h 273"/>
                <a:gd name="T68" fmla="*/ 96 w 261"/>
                <a:gd name="T69" fmla="*/ 0 h 273"/>
                <a:gd name="T70" fmla="*/ 84 w 261"/>
                <a:gd name="T71" fmla="*/ 1 h 273"/>
                <a:gd name="T72" fmla="*/ 73 w 261"/>
                <a:gd name="T73" fmla="*/ 3 h 273"/>
                <a:gd name="T74" fmla="*/ 61 w 261"/>
                <a:gd name="T75" fmla="*/ 7 h 273"/>
                <a:gd name="T76" fmla="*/ 50 w 261"/>
                <a:gd name="T77" fmla="*/ 12 h 273"/>
                <a:gd name="T78" fmla="*/ 40 w 261"/>
                <a:gd name="T79" fmla="*/ 18 h 273"/>
                <a:gd name="T80" fmla="*/ 31 w 261"/>
                <a:gd name="T81" fmla="*/ 25 h 273"/>
                <a:gd name="T82" fmla="*/ 16 w 261"/>
                <a:gd name="T83" fmla="*/ 43 h 273"/>
                <a:gd name="T84" fmla="*/ 6 w 261"/>
                <a:gd name="T85" fmla="*/ 65 h 273"/>
                <a:gd name="T86" fmla="*/ 1 w 261"/>
                <a:gd name="T87" fmla="*/ 88 h 273"/>
                <a:gd name="T88" fmla="*/ 0 w 261"/>
                <a:gd name="T89" fmla="*/ 113 h 273"/>
                <a:gd name="T90" fmla="*/ 4 w 261"/>
                <a:gd name="T91" fmla="*/ 140 h 273"/>
                <a:gd name="T92" fmla="*/ 12 w 261"/>
                <a:gd name="T93" fmla="*/ 166 h 273"/>
                <a:gd name="T94" fmla="*/ 25 w 261"/>
                <a:gd name="T95" fmla="*/ 192 h 273"/>
                <a:gd name="T96" fmla="*/ 43 w 261"/>
                <a:gd name="T97" fmla="*/ 216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1" h="273">
                  <a:moveTo>
                    <a:pt x="43" y="216"/>
                  </a:moveTo>
                  <a:lnTo>
                    <a:pt x="54" y="227"/>
                  </a:lnTo>
                  <a:lnTo>
                    <a:pt x="66" y="237"/>
                  </a:lnTo>
                  <a:lnTo>
                    <a:pt x="77" y="245"/>
                  </a:lnTo>
                  <a:lnTo>
                    <a:pt x="90" y="254"/>
                  </a:lnTo>
                  <a:lnTo>
                    <a:pt x="102" y="260"/>
                  </a:lnTo>
                  <a:lnTo>
                    <a:pt x="114" y="265"/>
                  </a:lnTo>
                  <a:lnTo>
                    <a:pt x="127" y="269"/>
                  </a:lnTo>
                  <a:lnTo>
                    <a:pt x="141" y="271"/>
                  </a:lnTo>
                  <a:lnTo>
                    <a:pt x="153" y="273"/>
                  </a:lnTo>
                  <a:lnTo>
                    <a:pt x="165" y="273"/>
                  </a:lnTo>
                  <a:lnTo>
                    <a:pt x="177" y="272"/>
                  </a:lnTo>
                  <a:lnTo>
                    <a:pt x="189" y="270"/>
                  </a:lnTo>
                  <a:lnTo>
                    <a:pt x="200" y="266"/>
                  </a:lnTo>
                  <a:lnTo>
                    <a:pt x="212" y="262"/>
                  </a:lnTo>
                  <a:lnTo>
                    <a:pt x="222" y="255"/>
                  </a:lnTo>
                  <a:lnTo>
                    <a:pt x="231" y="247"/>
                  </a:lnTo>
                  <a:lnTo>
                    <a:pt x="246" y="229"/>
                  </a:lnTo>
                  <a:lnTo>
                    <a:pt x="256" y="208"/>
                  </a:lnTo>
                  <a:lnTo>
                    <a:pt x="261" y="184"/>
                  </a:lnTo>
                  <a:lnTo>
                    <a:pt x="261" y="159"/>
                  </a:lnTo>
                  <a:lnTo>
                    <a:pt x="257" y="134"/>
                  </a:lnTo>
                  <a:lnTo>
                    <a:pt x="248" y="107"/>
                  </a:lnTo>
                  <a:lnTo>
                    <a:pt x="234" y="82"/>
                  </a:lnTo>
                  <a:lnTo>
                    <a:pt x="216" y="58"/>
                  </a:lnTo>
                  <a:lnTo>
                    <a:pt x="206" y="46"/>
                  </a:lnTo>
                  <a:lnTo>
                    <a:pt x="194" y="37"/>
                  </a:lnTo>
                  <a:lnTo>
                    <a:pt x="182" y="28"/>
                  </a:lnTo>
                  <a:lnTo>
                    <a:pt x="170" y="21"/>
                  </a:lnTo>
                  <a:lnTo>
                    <a:pt x="158" y="14"/>
                  </a:lnTo>
                  <a:lnTo>
                    <a:pt x="146" y="9"/>
                  </a:lnTo>
                  <a:lnTo>
                    <a:pt x="134" y="5"/>
                  </a:lnTo>
                  <a:lnTo>
                    <a:pt x="120" y="2"/>
                  </a:lnTo>
                  <a:lnTo>
                    <a:pt x="108" y="1"/>
                  </a:lnTo>
                  <a:lnTo>
                    <a:pt x="96" y="0"/>
                  </a:lnTo>
                  <a:lnTo>
                    <a:pt x="84" y="1"/>
                  </a:lnTo>
                  <a:lnTo>
                    <a:pt x="73" y="3"/>
                  </a:lnTo>
                  <a:lnTo>
                    <a:pt x="61" y="7"/>
                  </a:lnTo>
                  <a:lnTo>
                    <a:pt x="50" y="12"/>
                  </a:lnTo>
                  <a:lnTo>
                    <a:pt x="40" y="18"/>
                  </a:lnTo>
                  <a:lnTo>
                    <a:pt x="31" y="25"/>
                  </a:lnTo>
                  <a:lnTo>
                    <a:pt x="16" y="43"/>
                  </a:lnTo>
                  <a:lnTo>
                    <a:pt x="6" y="65"/>
                  </a:lnTo>
                  <a:lnTo>
                    <a:pt x="1" y="88"/>
                  </a:lnTo>
                  <a:lnTo>
                    <a:pt x="0" y="113"/>
                  </a:lnTo>
                  <a:lnTo>
                    <a:pt x="4" y="140"/>
                  </a:lnTo>
                  <a:lnTo>
                    <a:pt x="12" y="166"/>
                  </a:lnTo>
                  <a:lnTo>
                    <a:pt x="25" y="192"/>
                  </a:lnTo>
                  <a:lnTo>
                    <a:pt x="43" y="216"/>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14" name="Freeform 10">
              <a:extLst>
                <a:ext uri="{FF2B5EF4-FFF2-40B4-BE49-F238E27FC236}">
                  <a16:creationId xmlns:a16="http://schemas.microsoft.com/office/drawing/2014/main" id="{EADFC73B-E246-4F9D-1010-3D873022D990}"/>
                </a:ext>
              </a:extLst>
            </p:cNvPr>
            <p:cNvSpPr>
              <a:spLocks/>
            </p:cNvSpPr>
            <p:nvPr/>
          </p:nvSpPr>
          <p:spPr bwMode="auto">
            <a:xfrm>
              <a:off x="1906" y="858"/>
              <a:ext cx="182" cy="190"/>
            </a:xfrm>
            <a:custGeom>
              <a:avLst/>
              <a:gdLst>
                <a:gd name="T0" fmla="*/ 182 w 365"/>
                <a:gd name="T1" fmla="*/ 0 h 379"/>
                <a:gd name="T2" fmla="*/ 0 w 365"/>
                <a:gd name="T3" fmla="*/ 136 h 379"/>
                <a:gd name="T4" fmla="*/ 145 w 365"/>
                <a:gd name="T5" fmla="*/ 379 h 379"/>
                <a:gd name="T6" fmla="*/ 365 w 365"/>
                <a:gd name="T7" fmla="*/ 235 h 379"/>
                <a:gd name="T8" fmla="*/ 182 w 365"/>
                <a:gd name="T9" fmla="*/ 0 h 379"/>
              </a:gdLst>
              <a:ahLst/>
              <a:cxnLst>
                <a:cxn ang="0">
                  <a:pos x="T0" y="T1"/>
                </a:cxn>
                <a:cxn ang="0">
                  <a:pos x="T2" y="T3"/>
                </a:cxn>
                <a:cxn ang="0">
                  <a:pos x="T4" y="T5"/>
                </a:cxn>
                <a:cxn ang="0">
                  <a:pos x="T6" y="T7"/>
                </a:cxn>
                <a:cxn ang="0">
                  <a:pos x="T8" y="T9"/>
                </a:cxn>
              </a:cxnLst>
              <a:rect l="0" t="0" r="r" b="b"/>
              <a:pathLst>
                <a:path w="365" h="379">
                  <a:moveTo>
                    <a:pt x="182" y="0"/>
                  </a:moveTo>
                  <a:lnTo>
                    <a:pt x="0" y="136"/>
                  </a:lnTo>
                  <a:lnTo>
                    <a:pt x="145" y="379"/>
                  </a:lnTo>
                  <a:lnTo>
                    <a:pt x="365" y="235"/>
                  </a:lnTo>
                  <a:lnTo>
                    <a:pt x="182"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15" name="Freeform 11">
              <a:extLst>
                <a:ext uri="{FF2B5EF4-FFF2-40B4-BE49-F238E27FC236}">
                  <a16:creationId xmlns:a16="http://schemas.microsoft.com/office/drawing/2014/main" id="{AC052C72-0887-DD70-AE5C-E6B814952CAC}"/>
                </a:ext>
              </a:extLst>
            </p:cNvPr>
            <p:cNvSpPr>
              <a:spLocks/>
            </p:cNvSpPr>
            <p:nvPr/>
          </p:nvSpPr>
          <p:spPr bwMode="auto">
            <a:xfrm>
              <a:off x="2152" y="811"/>
              <a:ext cx="58" cy="58"/>
            </a:xfrm>
            <a:custGeom>
              <a:avLst/>
              <a:gdLst>
                <a:gd name="T0" fmla="*/ 20 w 114"/>
                <a:gd name="T1" fmla="*/ 92 h 116"/>
                <a:gd name="T2" fmla="*/ 30 w 114"/>
                <a:gd name="T3" fmla="*/ 101 h 116"/>
                <a:gd name="T4" fmla="*/ 40 w 114"/>
                <a:gd name="T5" fmla="*/ 108 h 116"/>
                <a:gd name="T6" fmla="*/ 52 w 114"/>
                <a:gd name="T7" fmla="*/ 113 h 116"/>
                <a:gd name="T8" fmla="*/ 62 w 114"/>
                <a:gd name="T9" fmla="*/ 115 h 116"/>
                <a:gd name="T10" fmla="*/ 73 w 114"/>
                <a:gd name="T11" fmla="*/ 116 h 116"/>
                <a:gd name="T12" fmla="*/ 83 w 114"/>
                <a:gd name="T13" fmla="*/ 115 h 116"/>
                <a:gd name="T14" fmla="*/ 92 w 114"/>
                <a:gd name="T15" fmla="*/ 112 h 116"/>
                <a:gd name="T16" fmla="*/ 100 w 114"/>
                <a:gd name="T17" fmla="*/ 106 h 116"/>
                <a:gd name="T18" fmla="*/ 112 w 114"/>
                <a:gd name="T19" fmla="*/ 90 h 116"/>
                <a:gd name="T20" fmla="*/ 114 w 114"/>
                <a:gd name="T21" fmla="*/ 69 h 116"/>
                <a:gd name="T22" fmla="*/ 106 w 114"/>
                <a:gd name="T23" fmla="*/ 46 h 116"/>
                <a:gd name="T24" fmla="*/ 92 w 114"/>
                <a:gd name="T25" fmla="*/ 25 h 116"/>
                <a:gd name="T26" fmla="*/ 83 w 114"/>
                <a:gd name="T27" fmla="*/ 16 h 116"/>
                <a:gd name="T28" fmla="*/ 73 w 114"/>
                <a:gd name="T29" fmla="*/ 9 h 116"/>
                <a:gd name="T30" fmla="*/ 62 w 114"/>
                <a:gd name="T31" fmla="*/ 4 h 116"/>
                <a:gd name="T32" fmla="*/ 52 w 114"/>
                <a:gd name="T33" fmla="*/ 1 h 116"/>
                <a:gd name="T34" fmla="*/ 40 w 114"/>
                <a:gd name="T35" fmla="*/ 0 h 116"/>
                <a:gd name="T36" fmla="*/ 30 w 114"/>
                <a:gd name="T37" fmla="*/ 1 h 116"/>
                <a:gd name="T38" fmla="*/ 21 w 114"/>
                <a:gd name="T39" fmla="*/ 4 h 116"/>
                <a:gd name="T40" fmla="*/ 13 w 114"/>
                <a:gd name="T41" fmla="*/ 10 h 116"/>
                <a:gd name="T42" fmla="*/ 2 w 114"/>
                <a:gd name="T43" fmla="*/ 26 h 116"/>
                <a:gd name="T44" fmla="*/ 0 w 114"/>
                <a:gd name="T45" fmla="*/ 47 h 116"/>
                <a:gd name="T46" fmla="*/ 6 w 114"/>
                <a:gd name="T47" fmla="*/ 70 h 116"/>
                <a:gd name="T48" fmla="*/ 20 w 114"/>
                <a:gd name="T49" fmla="*/ 9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 h="116">
                  <a:moveTo>
                    <a:pt x="20" y="92"/>
                  </a:moveTo>
                  <a:lnTo>
                    <a:pt x="30" y="101"/>
                  </a:lnTo>
                  <a:lnTo>
                    <a:pt x="40" y="108"/>
                  </a:lnTo>
                  <a:lnTo>
                    <a:pt x="52" y="113"/>
                  </a:lnTo>
                  <a:lnTo>
                    <a:pt x="62" y="115"/>
                  </a:lnTo>
                  <a:lnTo>
                    <a:pt x="73" y="116"/>
                  </a:lnTo>
                  <a:lnTo>
                    <a:pt x="83" y="115"/>
                  </a:lnTo>
                  <a:lnTo>
                    <a:pt x="92" y="112"/>
                  </a:lnTo>
                  <a:lnTo>
                    <a:pt x="100" y="106"/>
                  </a:lnTo>
                  <a:lnTo>
                    <a:pt x="112" y="90"/>
                  </a:lnTo>
                  <a:lnTo>
                    <a:pt x="114" y="69"/>
                  </a:lnTo>
                  <a:lnTo>
                    <a:pt x="106" y="46"/>
                  </a:lnTo>
                  <a:lnTo>
                    <a:pt x="92" y="25"/>
                  </a:lnTo>
                  <a:lnTo>
                    <a:pt x="83" y="16"/>
                  </a:lnTo>
                  <a:lnTo>
                    <a:pt x="73" y="9"/>
                  </a:lnTo>
                  <a:lnTo>
                    <a:pt x="62" y="4"/>
                  </a:lnTo>
                  <a:lnTo>
                    <a:pt x="52" y="1"/>
                  </a:lnTo>
                  <a:lnTo>
                    <a:pt x="40" y="0"/>
                  </a:lnTo>
                  <a:lnTo>
                    <a:pt x="30" y="1"/>
                  </a:lnTo>
                  <a:lnTo>
                    <a:pt x="21" y="4"/>
                  </a:lnTo>
                  <a:lnTo>
                    <a:pt x="13" y="10"/>
                  </a:lnTo>
                  <a:lnTo>
                    <a:pt x="2" y="26"/>
                  </a:lnTo>
                  <a:lnTo>
                    <a:pt x="0" y="47"/>
                  </a:lnTo>
                  <a:lnTo>
                    <a:pt x="6" y="70"/>
                  </a:lnTo>
                  <a:lnTo>
                    <a:pt x="20" y="9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16" name="Freeform 12">
              <a:extLst>
                <a:ext uri="{FF2B5EF4-FFF2-40B4-BE49-F238E27FC236}">
                  <a16:creationId xmlns:a16="http://schemas.microsoft.com/office/drawing/2014/main" id="{77639A29-5031-571E-4C0B-8C1D212E751B}"/>
                </a:ext>
              </a:extLst>
            </p:cNvPr>
            <p:cNvSpPr>
              <a:spLocks/>
            </p:cNvSpPr>
            <p:nvPr/>
          </p:nvSpPr>
          <p:spPr bwMode="auto">
            <a:xfrm>
              <a:off x="2172" y="825"/>
              <a:ext cx="23" cy="24"/>
            </a:xfrm>
            <a:custGeom>
              <a:avLst/>
              <a:gdLst>
                <a:gd name="T0" fmla="*/ 9 w 45"/>
                <a:gd name="T1" fmla="*/ 36 h 47"/>
                <a:gd name="T2" fmla="*/ 13 w 45"/>
                <a:gd name="T3" fmla="*/ 41 h 47"/>
                <a:gd name="T4" fmla="*/ 17 w 45"/>
                <a:gd name="T5" fmla="*/ 44 h 47"/>
                <a:gd name="T6" fmla="*/ 21 w 45"/>
                <a:gd name="T7" fmla="*/ 46 h 47"/>
                <a:gd name="T8" fmla="*/ 25 w 45"/>
                <a:gd name="T9" fmla="*/ 47 h 47"/>
                <a:gd name="T10" fmla="*/ 29 w 45"/>
                <a:gd name="T11" fmla="*/ 47 h 47"/>
                <a:gd name="T12" fmla="*/ 33 w 45"/>
                <a:gd name="T13" fmla="*/ 47 h 47"/>
                <a:gd name="T14" fmla="*/ 37 w 45"/>
                <a:gd name="T15" fmla="*/ 45 h 47"/>
                <a:gd name="T16" fmla="*/ 40 w 45"/>
                <a:gd name="T17" fmla="*/ 43 h 47"/>
                <a:gd name="T18" fmla="*/ 44 w 45"/>
                <a:gd name="T19" fmla="*/ 36 h 47"/>
                <a:gd name="T20" fmla="*/ 45 w 45"/>
                <a:gd name="T21" fmla="*/ 27 h 47"/>
                <a:gd name="T22" fmla="*/ 42 w 45"/>
                <a:gd name="T23" fmla="*/ 19 h 47"/>
                <a:gd name="T24" fmla="*/ 37 w 45"/>
                <a:gd name="T25" fmla="*/ 10 h 47"/>
                <a:gd name="T26" fmla="*/ 33 w 45"/>
                <a:gd name="T27" fmla="*/ 7 h 47"/>
                <a:gd name="T28" fmla="*/ 29 w 45"/>
                <a:gd name="T29" fmla="*/ 4 h 47"/>
                <a:gd name="T30" fmla="*/ 25 w 45"/>
                <a:gd name="T31" fmla="*/ 2 h 47"/>
                <a:gd name="T32" fmla="*/ 20 w 45"/>
                <a:gd name="T33" fmla="*/ 1 h 47"/>
                <a:gd name="T34" fmla="*/ 16 w 45"/>
                <a:gd name="T35" fmla="*/ 0 h 47"/>
                <a:gd name="T36" fmla="*/ 12 w 45"/>
                <a:gd name="T37" fmla="*/ 1 h 47"/>
                <a:gd name="T38" fmla="*/ 8 w 45"/>
                <a:gd name="T39" fmla="*/ 2 h 47"/>
                <a:gd name="T40" fmla="*/ 4 w 45"/>
                <a:gd name="T41" fmla="*/ 4 h 47"/>
                <a:gd name="T42" fmla="*/ 0 w 45"/>
                <a:gd name="T43" fmla="*/ 11 h 47"/>
                <a:gd name="T44" fmla="*/ 0 w 45"/>
                <a:gd name="T45" fmla="*/ 19 h 47"/>
                <a:gd name="T46" fmla="*/ 2 w 45"/>
                <a:gd name="T47" fmla="*/ 28 h 47"/>
                <a:gd name="T48" fmla="*/ 9 w 45"/>
                <a:gd name="T49" fmla="*/ 3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7">
                  <a:moveTo>
                    <a:pt x="9" y="36"/>
                  </a:moveTo>
                  <a:lnTo>
                    <a:pt x="13" y="41"/>
                  </a:lnTo>
                  <a:lnTo>
                    <a:pt x="17" y="44"/>
                  </a:lnTo>
                  <a:lnTo>
                    <a:pt x="21" y="46"/>
                  </a:lnTo>
                  <a:lnTo>
                    <a:pt x="25" y="47"/>
                  </a:lnTo>
                  <a:lnTo>
                    <a:pt x="29" y="47"/>
                  </a:lnTo>
                  <a:lnTo>
                    <a:pt x="33" y="47"/>
                  </a:lnTo>
                  <a:lnTo>
                    <a:pt x="37" y="45"/>
                  </a:lnTo>
                  <a:lnTo>
                    <a:pt x="40" y="43"/>
                  </a:lnTo>
                  <a:lnTo>
                    <a:pt x="44" y="36"/>
                  </a:lnTo>
                  <a:lnTo>
                    <a:pt x="45" y="27"/>
                  </a:lnTo>
                  <a:lnTo>
                    <a:pt x="42" y="19"/>
                  </a:lnTo>
                  <a:lnTo>
                    <a:pt x="37" y="10"/>
                  </a:lnTo>
                  <a:lnTo>
                    <a:pt x="33" y="7"/>
                  </a:lnTo>
                  <a:lnTo>
                    <a:pt x="29" y="4"/>
                  </a:lnTo>
                  <a:lnTo>
                    <a:pt x="25" y="2"/>
                  </a:lnTo>
                  <a:lnTo>
                    <a:pt x="20" y="1"/>
                  </a:lnTo>
                  <a:lnTo>
                    <a:pt x="16" y="0"/>
                  </a:lnTo>
                  <a:lnTo>
                    <a:pt x="12" y="1"/>
                  </a:lnTo>
                  <a:lnTo>
                    <a:pt x="8" y="2"/>
                  </a:lnTo>
                  <a:lnTo>
                    <a:pt x="4" y="4"/>
                  </a:lnTo>
                  <a:lnTo>
                    <a:pt x="0" y="11"/>
                  </a:lnTo>
                  <a:lnTo>
                    <a:pt x="0" y="19"/>
                  </a:lnTo>
                  <a:lnTo>
                    <a:pt x="2" y="28"/>
                  </a:lnTo>
                  <a:lnTo>
                    <a:pt x="9" y="36"/>
                  </a:lnTo>
                  <a:close/>
                </a:path>
              </a:pathLst>
            </a:custGeom>
            <a:solidFill>
              <a:srgbClr val="7F7F7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17" name="Freeform 13">
              <a:extLst>
                <a:ext uri="{FF2B5EF4-FFF2-40B4-BE49-F238E27FC236}">
                  <a16:creationId xmlns:a16="http://schemas.microsoft.com/office/drawing/2014/main" id="{52F6B875-F811-BD10-6D69-2AF982164A51}"/>
                </a:ext>
              </a:extLst>
            </p:cNvPr>
            <p:cNvSpPr>
              <a:spLocks/>
            </p:cNvSpPr>
            <p:nvPr/>
          </p:nvSpPr>
          <p:spPr bwMode="auto">
            <a:xfrm>
              <a:off x="2178" y="624"/>
              <a:ext cx="318" cy="220"/>
            </a:xfrm>
            <a:custGeom>
              <a:avLst/>
              <a:gdLst>
                <a:gd name="T0" fmla="*/ 4 w 636"/>
                <a:gd name="T1" fmla="*/ 416 h 439"/>
                <a:gd name="T2" fmla="*/ 636 w 636"/>
                <a:gd name="T3" fmla="*/ 0 h 439"/>
                <a:gd name="T4" fmla="*/ 607 w 636"/>
                <a:gd name="T5" fmla="*/ 53 h 439"/>
                <a:gd name="T6" fmla="*/ 15 w 636"/>
                <a:gd name="T7" fmla="*/ 439 h 439"/>
                <a:gd name="T8" fmla="*/ 11 w 636"/>
                <a:gd name="T9" fmla="*/ 438 h 439"/>
                <a:gd name="T10" fmla="*/ 4 w 636"/>
                <a:gd name="T11" fmla="*/ 433 h 439"/>
                <a:gd name="T12" fmla="*/ 0 w 636"/>
                <a:gd name="T13" fmla="*/ 426 h 439"/>
                <a:gd name="T14" fmla="*/ 4 w 636"/>
                <a:gd name="T15" fmla="*/ 416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6" h="439">
                  <a:moveTo>
                    <a:pt x="4" y="416"/>
                  </a:moveTo>
                  <a:lnTo>
                    <a:pt x="636" y="0"/>
                  </a:lnTo>
                  <a:lnTo>
                    <a:pt x="607" y="53"/>
                  </a:lnTo>
                  <a:lnTo>
                    <a:pt x="15" y="439"/>
                  </a:lnTo>
                  <a:lnTo>
                    <a:pt x="11" y="438"/>
                  </a:lnTo>
                  <a:lnTo>
                    <a:pt x="4" y="433"/>
                  </a:lnTo>
                  <a:lnTo>
                    <a:pt x="0" y="426"/>
                  </a:lnTo>
                  <a:lnTo>
                    <a:pt x="4" y="416"/>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18" name="Freeform 14">
              <a:extLst>
                <a:ext uri="{FF2B5EF4-FFF2-40B4-BE49-F238E27FC236}">
                  <a16:creationId xmlns:a16="http://schemas.microsoft.com/office/drawing/2014/main" id="{D59D0B24-3564-048D-35CF-44A7871E581F}"/>
                </a:ext>
              </a:extLst>
            </p:cNvPr>
            <p:cNvSpPr>
              <a:spLocks/>
            </p:cNvSpPr>
            <p:nvPr/>
          </p:nvSpPr>
          <p:spPr bwMode="auto">
            <a:xfrm>
              <a:off x="1458" y="976"/>
              <a:ext cx="445" cy="349"/>
            </a:xfrm>
            <a:custGeom>
              <a:avLst/>
              <a:gdLst>
                <a:gd name="T0" fmla="*/ 699 w 892"/>
                <a:gd name="T1" fmla="*/ 0 h 698"/>
                <a:gd name="T2" fmla="*/ 698 w 892"/>
                <a:gd name="T3" fmla="*/ 5 h 698"/>
                <a:gd name="T4" fmla="*/ 697 w 892"/>
                <a:gd name="T5" fmla="*/ 20 h 698"/>
                <a:gd name="T6" fmla="*/ 697 w 892"/>
                <a:gd name="T7" fmla="*/ 41 h 698"/>
                <a:gd name="T8" fmla="*/ 699 w 892"/>
                <a:gd name="T9" fmla="*/ 68 h 698"/>
                <a:gd name="T10" fmla="*/ 706 w 892"/>
                <a:gd name="T11" fmla="*/ 101 h 698"/>
                <a:gd name="T12" fmla="*/ 720 w 892"/>
                <a:gd name="T13" fmla="*/ 134 h 698"/>
                <a:gd name="T14" fmla="*/ 741 w 892"/>
                <a:gd name="T15" fmla="*/ 170 h 698"/>
                <a:gd name="T16" fmla="*/ 772 w 892"/>
                <a:gd name="T17" fmla="*/ 204 h 698"/>
                <a:gd name="T18" fmla="*/ 774 w 892"/>
                <a:gd name="T19" fmla="*/ 207 h 698"/>
                <a:gd name="T20" fmla="*/ 780 w 892"/>
                <a:gd name="T21" fmla="*/ 215 h 698"/>
                <a:gd name="T22" fmla="*/ 790 w 892"/>
                <a:gd name="T23" fmla="*/ 224 h 698"/>
                <a:gd name="T24" fmla="*/ 803 w 892"/>
                <a:gd name="T25" fmla="*/ 235 h 698"/>
                <a:gd name="T26" fmla="*/ 820 w 892"/>
                <a:gd name="T27" fmla="*/ 246 h 698"/>
                <a:gd name="T28" fmla="*/ 841 w 892"/>
                <a:gd name="T29" fmla="*/ 256 h 698"/>
                <a:gd name="T30" fmla="*/ 864 w 892"/>
                <a:gd name="T31" fmla="*/ 262 h 698"/>
                <a:gd name="T32" fmla="*/ 892 w 892"/>
                <a:gd name="T33" fmla="*/ 263 h 698"/>
                <a:gd name="T34" fmla="*/ 191 w 892"/>
                <a:gd name="T35" fmla="*/ 675 h 698"/>
                <a:gd name="T36" fmla="*/ 187 w 892"/>
                <a:gd name="T37" fmla="*/ 677 h 698"/>
                <a:gd name="T38" fmla="*/ 176 w 892"/>
                <a:gd name="T39" fmla="*/ 682 h 698"/>
                <a:gd name="T40" fmla="*/ 159 w 892"/>
                <a:gd name="T41" fmla="*/ 689 h 698"/>
                <a:gd name="T42" fmla="*/ 137 w 892"/>
                <a:gd name="T43" fmla="*/ 695 h 698"/>
                <a:gd name="T44" fmla="*/ 113 w 892"/>
                <a:gd name="T45" fmla="*/ 698 h 698"/>
                <a:gd name="T46" fmla="*/ 89 w 892"/>
                <a:gd name="T47" fmla="*/ 698 h 698"/>
                <a:gd name="T48" fmla="*/ 65 w 892"/>
                <a:gd name="T49" fmla="*/ 692 h 698"/>
                <a:gd name="T50" fmla="*/ 44 w 892"/>
                <a:gd name="T51" fmla="*/ 677 h 698"/>
                <a:gd name="T52" fmla="*/ 41 w 892"/>
                <a:gd name="T53" fmla="*/ 675 h 698"/>
                <a:gd name="T54" fmla="*/ 32 w 892"/>
                <a:gd name="T55" fmla="*/ 668 h 698"/>
                <a:gd name="T56" fmla="*/ 22 w 892"/>
                <a:gd name="T57" fmla="*/ 657 h 698"/>
                <a:gd name="T58" fmla="*/ 11 w 892"/>
                <a:gd name="T59" fmla="*/ 642 h 698"/>
                <a:gd name="T60" fmla="*/ 3 w 892"/>
                <a:gd name="T61" fmla="*/ 623 h 698"/>
                <a:gd name="T62" fmla="*/ 0 w 892"/>
                <a:gd name="T63" fmla="*/ 599 h 698"/>
                <a:gd name="T64" fmla="*/ 6 w 892"/>
                <a:gd name="T65" fmla="*/ 573 h 698"/>
                <a:gd name="T66" fmla="*/ 24 w 892"/>
                <a:gd name="T67" fmla="*/ 542 h 698"/>
                <a:gd name="T68" fmla="*/ 699 w 892"/>
                <a:gd name="T69" fmla="*/ 0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92" h="698">
                  <a:moveTo>
                    <a:pt x="699" y="0"/>
                  </a:moveTo>
                  <a:lnTo>
                    <a:pt x="698" y="5"/>
                  </a:lnTo>
                  <a:lnTo>
                    <a:pt x="697" y="20"/>
                  </a:lnTo>
                  <a:lnTo>
                    <a:pt x="697" y="41"/>
                  </a:lnTo>
                  <a:lnTo>
                    <a:pt x="699" y="68"/>
                  </a:lnTo>
                  <a:lnTo>
                    <a:pt x="706" y="101"/>
                  </a:lnTo>
                  <a:lnTo>
                    <a:pt x="720" y="134"/>
                  </a:lnTo>
                  <a:lnTo>
                    <a:pt x="741" y="170"/>
                  </a:lnTo>
                  <a:lnTo>
                    <a:pt x="772" y="204"/>
                  </a:lnTo>
                  <a:lnTo>
                    <a:pt x="774" y="207"/>
                  </a:lnTo>
                  <a:lnTo>
                    <a:pt x="780" y="215"/>
                  </a:lnTo>
                  <a:lnTo>
                    <a:pt x="790" y="224"/>
                  </a:lnTo>
                  <a:lnTo>
                    <a:pt x="803" y="235"/>
                  </a:lnTo>
                  <a:lnTo>
                    <a:pt x="820" y="246"/>
                  </a:lnTo>
                  <a:lnTo>
                    <a:pt x="841" y="256"/>
                  </a:lnTo>
                  <a:lnTo>
                    <a:pt x="864" y="262"/>
                  </a:lnTo>
                  <a:lnTo>
                    <a:pt x="892" y="263"/>
                  </a:lnTo>
                  <a:lnTo>
                    <a:pt x="191" y="675"/>
                  </a:lnTo>
                  <a:lnTo>
                    <a:pt x="187" y="677"/>
                  </a:lnTo>
                  <a:lnTo>
                    <a:pt x="176" y="682"/>
                  </a:lnTo>
                  <a:lnTo>
                    <a:pt x="159" y="689"/>
                  </a:lnTo>
                  <a:lnTo>
                    <a:pt x="137" y="695"/>
                  </a:lnTo>
                  <a:lnTo>
                    <a:pt x="113" y="698"/>
                  </a:lnTo>
                  <a:lnTo>
                    <a:pt x="89" y="698"/>
                  </a:lnTo>
                  <a:lnTo>
                    <a:pt x="65" y="692"/>
                  </a:lnTo>
                  <a:lnTo>
                    <a:pt x="44" y="677"/>
                  </a:lnTo>
                  <a:lnTo>
                    <a:pt x="41" y="675"/>
                  </a:lnTo>
                  <a:lnTo>
                    <a:pt x="32" y="668"/>
                  </a:lnTo>
                  <a:lnTo>
                    <a:pt x="22" y="657"/>
                  </a:lnTo>
                  <a:lnTo>
                    <a:pt x="11" y="642"/>
                  </a:lnTo>
                  <a:lnTo>
                    <a:pt x="3" y="623"/>
                  </a:lnTo>
                  <a:lnTo>
                    <a:pt x="0" y="599"/>
                  </a:lnTo>
                  <a:lnTo>
                    <a:pt x="6" y="573"/>
                  </a:lnTo>
                  <a:lnTo>
                    <a:pt x="24" y="542"/>
                  </a:lnTo>
                  <a:lnTo>
                    <a:pt x="699" y="0"/>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19" name="Freeform 15">
              <a:extLst>
                <a:ext uri="{FF2B5EF4-FFF2-40B4-BE49-F238E27FC236}">
                  <a16:creationId xmlns:a16="http://schemas.microsoft.com/office/drawing/2014/main" id="{995C2882-AA82-C13C-122C-2255EF606F90}"/>
                </a:ext>
              </a:extLst>
            </p:cNvPr>
            <p:cNvSpPr>
              <a:spLocks/>
            </p:cNvSpPr>
            <p:nvPr/>
          </p:nvSpPr>
          <p:spPr bwMode="auto">
            <a:xfrm>
              <a:off x="1409" y="1218"/>
              <a:ext cx="78" cy="162"/>
            </a:xfrm>
            <a:custGeom>
              <a:avLst/>
              <a:gdLst>
                <a:gd name="T0" fmla="*/ 100 w 153"/>
                <a:gd name="T1" fmla="*/ 0 h 326"/>
                <a:gd name="T2" fmla="*/ 96 w 153"/>
                <a:gd name="T3" fmla="*/ 1 h 326"/>
                <a:gd name="T4" fmla="*/ 84 w 153"/>
                <a:gd name="T5" fmla="*/ 3 h 326"/>
                <a:gd name="T6" fmla="*/ 68 w 153"/>
                <a:gd name="T7" fmla="*/ 10 h 326"/>
                <a:gd name="T8" fmla="*/ 49 w 153"/>
                <a:gd name="T9" fmla="*/ 22 h 326"/>
                <a:gd name="T10" fmla="*/ 30 w 153"/>
                <a:gd name="T11" fmla="*/ 42 h 326"/>
                <a:gd name="T12" fmla="*/ 14 w 153"/>
                <a:gd name="T13" fmla="*/ 71 h 326"/>
                <a:gd name="T14" fmla="*/ 3 w 153"/>
                <a:gd name="T15" fmla="*/ 110 h 326"/>
                <a:gd name="T16" fmla="*/ 0 w 153"/>
                <a:gd name="T17" fmla="*/ 163 h 326"/>
                <a:gd name="T18" fmla="*/ 1 w 153"/>
                <a:gd name="T19" fmla="*/ 169 h 326"/>
                <a:gd name="T20" fmla="*/ 4 w 153"/>
                <a:gd name="T21" fmla="*/ 186 h 326"/>
                <a:gd name="T22" fmla="*/ 11 w 153"/>
                <a:gd name="T23" fmla="*/ 210 h 326"/>
                <a:gd name="T24" fmla="*/ 23 w 153"/>
                <a:gd name="T25" fmla="*/ 238 h 326"/>
                <a:gd name="T26" fmla="*/ 43 w 153"/>
                <a:gd name="T27" fmla="*/ 266 h 326"/>
                <a:gd name="T28" fmla="*/ 69 w 153"/>
                <a:gd name="T29" fmla="*/ 293 h 326"/>
                <a:gd name="T30" fmla="*/ 106 w 153"/>
                <a:gd name="T31" fmla="*/ 314 h 326"/>
                <a:gd name="T32" fmla="*/ 153 w 153"/>
                <a:gd name="T33" fmla="*/ 326 h 326"/>
                <a:gd name="T34" fmla="*/ 128 w 153"/>
                <a:gd name="T35" fmla="*/ 280 h 326"/>
                <a:gd name="T36" fmla="*/ 125 w 153"/>
                <a:gd name="T37" fmla="*/ 277 h 326"/>
                <a:gd name="T38" fmla="*/ 116 w 153"/>
                <a:gd name="T39" fmla="*/ 268 h 326"/>
                <a:gd name="T40" fmla="*/ 102 w 153"/>
                <a:gd name="T41" fmla="*/ 256 h 326"/>
                <a:gd name="T42" fmla="*/ 88 w 153"/>
                <a:gd name="T43" fmla="*/ 239 h 326"/>
                <a:gd name="T44" fmla="*/ 73 w 153"/>
                <a:gd name="T45" fmla="*/ 221 h 326"/>
                <a:gd name="T46" fmla="*/ 61 w 153"/>
                <a:gd name="T47" fmla="*/ 199 h 326"/>
                <a:gd name="T48" fmla="*/ 53 w 153"/>
                <a:gd name="T49" fmla="*/ 177 h 326"/>
                <a:gd name="T50" fmla="*/ 50 w 153"/>
                <a:gd name="T51" fmla="*/ 154 h 326"/>
                <a:gd name="T52" fmla="*/ 49 w 153"/>
                <a:gd name="T53" fmla="*/ 151 h 326"/>
                <a:gd name="T54" fmla="*/ 49 w 153"/>
                <a:gd name="T55" fmla="*/ 141 h 326"/>
                <a:gd name="T56" fmla="*/ 49 w 153"/>
                <a:gd name="T57" fmla="*/ 125 h 326"/>
                <a:gd name="T58" fmla="*/ 51 w 153"/>
                <a:gd name="T59" fmla="*/ 105 h 326"/>
                <a:gd name="T60" fmla="*/ 56 w 153"/>
                <a:gd name="T61" fmla="*/ 82 h 326"/>
                <a:gd name="T62" fmla="*/ 65 w 153"/>
                <a:gd name="T63" fmla="*/ 55 h 326"/>
                <a:gd name="T64" fmla="*/ 79 w 153"/>
                <a:gd name="T65" fmla="*/ 28 h 326"/>
                <a:gd name="T66" fmla="*/ 100 w 153"/>
                <a:gd name="T67"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3" h="326">
                  <a:moveTo>
                    <a:pt x="100" y="0"/>
                  </a:moveTo>
                  <a:lnTo>
                    <a:pt x="96" y="1"/>
                  </a:lnTo>
                  <a:lnTo>
                    <a:pt x="84" y="3"/>
                  </a:lnTo>
                  <a:lnTo>
                    <a:pt x="68" y="10"/>
                  </a:lnTo>
                  <a:lnTo>
                    <a:pt x="49" y="22"/>
                  </a:lnTo>
                  <a:lnTo>
                    <a:pt x="30" y="42"/>
                  </a:lnTo>
                  <a:lnTo>
                    <a:pt x="14" y="71"/>
                  </a:lnTo>
                  <a:lnTo>
                    <a:pt x="3" y="110"/>
                  </a:lnTo>
                  <a:lnTo>
                    <a:pt x="0" y="163"/>
                  </a:lnTo>
                  <a:lnTo>
                    <a:pt x="1" y="169"/>
                  </a:lnTo>
                  <a:lnTo>
                    <a:pt x="4" y="186"/>
                  </a:lnTo>
                  <a:lnTo>
                    <a:pt x="11" y="210"/>
                  </a:lnTo>
                  <a:lnTo>
                    <a:pt x="23" y="238"/>
                  </a:lnTo>
                  <a:lnTo>
                    <a:pt x="43" y="266"/>
                  </a:lnTo>
                  <a:lnTo>
                    <a:pt x="69" y="293"/>
                  </a:lnTo>
                  <a:lnTo>
                    <a:pt x="106" y="314"/>
                  </a:lnTo>
                  <a:lnTo>
                    <a:pt x="153" y="326"/>
                  </a:lnTo>
                  <a:lnTo>
                    <a:pt x="128" y="280"/>
                  </a:lnTo>
                  <a:lnTo>
                    <a:pt x="125" y="277"/>
                  </a:lnTo>
                  <a:lnTo>
                    <a:pt x="116" y="268"/>
                  </a:lnTo>
                  <a:lnTo>
                    <a:pt x="102" y="256"/>
                  </a:lnTo>
                  <a:lnTo>
                    <a:pt x="88" y="239"/>
                  </a:lnTo>
                  <a:lnTo>
                    <a:pt x="73" y="221"/>
                  </a:lnTo>
                  <a:lnTo>
                    <a:pt x="61" y="199"/>
                  </a:lnTo>
                  <a:lnTo>
                    <a:pt x="53" y="177"/>
                  </a:lnTo>
                  <a:lnTo>
                    <a:pt x="50" y="154"/>
                  </a:lnTo>
                  <a:lnTo>
                    <a:pt x="49" y="151"/>
                  </a:lnTo>
                  <a:lnTo>
                    <a:pt x="49" y="141"/>
                  </a:lnTo>
                  <a:lnTo>
                    <a:pt x="49" y="125"/>
                  </a:lnTo>
                  <a:lnTo>
                    <a:pt x="51" y="105"/>
                  </a:lnTo>
                  <a:lnTo>
                    <a:pt x="56" y="82"/>
                  </a:lnTo>
                  <a:lnTo>
                    <a:pt x="65" y="55"/>
                  </a:lnTo>
                  <a:lnTo>
                    <a:pt x="79" y="28"/>
                  </a:lnTo>
                  <a:lnTo>
                    <a:pt x="100" y="0"/>
                  </a:lnTo>
                  <a:close/>
                </a:path>
              </a:pathLst>
            </a:custGeom>
            <a:solidFill>
              <a:srgbClr val="7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20" name="Freeform 16">
              <a:extLst>
                <a:ext uri="{FF2B5EF4-FFF2-40B4-BE49-F238E27FC236}">
                  <a16:creationId xmlns:a16="http://schemas.microsoft.com/office/drawing/2014/main" id="{80581483-82EE-A182-6198-EC13BCCC41E1}"/>
                </a:ext>
              </a:extLst>
            </p:cNvPr>
            <p:cNvSpPr>
              <a:spLocks/>
            </p:cNvSpPr>
            <p:nvPr/>
          </p:nvSpPr>
          <p:spPr bwMode="auto">
            <a:xfrm>
              <a:off x="1470" y="1078"/>
              <a:ext cx="434" cy="247"/>
            </a:xfrm>
            <a:custGeom>
              <a:avLst/>
              <a:gdLst>
                <a:gd name="T0" fmla="*/ 0 w 866"/>
                <a:gd name="T1" fmla="*/ 465 h 495"/>
                <a:gd name="T2" fmla="*/ 1 w 866"/>
                <a:gd name="T3" fmla="*/ 466 h 495"/>
                <a:gd name="T4" fmla="*/ 2 w 866"/>
                <a:gd name="T5" fmla="*/ 468 h 495"/>
                <a:gd name="T6" fmla="*/ 5 w 866"/>
                <a:gd name="T7" fmla="*/ 470 h 495"/>
                <a:gd name="T8" fmla="*/ 10 w 866"/>
                <a:gd name="T9" fmla="*/ 474 h 495"/>
                <a:gd name="T10" fmla="*/ 15 w 866"/>
                <a:gd name="T11" fmla="*/ 478 h 495"/>
                <a:gd name="T12" fmla="*/ 22 w 866"/>
                <a:gd name="T13" fmla="*/ 482 h 495"/>
                <a:gd name="T14" fmla="*/ 30 w 866"/>
                <a:gd name="T15" fmla="*/ 487 h 495"/>
                <a:gd name="T16" fmla="*/ 39 w 866"/>
                <a:gd name="T17" fmla="*/ 490 h 495"/>
                <a:gd name="T18" fmla="*/ 51 w 866"/>
                <a:gd name="T19" fmla="*/ 493 h 495"/>
                <a:gd name="T20" fmla="*/ 63 w 866"/>
                <a:gd name="T21" fmla="*/ 495 h 495"/>
                <a:gd name="T22" fmla="*/ 76 w 866"/>
                <a:gd name="T23" fmla="*/ 495 h 495"/>
                <a:gd name="T24" fmla="*/ 91 w 866"/>
                <a:gd name="T25" fmla="*/ 495 h 495"/>
                <a:gd name="T26" fmla="*/ 107 w 866"/>
                <a:gd name="T27" fmla="*/ 492 h 495"/>
                <a:gd name="T28" fmla="*/ 126 w 866"/>
                <a:gd name="T29" fmla="*/ 488 h 495"/>
                <a:gd name="T30" fmla="*/ 145 w 866"/>
                <a:gd name="T31" fmla="*/ 480 h 495"/>
                <a:gd name="T32" fmla="*/ 165 w 866"/>
                <a:gd name="T33" fmla="*/ 471 h 495"/>
                <a:gd name="T34" fmla="*/ 866 w 866"/>
                <a:gd name="T35" fmla="*/ 59 h 495"/>
                <a:gd name="T36" fmla="*/ 861 w 866"/>
                <a:gd name="T37" fmla="*/ 58 h 495"/>
                <a:gd name="T38" fmla="*/ 852 w 866"/>
                <a:gd name="T39" fmla="*/ 56 h 495"/>
                <a:gd name="T40" fmla="*/ 837 w 866"/>
                <a:gd name="T41" fmla="*/ 51 h 495"/>
                <a:gd name="T42" fmla="*/ 820 w 866"/>
                <a:gd name="T43" fmla="*/ 45 h 495"/>
                <a:gd name="T44" fmla="*/ 800 w 866"/>
                <a:gd name="T45" fmla="*/ 37 h 495"/>
                <a:gd name="T46" fmla="*/ 780 w 866"/>
                <a:gd name="T47" fmla="*/ 27 h 495"/>
                <a:gd name="T48" fmla="*/ 761 w 866"/>
                <a:gd name="T49" fmla="*/ 15 h 495"/>
                <a:gd name="T50" fmla="*/ 746 w 866"/>
                <a:gd name="T51" fmla="*/ 0 h 495"/>
                <a:gd name="T52" fmla="*/ 0 w 866"/>
                <a:gd name="T53" fmla="*/ 465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66" h="495">
                  <a:moveTo>
                    <a:pt x="0" y="465"/>
                  </a:moveTo>
                  <a:lnTo>
                    <a:pt x="1" y="466"/>
                  </a:lnTo>
                  <a:lnTo>
                    <a:pt x="2" y="468"/>
                  </a:lnTo>
                  <a:lnTo>
                    <a:pt x="5" y="470"/>
                  </a:lnTo>
                  <a:lnTo>
                    <a:pt x="10" y="474"/>
                  </a:lnTo>
                  <a:lnTo>
                    <a:pt x="15" y="478"/>
                  </a:lnTo>
                  <a:lnTo>
                    <a:pt x="22" y="482"/>
                  </a:lnTo>
                  <a:lnTo>
                    <a:pt x="30" y="487"/>
                  </a:lnTo>
                  <a:lnTo>
                    <a:pt x="39" y="490"/>
                  </a:lnTo>
                  <a:lnTo>
                    <a:pt x="51" y="493"/>
                  </a:lnTo>
                  <a:lnTo>
                    <a:pt x="63" y="495"/>
                  </a:lnTo>
                  <a:lnTo>
                    <a:pt x="76" y="495"/>
                  </a:lnTo>
                  <a:lnTo>
                    <a:pt x="91" y="495"/>
                  </a:lnTo>
                  <a:lnTo>
                    <a:pt x="107" y="492"/>
                  </a:lnTo>
                  <a:lnTo>
                    <a:pt x="126" y="488"/>
                  </a:lnTo>
                  <a:lnTo>
                    <a:pt x="145" y="480"/>
                  </a:lnTo>
                  <a:lnTo>
                    <a:pt x="165" y="471"/>
                  </a:lnTo>
                  <a:lnTo>
                    <a:pt x="866" y="59"/>
                  </a:lnTo>
                  <a:lnTo>
                    <a:pt x="861" y="58"/>
                  </a:lnTo>
                  <a:lnTo>
                    <a:pt x="852" y="56"/>
                  </a:lnTo>
                  <a:lnTo>
                    <a:pt x="837" y="51"/>
                  </a:lnTo>
                  <a:lnTo>
                    <a:pt x="820" y="45"/>
                  </a:lnTo>
                  <a:lnTo>
                    <a:pt x="800" y="37"/>
                  </a:lnTo>
                  <a:lnTo>
                    <a:pt x="780" y="27"/>
                  </a:lnTo>
                  <a:lnTo>
                    <a:pt x="761" y="15"/>
                  </a:lnTo>
                  <a:lnTo>
                    <a:pt x="746" y="0"/>
                  </a:lnTo>
                  <a:lnTo>
                    <a:pt x="0" y="465"/>
                  </a:lnTo>
                  <a:close/>
                </a:path>
              </a:pathLst>
            </a:custGeom>
            <a:solidFill>
              <a:srgbClr val="A3B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21" name="Freeform 17">
              <a:extLst>
                <a:ext uri="{FF2B5EF4-FFF2-40B4-BE49-F238E27FC236}">
                  <a16:creationId xmlns:a16="http://schemas.microsoft.com/office/drawing/2014/main" id="{3D5F8F6C-99D0-7BD2-23A2-CEDC0850808B}"/>
                </a:ext>
              </a:extLst>
            </p:cNvPr>
            <p:cNvSpPr>
              <a:spLocks/>
            </p:cNvSpPr>
            <p:nvPr/>
          </p:nvSpPr>
          <p:spPr bwMode="auto">
            <a:xfrm>
              <a:off x="1834" y="940"/>
              <a:ext cx="147" cy="145"/>
            </a:xfrm>
            <a:custGeom>
              <a:avLst/>
              <a:gdLst>
                <a:gd name="T0" fmla="*/ 295 w 295"/>
                <a:gd name="T1" fmla="*/ 276 h 288"/>
                <a:gd name="T2" fmla="*/ 265 w 295"/>
                <a:gd name="T3" fmla="*/ 283 h 288"/>
                <a:gd name="T4" fmla="*/ 237 w 295"/>
                <a:gd name="T5" fmla="*/ 287 h 288"/>
                <a:gd name="T6" fmla="*/ 212 w 295"/>
                <a:gd name="T7" fmla="*/ 288 h 288"/>
                <a:gd name="T8" fmla="*/ 187 w 295"/>
                <a:gd name="T9" fmla="*/ 285 h 288"/>
                <a:gd name="T10" fmla="*/ 165 w 295"/>
                <a:gd name="T11" fmla="*/ 280 h 288"/>
                <a:gd name="T12" fmla="*/ 145 w 295"/>
                <a:gd name="T13" fmla="*/ 273 h 288"/>
                <a:gd name="T14" fmla="*/ 125 w 295"/>
                <a:gd name="T15" fmla="*/ 265 h 288"/>
                <a:gd name="T16" fmla="*/ 109 w 295"/>
                <a:gd name="T17" fmla="*/ 257 h 288"/>
                <a:gd name="T18" fmla="*/ 94 w 295"/>
                <a:gd name="T19" fmla="*/ 247 h 288"/>
                <a:gd name="T20" fmla="*/ 81 w 295"/>
                <a:gd name="T21" fmla="*/ 238 h 288"/>
                <a:gd name="T22" fmla="*/ 69 w 295"/>
                <a:gd name="T23" fmla="*/ 229 h 288"/>
                <a:gd name="T24" fmla="*/ 60 w 295"/>
                <a:gd name="T25" fmla="*/ 220 h 288"/>
                <a:gd name="T26" fmla="*/ 53 w 295"/>
                <a:gd name="T27" fmla="*/ 212 h 288"/>
                <a:gd name="T28" fmla="*/ 48 w 295"/>
                <a:gd name="T29" fmla="*/ 206 h 288"/>
                <a:gd name="T30" fmla="*/ 45 w 295"/>
                <a:gd name="T31" fmla="*/ 202 h 288"/>
                <a:gd name="T32" fmla="*/ 44 w 295"/>
                <a:gd name="T33" fmla="*/ 201 h 288"/>
                <a:gd name="T34" fmla="*/ 20 w 295"/>
                <a:gd name="T35" fmla="*/ 165 h 288"/>
                <a:gd name="T36" fmla="*/ 7 w 295"/>
                <a:gd name="T37" fmla="*/ 129 h 288"/>
                <a:gd name="T38" fmla="*/ 0 w 295"/>
                <a:gd name="T39" fmla="*/ 96 h 288"/>
                <a:gd name="T40" fmla="*/ 1 w 295"/>
                <a:gd name="T41" fmla="*/ 64 h 288"/>
                <a:gd name="T42" fmla="*/ 7 w 295"/>
                <a:gd name="T43" fmla="*/ 39 h 288"/>
                <a:gd name="T44" fmla="*/ 13 w 295"/>
                <a:gd name="T45" fmla="*/ 19 h 288"/>
                <a:gd name="T46" fmla="*/ 18 w 295"/>
                <a:gd name="T47" fmla="*/ 5 h 288"/>
                <a:gd name="T48" fmla="*/ 20 w 295"/>
                <a:gd name="T49" fmla="*/ 0 h 288"/>
                <a:gd name="T50" fmla="*/ 19 w 295"/>
                <a:gd name="T51" fmla="*/ 5 h 288"/>
                <a:gd name="T52" fmla="*/ 18 w 295"/>
                <a:gd name="T53" fmla="*/ 19 h 288"/>
                <a:gd name="T54" fmla="*/ 18 w 295"/>
                <a:gd name="T55" fmla="*/ 40 h 288"/>
                <a:gd name="T56" fmla="*/ 20 w 295"/>
                <a:gd name="T57" fmla="*/ 65 h 288"/>
                <a:gd name="T58" fmla="*/ 25 w 295"/>
                <a:gd name="T59" fmla="*/ 95 h 288"/>
                <a:gd name="T60" fmla="*/ 35 w 295"/>
                <a:gd name="T61" fmla="*/ 125 h 288"/>
                <a:gd name="T62" fmla="*/ 50 w 295"/>
                <a:gd name="T63" fmla="*/ 156 h 288"/>
                <a:gd name="T64" fmla="*/ 73 w 295"/>
                <a:gd name="T65" fmla="*/ 184 h 288"/>
                <a:gd name="T66" fmla="*/ 74 w 295"/>
                <a:gd name="T67" fmla="*/ 185 h 288"/>
                <a:gd name="T68" fmla="*/ 77 w 295"/>
                <a:gd name="T69" fmla="*/ 189 h 288"/>
                <a:gd name="T70" fmla="*/ 82 w 295"/>
                <a:gd name="T71" fmla="*/ 194 h 288"/>
                <a:gd name="T72" fmla="*/ 89 w 295"/>
                <a:gd name="T73" fmla="*/ 202 h 288"/>
                <a:gd name="T74" fmla="*/ 98 w 295"/>
                <a:gd name="T75" fmla="*/ 210 h 288"/>
                <a:gd name="T76" fmla="*/ 109 w 295"/>
                <a:gd name="T77" fmla="*/ 220 h 288"/>
                <a:gd name="T78" fmla="*/ 121 w 295"/>
                <a:gd name="T79" fmla="*/ 230 h 288"/>
                <a:gd name="T80" fmla="*/ 135 w 295"/>
                <a:gd name="T81" fmla="*/ 239 h 288"/>
                <a:gd name="T82" fmla="*/ 151 w 295"/>
                <a:gd name="T83" fmla="*/ 249 h 288"/>
                <a:gd name="T84" fmla="*/ 167 w 295"/>
                <a:gd name="T85" fmla="*/ 258 h 288"/>
                <a:gd name="T86" fmla="*/ 185 w 295"/>
                <a:gd name="T87" fmla="*/ 266 h 288"/>
                <a:gd name="T88" fmla="*/ 205 w 295"/>
                <a:gd name="T89" fmla="*/ 272 h 288"/>
                <a:gd name="T90" fmla="*/ 226 w 295"/>
                <a:gd name="T91" fmla="*/ 277 h 288"/>
                <a:gd name="T92" fmla="*/ 248 w 295"/>
                <a:gd name="T93" fmla="*/ 279 h 288"/>
                <a:gd name="T94" fmla="*/ 270 w 295"/>
                <a:gd name="T95" fmla="*/ 279 h 288"/>
                <a:gd name="T96" fmla="*/ 295 w 295"/>
                <a:gd name="T97" fmla="*/ 276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5" h="288">
                  <a:moveTo>
                    <a:pt x="295" y="276"/>
                  </a:moveTo>
                  <a:lnTo>
                    <a:pt x="265" y="283"/>
                  </a:lnTo>
                  <a:lnTo>
                    <a:pt x="237" y="287"/>
                  </a:lnTo>
                  <a:lnTo>
                    <a:pt x="212" y="288"/>
                  </a:lnTo>
                  <a:lnTo>
                    <a:pt x="187" y="285"/>
                  </a:lnTo>
                  <a:lnTo>
                    <a:pt x="165" y="280"/>
                  </a:lnTo>
                  <a:lnTo>
                    <a:pt x="145" y="273"/>
                  </a:lnTo>
                  <a:lnTo>
                    <a:pt x="125" y="265"/>
                  </a:lnTo>
                  <a:lnTo>
                    <a:pt x="109" y="257"/>
                  </a:lnTo>
                  <a:lnTo>
                    <a:pt x="94" y="247"/>
                  </a:lnTo>
                  <a:lnTo>
                    <a:pt x="81" y="238"/>
                  </a:lnTo>
                  <a:lnTo>
                    <a:pt x="69" y="229"/>
                  </a:lnTo>
                  <a:lnTo>
                    <a:pt x="60" y="220"/>
                  </a:lnTo>
                  <a:lnTo>
                    <a:pt x="53" y="212"/>
                  </a:lnTo>
                  <a:lnTo>
                    <a:pt x="48" y="206"/>
                  </a:lnTo>
                  <a:lnTo>
                    <a:pt x="45" y="202"/>
                  </a:lnTo>
                  <a:lnTo>
                    <a:pt x="44" y="201"/>
                  </a:lnTo>
                  <a:lnTo>
                    <a:pt x="20" y="165"/>
                  </a:lnTo>
                  <a:lnTo>
                    <a:pt x="7" y="129"/>
                  </a:lnTo>
                  <a:lnTo>
                    <a:pt x="0" y="96"/>
                  </a:lnTo>
                  <a:lnTo>
                    <a:pt x="1" y="64"/>
                  </a:lnTo>
                  <a:lnTo>
                    <a:pt x="7" y="39"/>
                  </a:lnTo>
                  <a:lnTo>
                    <a:pt x="13" y="19"/>
                  </a:lnTo>
                  <a:lnTo>
                    <a:pt x="18" y="5"/>
                  </a:lnTo>
                  <a:lnTo>
                    <a:pt x="20" y="0"/>
                  </a:lnTo>
                  <a:lnTo>
                    <a:pt x="19" y="5"/>
                  </a:lnTo>
                  <a:lnTo>
                    <a:pt x="18" y="19"/>
                  </a:lnTo>
                  <a:lnTo>
                    <a:pt x="18" y="40"/>
                  </a:lnTo>
                  <a:lnTo>
                    <a:pt x="20" y="65"/>
                  </a:lnTo>
                  <a:lnTo>
                    <a:pt x="25" y="95"/>
                  </a:lnTo>
                  <a:lnTo>
                    <a:pt x="35" y="125"/>
                  </a:lnTo>
                  <a:lnTo>
                    <a:pt x="50" y="156"/>
                  </a:lnTo>
                  <a:lnTo>
                    <a:pt x="73" y="184"/>
                  </a:lnTo>
                  <a:lnTo>
                    <a:pt x="74" y="185"/>
                  </a:lnTo>
                  <a:lnTo>
                    <a:pt x="77" y="189"/>
                  </a:lnTo>
                  <a:lnTo>
                    <a:pt x="82" y="194"/>
                  </a:lnTo>
                  <a:lnTo>
                    <a:pt x="89" y="202"/>
                  </a:lnTo>
                  <a:lnTo>
                    <a:pt x="98" y="210"/>
                  </a:lnTo>
                  <a:lnTo>
                    <a:pt x="109" y="220"/>
                  </a:lnTo>
                  <a:lnTo>
                    <a:pt x="121" y="230"/>
                  </a:lnTo>
                  <a:lnTo>
                    <a:pt x="135" y="239"/>
                  </a:lnTo>
                  <a:lnTo>
                    <a:pt x="151" y="249"/>
                  </a:lnTo>
                  <a:lnTo>
                    <a:pt x="167" y="258"/>
                  </a:lnTo>
                  <a:lnTo>
                    <a:pt x="185" y="266"/>
                  </a:lnTo>
                  <a:lnTo>
                    <a:pt x="205" y="272"/>
                  </a:lnTo>
                  <a:lnTo>
                    <a:pt x="226" y="277"/>
                  </a:lnTo>
                  <a:lnTo>
                    <a:pt x="248" y="279"/>
                  </a:lnTo>
                  <a:lnTo>
                    <a:pt x="270" y="279"/>
                  </a:lnTo>
                  <a:lnTo>
                    <a:pt x="295" y="276"/>
                  </a:lnTo>
                  <a:close/>
                </a:path>
              </a:pathLst>
            </a:custGeom>
            <a:solidFill>
              <a:srgbClr val="3F3F3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22" name="Freeform 18">
              <a:extLst>
                <a:ext uri="{FF2B5EF4-FFF2-40B4-BE49-F238E27FC236}">
                  <a16:creationId xmlns:a16="http://schemas.microsoft.com/office/drawing/2014/main" id="{66400B63-9FC8-DDDD-6252-8CDFBD3D2C7A}"/>
                </a:ext>
              </a:extLst>
            </p:cNvPr>
            <p:cNvSpPr>
              <a:spLocks/>
            </p:cNvSpPr>
            <p:nvPr/>
          </p:nvSpPr>
          <p:spPr bwMode="auto">
            <a:xfrm>
              <a:off x="1903" y="901"/>
              <a:ext cx="119" cy="120"/>
            </a:xfrm>
            <a:custGeom>
              <a:avLst/>
              <a:gdLst>
                <a:gd name="T0" fmla="*/ 152 w 236"/>
                <a:gd name="T1" fmla="*/ 0 h 240"/>
                <a:gd name="T2" fmla="*/ 151 w 236"/>
                <a:gd name="T3" fmla="*/ 3 h 240"/>
                <a:gd name="T4" fmla="*/ 149 w 236"/>
                <a:gd name="T5" fmla="*/ 12 h 240"/>
                <a:gd name="T6" fmla="*/ 148 w 236"/>
                <a:gd name="T7" fmla="*/ 27 h 240"/>
                <a:gd name="T8" fmla="*/ 151 w 236"/>
                <a:gd name="T9" fmla="*/ 45 h 240"/>
                <a:gd name="T10" fmla="*/ 159 w 236"/>
                <a:gd name="T11" fmla="*/ 67 h 240"/>
                <a:gd name="T12" fmla="*/ 174 w 236"/>
                <a:gd name="T13" fmla="*/ 94 h 240"/>
                <a:gd name="T14" fmla="*/ 199 w 236"/>
                <a:gd name="T15" fmla="*/ 121 h 240"/>
                <a:gd name="T16" fmla="*/ 236 w 236"/>
                <a:gd name="T17" fmla="*/ 151 h 240"/>
                <a:gd name="T18" fmla="*/ 116 w 236"/>
                <a:gd name="T19" fmla="*/ 227 h 240"/>
                <a:gd name="T20" fmla="*/ 114 w 236"/>
                <a:gd name="T21" fmla="*/ 229 h 240"/>
                <a:gd name="T22" fmla="*/ 108 w 236"/>
                <a:gd name="T23" fmla="*/ 232 h 240"/>
                <a:gd name="T24" fmla="*/ 100 w 236"/>
                <a:gd name="T25" fmla="*/ 236 h 240"/>
                <a:gd name="T26" fmla="*/ 88 w 236"/>
                <a:gd name="T27" fmla="*/ 239 h 240"/>
                <a:gd name="T28" fmla="*/ 75 w 236"/>
                <a:gd name="T29" fmla="*/ 240 h 240"/>
                <a:gd name="T30" fmla="*/ 58 w 236"/>
                <a:gd name="T31" fmla="*/ 237 h 240"/>
                <a:gd name="T32" fmla="*/ 42 w 236"/>
                <a:gd name="T33" fmla="*/ 230 h 240"/>
                <a:gd name="T34" fmla="*/ 25 w 236"/>
                <a:gd name="T35" fmla="*/ 216 h 240"/>
                <a:gd name="T36" fmla="*/ 23 w 236"/>
                <a:gd name="T37" fmla="*/ 213 h 240"/>
                <a:gd name="T38" fmla="*/ 17 w 236"/>
                <a:gd name="T39" fmla="*/ 204 h 240"/>
                <a:gd name="T40" fmla="*/ 9 w 236"/>
                <a:gd name="T41" fmla="*/ 191 h 240"/>
                <a:gd name="T42" fmla="*/ 3 w 236"/>
                <a:gd name="T43" fmla="*/ 174 h 240"/>
                <a:gd name="T44" fmla="*/ 0 w 236"/>
                <a:gd name="T45" fmla="*/ 154 h 240"/>
                <a:gd name="T46" fmla="*/ 1 w 236"/>
                <a:gd name="T47" fmla="*/ 133 h 240"/>
                <a:gd name="T48" fmla="*/ 10 w 236"/>
                <a:gd name="T49" fmla="*/ 112 h 240"/>
                <a:gd name="T50" fmla="*/ 29 w 236"/>
                <a:gd name="T51" fmla="*/ 90 h 240"/>
                <a:gd name="T52" fmla="*/ 152 w 236"/>
                <a:gd name="T53" fmla="*/ 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6" h="240">
                  <a:moveTo>
                    <a:pt x="152" y="0"/>
                  </a:moveTo>
                  <a:lnTo>
                    <a:pt x="151" y="3"/>
                  </a:lnTo>
                  <a:lnTo>
                    <a:pt x="149" y="12"/>
                  </a:lnTo>
                  <a:lnTo>
                    <a:pt x="148" y="27"/>
                  </a:lnTo>
                  <a:lnTo>
                    <a:pt x="151" y="45"/>
                  </a:lnTo>
                  <a:lnTo>
                    <a:pt x="159" y="67"/>
                  </a:lnTo>
                  <a:lnTo>
                    <a:pt x="174" y="94"/>
                  </a:lnTo>
                  <a:lnTo>
                    <a:pt x="199" y="121"/>
                  </a:lnTo>
                  <a:lnTo>
                    <a:pt x="236" y="151"/>
                  </a:lnTo>
                  <a:lnTo>
                    <a:pt x="116" y="227"/>
                  </a:lnTo>
                  <a:lnTo>
                    <a:pt x="114" y="229"/>
                  </a:lnTo>
                  <a:lnTo>
                    <a:pt x="108" y="232"/>
                  </a:lnTo>
                  <a:lnTo>
                    <a:pt x="100" y="236"/>
                  </a:lnTo>
                  <a:lnTo>
                    <a:pt x="88" y="239"/>
                  </a:lnTo>
                  <a:lnTo>
                    <a:pt x="75" y="240"/>
                  </a:lnTo>
                  <a:lnTo>
                    <a:pt x="58" y="237"/>
                  </a:lnTo>
                  <a:lnTo>
                    <a:pt x="42" y="230"/>
                  </a:lnTo>
                  <a:lnTo>
                    <a:pt x="25" y="216"/>
                  </a:lnTo>
                  <a:lnTo>
                    <a:pt x="23" y="213"/>
                  </a:lnTo>
                  <a:lnTo>
                    <a:pt x="17" y="204"/>
                  </a:lnTo>
                  <a:lnTo>
                    <a:pt x="9" y="191"/>
                  </a:lnTo>
                  <a:lnTo>
                    <a:pt x="3" y="174"/>
                  </a:lnTo>
                  <a:lnTo>
                    <a:pt x="0" y="154"/>
                  </a:lnTo>
                  <a:lnTo>
                    <a:pt x="1" y="133"/>
                  </a:lnTo>
                  <a:lnTo>
                    <a:pt x="10" y="112"/>
                  </a:lnTo>
                  <a:lnTo>
                    <a:pt x="29" y="90"/>
                  </a:lnTo>
                  <a:lnTo>
                    <a:pt x="152" y="0"/>
                  </a:lnTo>
                  <a:close/>
                </a:path>
              </a:pathLst>
            </a:custGeom>
            <a:solidFill>
              <a:srgbClr val="49FFAA"/>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23" name="Freeform 19">
              <a:extLst>
                <a:ext uri="{FF2B5EF4-FFF2-40B4-BE49-F238E27FC236}">
                  <a16:creationId xmlns:a16="http://schemas.microsoft.com/office/drawing/2014/main" id="{38353009-E2CE-26A7-6304-2D7D2670D78B}"/>
                </a:ext>
              </a:extLst>
            </p:cNvPr>
            <p:cNvSpPr>
              <a:spLocks/>
            </p:cNvSpPr>
            <p:nvPr/>
          </p:nvSpPr>
          <p:spPr bwMode="auto">
            <a:xfrm>
              <a:off x="1863" y="912"/>
              <a:ext cx="49" cy="93"/>
            </a:xfrm>
            <a:custGeom>
              <a:avLst/>
              <a:gdLst>
                <a:gd name="T0" fmla="*/ 94 w 94"/>
                <a:gd name="T1" fmla="*/ 1 h 188"/>
                <a:gd name="T2" fmla="*/ 91 w 94"/>
                <a:gd name="T3" fmla="*/ 1 h 188"/>
                <a:gd name="T4" fmla="*/ 82 w 94"/>
                <a:gd name="T5" fmla="*/ 0 h 188"/>
                <a:gd name="T6" fmla="*/ 69 w 94"/>
                <a:gd name="T7" fmla="*/ 0 h 188"/>
                <a:gd name="T8" fmla="*/ 54 w 94"/>
                <a:gd name="T9" fmla="*/ 1 h 188"/>
                <a:gd name="T10" fmla="*/ 38 w 94"/>
                <a:gd name="T11" fmla="*/ 7 h 188"/>
                <a:gd name="T12" fmla="*/ 24 w 94"/>
                <a:gd name="T13" fmla="*/ 15 h 188"/>
                <a:gd name="T14" fmla="*/ 12 w 94"/>
                <a:gd name="T15" fmla="*/ 28 h 188"/>
                <a:gd name="T16" fmla="*/ 3 w 94"/>
                <a:gd name="T17" fmla="*/ 47 h 188"/>
                <a:gd name="T18" fmla="*/ 2 w 94"/>
                <a:gd name="T19" fmla="*/ 50 h 188"/>
                <a:gd name="T20" fmla="*/ 1 w 94"/>
                <a:gd name="T21" fmla="*/ 57 h 188"/>
                <a:gd name="T22" fmla="*/ 0 w 94"/>
                <a:gd name="T23" fmla="*/ 69 h 188"/>
                <a:gd name="T24" fmla="*/ 1 w 94"/>
                <a:gd name="T25" fmla="*/ 86 h 188"/>
                <a:gd name="T26" fmla="*/ 5 w 94"/>
                <a:gd name="T27" fmla="*/ 106 h 188"/>
                <a:gd name="T28" fmla="*/ 14 w 94"/>
                <a:gd name="T29" fmla="*/ 130 h 188"/>
                <a:gd name="T30" fmla="*/ 27 w 94"/>
                <a:gd name="T31" fmla="*/ 158 h 188"/>
                <a:gd name="T32" fmla="*/ 47 w 94"/>
                <a:gd name="T33" fmla="*/ 188 h 188"/>
                <a:gd name="T34" fmla="*/ 45 w 94"/>
                <a:gd name="T35" fmla="*/ 184 h 188"/>
                <a:gd name="T36" fmla="*/ 41 w 94"/>
                <a:gd name="T37" fmla="*/ 173 h 188"/>
                <a:gd name="T38" fmla="*/ 35 w 94"/>
                <a:gd name="T39" fmla="*/ 156 h 188"/>
                <a:gd name="T40" fmla="*/ 30 w 94"/>
                <a:gd name="T41" fmla="*/ 134 h 188"/>
                <a:gd name="T42" fmla="*/ 26 w 94"/>
                <a:gd name="T43" fmla="*/ 110 h 188"/>
                <a:gd name="T44" fmla="*/ 26 w 94"/>
                <a:gd name="T45" fmla="*/ 86 h 188"/>
                <a:gd name="T46" fmla="*/ 31 w 94"/>
                <a:gd name="T47" fmla="*/ 62 h 188"/>
                <a:gd name="T48" fmla="*/ 42 w 94"/>
                <a:gd name="T49" fmla="*/ 41 h 188"/>
                <a:gd name="T50" fmla="*/ 94 w 94"/>
                <a:gd name="T51" fmla="*/ 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188">
                  <a:moveTo>
                    <a:pt x="94" y="1"/>
                  </a:moveTo>
                  <a:lnTo>
                    <a:pt x="91" y="1"/>
                  </a:lnTo>
                  <a:lnTo>
                    <a:pt x="82" y="0"/>
                  </a:lnTo>
                  <a:lnTo>
                    <a:pt x="69" y="0"/>
                  </a:lnTo>
                  <a:lnTo>
                    <a:pt x="54" y="1"/>
                  </a:lnTo>
                  <a:lnTo>
                    <a:pt x="38" y="7"/>
                  </a:lnTo>
                  <a:lnTo>
                    <a:pt x="24" y="15"/>
                  </a:lnTo>
                  <a:lnTo>
                    <a:pt x="12" y="28"/>
                  </a:lnTo>
                  <a:lnTo>
                    <a:pt x="3" y="47"/>
                  </a:lnTo>
                  <a:lnTo>
                    <a:pt x="2" y="50"/>
                  </a:lnTo>
                  <a:lnTo>
                    <a:pt x="1" y="57"/>
                  </a:lnTo>
                  <a:lnTo>
                    <a:pt x="0" y="69"/>
                  </a:lnTo>
                  <a:lnTo>
                    <a:pt x="1" y="86"/>
                  </a:lnTo>
                  <a:lnTo>
                    <a:pt x="5" y="106"/>
                  </a:lnTo>
                  <a:lnTo>
                    <a:pt x="14" y="130"/>
                  </a:lnTo>
                  <a:lnTo>
                    <a:pt x="27" y="158"/>
                  </a:lnTo>
                  <a:lnTo>
                    <a:pt x="47" y="188"/>
                  </a:lnTo>
                  <a:lnTo>
                    <a:pt x="45" y="184"/>
                  </a:lnTo>
                  <a:lnTo>
                    <a:pt x="41" y="173"/>
                  </a:lnTo>
                  <a:lnTo>
                    <a:pt x="35" y="156"/>
                  </a:lnTo>
                  <a:lnTo>
                    <a:pt x="30" y="134"/>
                  </a:lnTo>
                  <a:lnTo>
                    <a:pt x="26" y="110"/>
                  </a:lnTo>
                  <a:lnTo>
                    <a:pt x="26" y="86"/>
                  </a:lnTo>
                  <a:lnTo>
                    <a:pt x="31" y="62"/>
                  </a:lnTo>
                  <a:lnTo>
                    <a:pt x="42" y="41"/>
                  </a:lnTo>
                  <a:lnTo>
                    <a:pt x="94" y="1"/>
                  </a:lnTo>
                  <a:close/>
                </a:path>
              </a:pathLst>
            </a:custGeom>
            <a:solidFill>
              <a:srgbClr val="3F3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24" name="Freeform 20">
              <a:extLst>
                <a:ext uri="{FF2B5EF4-FFF2-40B4-BE49-F238E27FC236}">
                  <a16:creationId xmlns:a16="http://schemas.microsoft.com/office/drawing/2014/main" id="{2CEFB788-64EB-9D6E-96A6-1169CCE9FFFF}"/>
                </a:ext>
              </a:extLst>
            </p:cNvPr>
            <p:cNvSpPr>
              <a:spLocks/>
            </p:cNvSpPr>
            <p:nvPr/>
          </p:nvSpPr>
          <p:spPr bwMode="auto">
            <a:xfrm>
              <a:off x="2042" y="839"/>
              <a:ext cx="121" cy="85"/>
            </a:xfrm>
            <a:custGeom>
              <a:avLst/>
              <a:gdLst>
                <a:gd name="T0" fmla="*/ 222 w 244"/>
                <a:gd name="T1" fmla="*/ 0 h 169"/>
                <a:gd name="T2" fmla="*/ 222 w 244"/>
                <a:gd name="T3" fmla="*/ 4 h 169"/>
                <a:gd name="T4" fmla="*/ 224 w 244"/>
                <a:gd name="T5" fmla="*/ 15 h 169"/>
                <a:gd name="T6" fmla="*/ 230 w 244"/>
                <a:gd name="T7" fmla="*/ 26 h 169"/>
                <a:gd name="T8" fmla="*/ 244 w 244"/>
                <a:gd name="T9" fmla="*/ 35 h 169"/>
                <a:gd name="T10" fmla="*/ 22 w 244"/>
                <a:gd name="T11" fmla="*/ 169 h 169"/>
                <a:gd name="T12" fmla="*/ 20 w 244"/>
                <a:gd name="T13" fmla="*/ 168 h 169"/>
                <a:gd name="T14" fmla="*/ 17 w 244"/>
                <a:gd name="T15" fmla="*/ 167 h 169"/>
                <a:gd name="T16" fmla="*/ 12 w 244"/>
                <a:gd name="T17" fmla="*/ 164 h 169"/>
                <a:gd name="T18" fmla="*/ 6 w 244"/>
                <a:gd name="T19" fmla="*/ 160 h 169"/>
                <a:gd name="T20" fmla="*/ 2 w 244"/>
                <a:gd name="T21" fmla="*/ 155 h 169"/>
                <a:gd name="T22" fmla="*/ 0 w 244"/>
                <a:gd name="T23" fmla="*/ 149 h 169"/>
                <a:gd name="T24" fmla="*/ 0 w 244"/>
                <a:gd name="T25" fmla="*/ 141 h 169"/>
                <a:gd name="T26" fmla="*/ 5 w 244"/>
                <a:gd name="T27" fmla="*/ 132 h 169"/>
                <a:gd name="T28" fmla="*/ 222 w 244"/>
                <a:gd name="T29"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4" h="169">
                  <a:moveTo>
                    <a:pt x="222" y="0"/>
                  </a:moveTo>
                  <a:lnTo>
                    <a:pt x="222" y="4"/>
                  </a:lnTo>
                  <a:lnTo>
                    <a:pt x="224" y="15"/>
                  </a:lnTo>
                  <a:lnTo>
                    <a:pt x="230" y="26"/>
                  </a:lnTo>
                  <a:lnTo>
                    <a:pt x="244" y="35"/>
                  </a:lnTo>
                  <a:lnTo>
                    <a:pt x="22" y="169"/>
                  </a:lnTo>
                  <a:lnTo>
                    <a:pt x="20" y="168"/>
                  </a:lnTo>
                  <a:lnTo>
                    <a:pt x="17" y="167"/>
                  </a:lnTo>
                  <a:lnTo>
                    <a:pt x="12" y="164"/>
                  </a:lnTo>
                  <a:lnTo>
                    <a:pt x="6" y="160"/>
                  </a:lnTo>
                  <a:lnTo>
                    <a:pt x="2" y="155"/>
                  </a:lnTo>
                  <a:lnTo>
                    <a:pt x="0" y="149"/>
                  </a:lnTo>
                  <a:lnTo>
                    <a:pt x="0" y="141"/>
                  </a:lnTo>
                  <a:lnTo>
                    <a:pt x="5" y="132"/>
                  </a:lnTo>
                  <a:lnTo>
                    <a:pt x="222" y="0"/>
                  </a:lnTo>
                  <a:close/>
                </a:path>
              </a:pathLst>
            </a:custGeom>
            <a:solidFill>
              <a:srgbClr val="FFFF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25" name="Freeform 21">
              <a:extLst>
                <a:ext uri="{FF2B5EF4-FFF2-40B4-BE49-F238E27FC236}">
                  <a16:creationId xmlns:a16="http://schemas.microsoft.com/office/drawing/2014/main" id="{A2FD37A1-FB1A-F5ED-D66C-AD39EA23FD32}"/>
                </a:ext>
              </a:extLst>
            </p:cNvPr>
            <p:cNvSpPr>
              <a:spLocks/>
            </p:cNvSpPr>
            <p:nvPr/>
          </p:nvSpPr>
          <p:spPr bwMode="auto">
            <a:xfrm>
              <a:off x="1452" y="992"/>
              <a:ext cx="379" cy="270"/>
            </a:xfrm>
            <a:custGeom>
              <a:avLst/>
              <a:gdLst>
                <a:gd name="T0" fmla="*/ 4 w 754"/>
                <a:gd name="T1" fmla="*/ 541 h 541"/>
                <a:gd name="T2" fmla="*/ 754 w 754"/>
                <a:gd name="T3" fmla="*/ 5 h 541"/>
                <a:gd name="T4" fmla="*/ 749 w 754"/>
                <a:gd name="T5" fmla="*/ 0 h 541"/>
                <a:gd name="T6" fmla="*/ 0 w 754"/>
                <a:gd name="T7" fmla="*/ 535 h 541"/>
                <a:gd name="T8" fmla="*/ 4 w 754"/>
                <a:gd name="T9" fmla="*/ 541 h 541"/>
              </a:gdLst>
              <a:ahLst/>
              <a:cxnLst>
                <a:cxn ang="0">
                  <a:pos x="T0" y="T1"/>
                </a:cxn>
                <a:cxn ang="0">
                  <a:pos x="T2" y="T3"/>
                </a:cxn>
                <a:cxn ang="0">
                  <a:pos x="T4" y="T5"/>
                </a:cxn>
                <a:cxn ang="0">
                  <a:pos x="T6" y="T7"/>
                </a:cxn>
                <a:cxn ang="0">
                  <a:pos x="T8" y="T9"/>
                </a:cxn>
              </a:cxnLst>
              <a:rect l="0" t="0" r="r" b="b"/>
              <a:pathLst>
                <a:path w="754" h="541">
                  <a:moveTo>
                    <a:pt x="4" y="541"/>
                  </a:moveTo>
                  <a:lnTo>
                    <a:pt x="754" y="5"/>
                  </a:lnTo>
                  <a:lnTo>
                    <a:pt x="749" y="0"/>
                  </a:lnTo>
                  <a:lnTo>
                    <a:pt x="0" y="535"/>
                  </a:lnTo>
                  <a:lnTo>
                    <a:pt x="4" y="541"/>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26" name="Freeform 22">
              <a:extLst>
                <a:ext uri="{FF2B5EF4-FFF2-40B4-BE49-F238E27FC236}">
                  <a16:creationId xmlns:a16="http://schemas.microsoft.com/office/drawing/2014/main" id="{D65AA7C3-FE90-11CD-3FE2-3D04E0D08C26}"/>
                </a:ext>
              </a:extLst>
            </p:cNvPr>
            <p:cNvSpPr>
              <a:spLocks/>
            </p:cNvSpPr>
            <p:nvPr/>
          </p:nvSpPr>
          <p:spPr bwMode="auto">
            <a:xfrm>
              <a:off x="1473" y="1071"/>
              <a:ext cx="408" cy="266"/>
            </a:xfrm>
            <a:custGeom>
              <a:avLst/>
              <a:gdLst>
                <a:gd name="T0" fmla="*/ 22 w 812"/>
                <a:gd name="T1" fmla="*/ 532 h 532"/>
                <a:gd name="T2" fmla="*/ 812 w 812"/>
                <a:gd name="T3" fmla="*/ 36 h 532"/>
                <a:gd name="T4" fmla="*/ 789 w 812"/>
                <a:gd name="T5" fmla="*/ 0 h 532"/>
                <a:gd name="T6" fmla="*/ 0 w 812"/>
                <a:gd name="T7" fmla="*/ 495 h 532"/>
                <a:gd name="T8" fmla="*/ 22 w 812"/>
                <a:gd name="T9" fmla="*/ 532 h 532"/>
              </a:gdLst>
              <a:ahLst/>
              <a:cxnLst>
                <a:cxn ang="0">
                  <a:pos x="T0" y="T1"/>
                </a:cxn>
                <a:cxn ang="0">
                  <a:pos x="T2" y="T3"/>
                </a:cxn>
                <a:cxn ang="0">
                  <a:pos x="T4" y="T5"/>
                </a:cxn>
                <a:cxn ang="0">
                  <a:pos x="T6" y="T7"/>
                </a:cxn>
                <a:cxn ang="0">
                  <a:pos x="T8" y="T9"/>
                </a:cxn>
              </a:cxnLst>
              <a:rect l="0" t="0" r="r" b="b"/>
              <a:pathLst>
                <a:path w="812" h="532">
                  <a:moveTo>
                    <a:pt x="22" y="532"/>
                  </a:moveTo>
                  <a:lnTo>
                    <a:pt x="812" y="36"/>
                  </a:lnTo>
                  <a:lnTo>
                    <a:pt x="789" y="0"/>
                  </a:lnTo>
                  <a:lnTo>
                    <a:pt x="0" y="495"/>
                  </a:lnTo>
                  <a:lnTo>
                    <a:pt x="22" y="53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27" name="Freeform 23">
              <a:extLst>
                <a:ext uri="{FF2B5EF4-FFF2-40B4-BE49-F238E27FC236}">
                  <a16:creationId xmlns:a16="http://schemas.microsoft.com/office/drawing/2014/main" id="{06810D5F-AC4E-8440-CF94-3D640C5E92CB}"/>
                </a:ext>
              </a:extLst>
            </p:cNvPr>
            <p:cNvSpPr>
              <a:spLocks/>
            </p:cNvSpPr>
            <p:nvPr/>
          </p:nvSpPr>
          <p:spPr bwMode="auto">
            <a:xfrm>
              <a:off x="1903" y="901"/>
              <a:ext cx="87" cy="85"/>
            </a:xfrm>
            <a:custGeom>
              <a:avLst/>
              <a:gdLst>
                <a:gd name="T0" fmla="*/ 5 w 177"/>
                <a:gd name="T1" fmla="*/ 173 h 173"/>
                <a:gd name="T2" fmla="*/ 4 w 177"/>
                <a:gd name="T3" fmla="*/ 171 h 173"/>
                <a:gd name="T4" fmla="*/ 3 w 177"/>
                <a:gd name="T5" fmla="*/ 165 h 173"/>
                <a:gd name="T6" fmla="*/ 0 w 177"/>
                <a:gd name="T7" fmla="*/ 154 h 173"/>
                <a:gd name="T8" fmla="*/ 0 w 177"/>
                <a:gd name="T9" fmla="*/ 143 h 173"/>
                <a:gd name="T10" fmla="*/ 3 w 177"/>
                <a:gd name="T11" fmla="*/ 130 h 173"/>
                <a:gd name="T12" fmla="*/ 8 w 177"/>
                <a:gd name="T13" fmla="*/ 116 h 173"/>
                <a:gd name="T14" fmla="*/ 18 w 177"/>
                <a:gd name="T15" fmla="*/ 103 h 173"/>
                <a:gd name="T16" fmla="*/ 32 w 177"/>
                <a:gd name="T17" fmla="*/ 90 h 173"/>
                <a:gd name="T18" fmla="*/ 155 w 177"/>
                <a:gd name="T19" fmla="*/ 0 h 173"/>
                <a:gd name="T20" fmla="*/ 155 w 177"/>
                <a:gd name="T21" fmla="*/ 2 h 173"/>
                <a:gd name="T22" fmla="*/ 154 w 177"/>
                <a:gd name="T23" fmla="*/ 7 h 173"/>
                <a:gd name="T24" fmla="*/ 153 w 177"/>
                <a:gd name="T25" fmla="*/ 16 h 173"/>
                <a:gd name="T26" fmla="*/ 153 w 177"/>
                <a:gd name="T27" fmla="*/ 28 h 173"/>
                <a:gd name="T28" fmla="*/ 155 w 177"/>
                <a:gd name="T29" fmla="*/ 41 h 173"/>
                <a:gd name="T30" fmla="*/ 159 w 177"/>
                <a:gd name="T31" fmla="*/ 56 h 173"/>
                <a:gd name="T32" fmla="*/ 166 w 177"/>
                <a:gd name="T33" fmla="*/ 73 h 173"/>
                <a:gd name="T34" fmla="*/ 177 w 177"/>
                <a:gd name="T35" fmla="*/ 90 h 173"/>
                <a:gd name="T36" fmla="*/ 5 w 177"/>
                <a:gd name="T37" fmla="*/ 17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7" h="173">
                  <a:moveTo>
                    <a:pt x="5" y="173"/>
                  </a:moveTo>
                  <a:lnTo>
                    <a:pt x="4" y="171"/>
                  </a:lnTo>
                  <a:lnTo>
                    <a:pt x="3" y="165"/>
                  </a:lnTo>
                  <a:lnTo>
                    <a:pt x="0" y="154"/>
                  </a:lnTo>
                  <a:lnTo>
                    <a:pt x="0" y="143"/>
                  </a:lnTo>
                  <a:lnTo>
                    <a:pt x="3" y="130"/>
                  </a:lnTo>
                  <a:lnTo>
                    <a:pt x="8" y="116"/>
                  </a:lnTo>
                  <a:lnTo>
                    <a:pt x="18" y="103"/>
                  </a:lnTo>
                  <a:lnTo>
                    <a:pt x="32" y="90"/>
                  </a:lnTo>
                  <a:lnTo>
                    <a:pt x="155" y="0"/>
                  </a:lnTo>
                  <a:lnTo>
                    <a:pt x="155" y="2"/>
                  </a:lnTo>
                  <a:lnTo>
                    <a:pt x="154" y="7"/>
                  </a:lnTo>
                  <a:lnTo>
                    <a:pt x="153" y="16"/>
                  </a:lnTo>
                  <a:lnTo>
                    <a:pt x="153" y="28"/>
                  </a:lnTo>
                  <a:lnTo>
                    <a:pt x="155" y="41"/>
                  </a:lnTo>
                  <a:lnTo>
                    <a:pt x="159" y="56"/>
                  </a:lnTo>
                  <a:lnTo>
                    <a:pt x="166" y="73"/>
                  </a:lnTo>
                  <a:lnTo>
                    <a:pt x="177" y="90"/>
                  </a:lnTo>
                  <a:lnTo>
                    <a:pt x="5" y="173"/>
                  </a:lnTo>
                  <a:close/>
                </a:path>
              </a:pathLst>
            </a:custGeom>
            <a:solidFill>
              <a:srgbClr val="B2FFE5"/>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28" name="Freeform 24">
              <a:extLst>
                <a:ext uri="{FF2B5EF4-FFF2-40B4-BE49-F238E27FC236}">
                  <a16:creationId xmlns:a16="http://schemas.microsoft.com/office/drawing/2014/main" id="{C7DF4D93-EBEC-B069-BE03-7D4C3723BC90}"/>
                </a:ext>
              </a:extLst>
            </p:cNvPr>
            <p:cNvSpPr>
              <a:spLocks/>
            </p:cNvSpPr>
            <p:nvPr/>
          </p:nvSpPr>
          <p:spPr bwMode="auto">
            <a:xfrm>
              <a:off x="1915" y="972"/>
              <a:ext cx="61" cy="58"/>
            </a:xfrm>
            <a:custGeom>
              <a:avLst/>
              <a:gdLst>
                <a:gd name="T0" fmla="*/ 0 w 118"/>
                <a:gd name="T1" fmla="*/ 0 h 114"/>
                <a:gd name="T2" fmla="*/ 0 w 118"/>
                <a:gd name="T3" fmla="*/ 3 h 114"/>
                <a:gd name="T4" fmla="*/ 0 w 118"/>
                <a:gd name="T5" fmla="*/ 12 h 114"/>
                <a:gd name="T6" fmla="*/ 1 w 118"/>
                <a:gd name="T7" fmla="*/ 27 h 114"/>
                <a:gd name="T8" fmla="*/ 7 w 118"/>
                <a:gd name="T9" fmla="*/ 43 h 114"/>
                <a:gd name="T10" fmla="*/ 17 w 118"/>
                <a:gd name="T11" fmla="*/ 62 h 114"/>
                <a:gd name="T12" fmla="*/ 34 w 118"/>
                <a:gd name="T13" fmla="*/ 80 h 114"/>
                <a:gd name="T14" fmla="*/ 60 w 118"/>
                <a:gd name="T15" fmla="*/ 99 h 114"/>
                <a:gd name="T16" fmla="*/ 94 w 118"/>
                <a:gd name="T17" fmla="*/ 114 h 114"/>
                <a:gd name="T18" fmla="*/ 118 w 118"/>
                <a:gd name="T19" fmla="*/ 94 h 114"/>
                <a:gd name="T20" fmla="*/ 114 w 118"/>
                <a:gd name="T21" fmla="*/ 93 h 114"/>
                <a:gd name="T22" fmla="*/ 103 w 118"/>
                <a:gd name="T23" fmla="*/ 90 h 114"/>
                <a:gd name="T24" fmla="*/ 89 w 118"/>
                <a:gd name="T25" fmla="*/ 83 h 114"/>
                <a:gd name="T26" fmla="*/ 71 w 118"/>
                <a:gd name="T27" fmla="*/ 75 h 114"/>
                <a:gd name="T28" fmla="*/ 52 w 118"/>
                <a:gd name="T29" fmla="*/ 63 h 114"/>
                <a:gd name="T30" fmla="*/ 32 w 118"/>
                <a:gd name="T31" fmla="*/ 47 h 114"/>
                <a:gd name="T32" fmla="*/ 14 w 118"/>
                <a:gd name="T33" fmla="*/ 26 h 114"/>
                <a:gd name="T34" fmla="*/ 0 w 118"/>
                <a:gd name="T35"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 h="114">
                  <a:moveTo>
                    <a:pt x="0" y="0"/>
                  </a:moveTo>
                  <a:lnTo>
                    <a:pt x="0" y="3"/>
                  </a:lnTo>
                  <a:lnTo>
                    <a:pt x="0" y="12"/>
                  </a:lnTo>
                  <a:lnTo>
                    <a:pt x="1" y="27"/>
                  </a:lnTo>
                  <a:lnTo>
                    <a:pt x="7" y="43"/>
                  </a:lnTo>
                  <a:lnTo>
                    <a:pt x="17" y="62"/>
                  </a:lnTo>
                  <a:lnTo>
                    <a:pt x="34" y="80"/>
                  </a:lnTo>
                  <a:lnTo>
                    <a:pt x="60" y="99"/>
                  </a:lnTo>
                  <a:lnTo>
                    <a:pt x="94" y="114"/>
                  </a:lnTo>
                  <a:lnTo>
                    <a:pt x="118" y="94"/>
                  </a:lnTo>
                  <a:lnTo>
                    <a:pt x="114" y="93"/>
                  </a:lnTo>
                  <a:lnTo>
                    <a:pt x="103" y="90"/>
                  </a:lnTo>
                  <a:lnTo>
                    <a:pt x="89" y="83"/>
                  </a:lnTo>
                  <a:lnTo>
                    <a:pt x="71" y="75"/>
                  </a:lnTo>
                  <a:lnTo>
                    <a:pt x="52" y="63"/>
                  </a:lnTo>
                  <a:lnTo>
                    <a:pt x="32" y="47"/>
                  </a:lnTo>
                  <a:lnTo>
                    <a:pt x="14" y="26"/>
                  </a:lnTo>
                  <a:lnTo>
                    <a:pt x="0"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29" name="Freeform 25">
              <a:extLst>
                <a:ext uri="{FF2B5EF4-FFF2-40B4-BE49-F238E27FC236}">
                  <a16:creationId xmlns:a16="http://schemas.microsoft.com/office/drawing/2014/main" id="{B3801D34-964A-03B0-1677-D47B6DF3AF61}"/>
                </a:ext>
              </a:extLst>
            </p:cNvPr>
            <p:cNvSpPr>
              <a:spLocks/>
            </p:cNvSpPr>
            <p:nvPr/>
          </p:nvSpPr>
          <p:spPr bwMode="auto">
            <a:xfrm>
              <a:off x="1950" y="957"/>
              <a:ext cx="61" cy="57"/>
            </a:xfrm>
            <a:custGeom>
              <a:avLst/>
              <a:gdLst>
                <a:gd name="T0" fmla="*/ 0 w 118"/>
                <a:gd name="T1" fmla="*/ 0 h 113"/>
                <a:gd name="T2" fmla="*/ 0 w 118"/>
                <a:gd name="T3" fmla="*/ 3 h 113"/>
                <a:gd name="T4" fmla="*/ 0 w 118"/>
                <a:gd name="T5" fmla="*/ 12 h 113"/>
                <a:gd name="T6" fmla="*/ 2 w 118"/>
                <a:gd name="T7" fmla="*/ 26 h 113"/>
                <a:gd name="T8" fmla="*/ 7 w 118"/>
                <a:gd name="T9" fmla="*/ 42 h 113"/>
                <a:gd name="T10" fmla="*/ 17 w 118"/>
                <a:gd name="T11" fmla="*/ 62 h 113"/>
                <a:gd name="T12" fmla="*/ 34 w 118"/>
                <a:gd name="T13" fmla="*/ 80 h 113"/>
                <a:gd name="T14" fmla="*/ 59 w 118"/>
                <a:gd name="T15" fmla="*/ 98 h 113"/>
                <a:gd name="T16" fmla="*/ 93 w 118"/>
                <a:gd name="T17" fmla="*/ 113 h 113"/>
                <a:gd name="T18" fmla="*/ 118 w 118"/>
                <a:gd name="T19" fmla="*/ 93 h 113"/>
                <a:gd name="T20" fmla="*/ 114 w 118"/>
                <a:gd name="T21" fmla="*/ 92 h 113"/>
                <a:gd name="T22" fmla="*/ 103 w 118"/>
                <a:gd name="T23" fmla="*/ 89 h 113"/>
                <a:gd name="T24" fmla="*/ 89 w 118"/>
                <a:gd name="T25" fmla="*/ 83 h 113"/>
                <a:gd name="T26" fmla="*/ 71 w 118"/>
                <a:gd name="T27" fmla="*/ 75 h 113"/>
                <a:gd name="T28" fmla="*/ 52 w 118"/>
                <a:gd name="T29" fmla="*/ 63 h 113"/>
                <a:gd name="T30" fmla="*/ 32 w 118"/>
                <a:gd name="T31" fmla="*/ 47 h 113"/>
                <a:gd name="T32" fmla="*/ 14 w 118"/>
                <a:gd name="T33" fmla="*/ 25 h 113"/>
                <a:gd name="T34" fmla="*/ 0 w 118"/>
                <a:gd name="T35"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 h="113">
                  <a:moveTo>
                    <a:pt x="0" y="0"/>
                  </a:moveTo>
                  <a:lnTo>
                    <a:pt x="0" y="3"/>
                  </a:lnTo>
                  <a:lnTo>
                    <a:pt x="0" y="12"/>
                  </a:lnTo>
                  <a:lnTo>
                    <a:pt x="2" y="26"/>
                  </a:lnTo>
                  <a:lnTo>
                    <a:pt x="7" y="42"/>
                  </a:lnTo>
                  <a:lnTo>
                    <a:pt x="17" y="62"/>
                  </a:lnTo>
                  <a:lnTo>
                    <a:pt x="34" y="80"/>
                  </a:lnTo>
                  <a:lnTo>
                    <a:pt x="59" y="98"/>
                  </a:lnTo>
                  <a:lnTo>
                    <a:pt x="93" y="113"/>
                  </a:lnTo>
                  <a:lnTo>
                    <a:pt x="118" y="93"/>
                  </a:lnTo>
                  <a:lnTo>
                    <a:pt x="114" y="92"/>
                  </a:lnTo>
                  <a:lnTo>
                    <a:pt x="103" y="89"/>
                  </a:lnTo>
                  <a:lnTo>
                    <a:pt x="89" y="83"/>
                  </a:lnTo>
                  <a:lnTo>
                    <a:pt x="71" y="75"/>
                  </a:lnTo>
                  <a:lnTo>
                    <a:pt x="52" y="63"/>
                  </a:lnTo>
                  <a:lnTo>
                    <a:pt x="32" y="47"/>
                  </a:lnTo>
                  <a:lnTo>
                    <a:pt x="14" y="25"/>
                  </a:lnTo>
                  <a:lnTo>
                    <a:pt x="0"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30" name="Freeform 26">
              <a:extLst>
                <a:ext uri="{FF2B5EF4-FFF2-40B4-BE49-F238E27FC236}">
                  <a16:creationId xmlns:a16="http://schemas.microsoft.com/office/drawing/2014/main" id="{38679498-1A63-BE38-FE91-7A0452ADEEA8}"/>
                </a:ext>
              </a:extLst>
            </p:cNvPr>
            <p:cNvSpPr>
              <a:spLocks/>
            </p:cNvSpPr>
            <p:nvPr/>
          </p:nvSpPr>
          <p:spPr bwMode="auto">
            <a:xfrm>
              <a:off x="1996" y="874"/>
              <a:ext cx="43" cy="79"/>
            </a:xfrm>
            <a:custGeom>
              <a:avLst/>
              <a:gdLst>
                <a:gd name="T0" fmla="*/ 85 w 85"/>
                <a:gd name="T1" fmla="*/ 8 h 159"/>
                <a:gd name="T2" fmla="*/ 81 w 85"/>
                <a:gd name="T3" fmla="*/ 7 h 159"/>
                <a:gd name="T4" fmla="*/ 74 w 85"/>
                <a:gd name="T5" fmla="*/ 4 h 159"/>
                <a:gd name="T6" fmla="*/ 64 w 85"/>
                <a:gd name="T7" fmla="*/ 2 h 159"/>
                <a:gd name="T8" fmla="*/ 51 w 85"/>
                <a:gd name="T9" fmla="*/ 0 h 159"/>
                <a:gd name="T10" fmla="*/ 37 w 85"/>
                <a:gd name="T11" fmla="*/ 1 h 159"/>
                <a:gd name="T12" fmla="*/ 24 w 85"/>
                <a:gd name="T13" fmla="*/ 5 h 159"/>
                <a:gd name="T14" fmla="*/ 11 w 85"/>
                <a:gd name="T15" fmla="*/ 16 h 159"/>
                <a:gd name="T16" fmla="*/ 2 w 85"/>
                <a:gd name="T17" fmla="*/ 31 h 159"/>
                <a:gd name="T18" fmla="*/ 1 w 85"/>
                <a:gd name="T19" fmla="*/ 34 h 159"/>
                <a:gd name="T20" fmla="*/ 0 w 85"/>
                <a:gd name="T21" fmla="*/ 43 h 159"/>
                <a:gd name="T22" fmla="*/ 0 w 85"/>
                <a:gd name="T23" fmla="*/ 56 h 159"/>
                <a:gd name="T24" fmla="*/ 2 w 85"/>
                <a:gd name="T25" fmla="*/ 73 h 159"/>
                <a:gd name="T26" fmla="*/ 8 w 85"/>
                <a:gd name="T27" fmla="*/ 94 h 159"/>
                <a:gd name="T28" fmla="*/ 21 w 85"/>
                <a:gd name="T29" fmla="*/ 115 h 159"/>
                <a:gd name="T30" fmla="*/ 40 w 85"/>
                <a:gd name="T31" fmla="*/ 137 h 159"/>
                <a:gd name="T32" fmla="*/ 67 w 85"/>
                <a:gd name="T33" fmla="*/ 159 h 159"/>
                <a:gd name="T34" fmla="*/ 64 w 85"/>
                <a:gd name="T35" fmla="*/ 156 h 159"/>
                <a:gd name="T36" fmla="*/ 57 w 85"/>
                <a:gd name="T37" fmla="*/ 147 h 159"/>
                <a:gd name="T38" fmla="*/ 47 w 85"/>
                <a:gd name="T39" fmla="*/ 132 h 159"/>
                <a:gd name="T40" fmla="*/ 38 w 85"/>
                <a:gd name="T41" fmla="*/ 115 h 159"/>
                <a:gd name="T42" fmla="*/ 30 w 85"/>
                <a:gd name="T43" fmla="*/ 97 h 159"/>
                <a:gd name="T44" fmla="*/ 25 w 85"/>
                <a:gd name="T45" fmla="*/ 76 h 159"/>
                <a:gd name="T46" fmla="*/ 27 w 85"/>
                <a:gd name="T47" fmla="*/ 58 h 159"/>
                <a:gd name="T48" fmla="*/ 36 w 85"/>
                <a:gd name="T49" fmla="*/ 41 h 159"/>
                <a:gd name="T50" fmla="*/ 85 w 85"/>
                <a:gd name="T51" fmla="*/ 8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5" h="159">
                  <a:moveTo>
                    <a:pt x="85" y="8"/>
                  </a:moveTo>
                  <a:lnTo>
                    <a:pt x="81" y="7"/>
                  </a:lnTo>
                  <a:lnTo>
                    <a:pt x="74" y="4"/>
                  </a:lnTo>
                  <a:lnTo>
                    <a:pt x="64" y="2"/>
                  </a:lnTo>
                  <a:lnTo>
                    <a:pt x="51" y="0"/>
                  </a:lnTo>
                  <a:lnTo>
                    <a:pt x="37" y="1"/>
                  </a:lnTo>
                  <a:lnTo>
                    <a:pt x="24" y="5"/>
                  </a:lnTo>
                  <a:lnTo>
                    <a:pt x="11" y="16"/>
                  </a:lnTo>
                  <a:lnTo>
                    <a:pt x="2" y="31"/>
                  </a:lnTo>
                  <a:lnTo>
                    <a:pt x="1" y="34"/>
                  </a:lnTo>
                  <a:lnTo>
                    <a:pt x="0" y="43"/>
                  </a:lnTo>
                  <a:lnTo>
                    <a:pt x="0" y="56"/>
                  </a:lnTo>
                  <a:lnTo>
                    <a:pt x="2" y="73"/>
                  </a:lnTo>
                  <a:lnTo>
                    <a:pt x="8" y="94"/>
                  </a:lnTo>
                  <a:lnTo>
                    <a:pt x="21" y="115"/>
                  </a:lnTo>
                  <a:lnTo>
                    <a:pt x="40" y="137"/>
                  </a:lnTo>
                  <a:lnTo>
                    <a:pt x="67" y="159"/>
                  </a:lnTo>
                  <a:lnTo>
                    <a:pt x="64" y="156"/>
                  </a:lnTo>
                  <a:lnTo>
                    <a:pt x="57" y="147"/>
                  </a:lnTo>
                  <a:lnTo>
                    <a:pt x="47" y="132"/>
                  </a:lnTo>
                  <a:lnTo>
                    <a:pt x="38" y="115"/>
                  </a:lnTo>
                  <a:lnTo>
                    <a:pt x="30" y="97"/>
                  </a:lnTo>
                  <a:lnTo>
                    <a:pt x="25" y="76"/>
                  </a:lnTo>
                  <a:lnTo>
                    <a:pt x="27" y="58"/>
                  </a:lnTo>
                  <a:lnTo>
                    <a:pt x="36" y="41"/>
                  </a:lnTo>
                  <a:lnTo>
                    <a:pt x="85" y="8"/>
                  </a:lnTo>
                  <a:close/>
                </a:path>
              </a:pathLst>
            </a:custGeom>
            <a:solidFill>
              <a:srgbClr val="3F3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31" name="Freeform 27">
              <a:extLst>
                <a:ext uri="{FF2B5EF4-FFF2-40B4-BE49-F238E27FC236}">
                  <a16:creationId xmlns:a16="http://schemas.microsoft.com/office/drawing/2014/main" id="{013251DB-A400-0B05-5884-712AABA11B31}"/>
                </a:ext>
              </a:extLst>
            </p:cNvPr>
            <p:cNvSpPr>
              <a:spLocks/>
            </p:cNvSpPr>
            <p:nvPr/>
          </p:nvSpPr>
          <p:spPr bwMode="auto">
            <a:xfrm>
              <a:off x="1750" y="1008"/>
              <a:ext cx="20" cy="52"/>
            </a:xfrm>
            <a:custGeom>
              <a:avLst/>
              <a:gdLst>
                <a:gd name="T0" fmla="*/ 0 w 40"/>
                <a:gd name="T1" fmla="*/ 4 h 104"/>
                <a:gd name="T2" fmla="*/ 0 w 40"/>
                <a:gd name="T3" fmla="*/ 7 h 104"/>
                <a:gd name="T4" fmla="*/ 0 w 40"/>
                <a:gd name="T5" fmla="*/ 15 h 104"/>
                <a:gd name="T6" fmla="*/ 1 w 40"/>
                <a:gd name="T7" fmla="*/ 24 h 104"/>
                <a:gd name="T8" fmla="*/ 3 w 40"/>
                <a:gd name="T9" fmla="*/ 37 h 104"/>
                <a:gd name="T10" fmla="*/ 6 w 40"/>
                <a:gd name="T11" fmla="*/ 51 h 104"/>
                <a:gd name="T12" fmla="*/ 12 w 40"/>
                <a:gd name="T13" fmla="*/ 67 h 104"/>
                <a:gd name="T14" fmla="*/ 20 w 40"/>
                <a:gd name="T15" fmla="*/ 85 h 104"/>
                <a:gd name="T16" fmla="*/ 32 w 40"/>
                <a:gd name="T17" fmla="*/ 102 h 104"/>
                <a:gd name="T18" fmla="*/ 32 w 40"/>
                <a:gd name="T19" fmla="*/ 102 h 104"/>
                <a:gd name="T20" fmla="*/ 34 w 40"/>
                <a:gd name="T21" fmla="*/ 103 h 104"/>
                <a:gd name="T22" fmla="*/ 36 w 40"/>
                <a:gd name="T23" fmla="*/ 104 h 104"/>
                <a:gd name="T24" fmla="*/ 37 w 40"/>
                <a:gd name="T25" fmla="*/ 104 h 104"/>
                <a:gd name="T26" fmla="*/ 38 w 40"/>
                <a:gd name="T27" fmla="*/ 103 h 104"/>
                <a:gd name="T28" fmla="*/ 39 w 40"/>
                <a:gd name="T29" fmla="*/ 102 h 104"/>
                <a:gd name="T30" fmla="*/ 40 w 40"/>
                <a:gd name="T31" fmla="*/ 101 h 104"/>
                <a:gd name="T32" fmla="*/ 40 w 40"/>
                <a:gd name="T33" fmla="*/ 99 h 104"/>
                <a:gd name="T34" fmla="*/ 39 w 40"/>
                <a:gd name="T35" fmla="*/ 98 h 104"/>
                <a:gd name="T36" fmla="*/ 39 w 40"/>
                <a:gd name="T37" fmla="*/ 98 h 104"/>
                <a:gd name="T38" fmla="*/ 27 w 40"/>
                <a:gd name="T39" fmla="*/ 82 h 104"/>
                <a:gd name="T40" fmla="*/ 19 w 40"/>
                <a:gd name="T41" fmla="*/ 65 h 104"/>
                <a:gd name="T42" fmla="*/ 13 w 40"/>
                <a:gd name="T43" fmla="*/ 49 h 104"/>
                <a:gd name="T44" fmla="*/ 10 w 40"/>
                <a:gd name="T45" fmla="*/ 35 h 104"/>
                <a:gd name="T46" fmla="*/ 8 w 40"/>
                <a:gd name="T47" fmla="*/ 23 h 104"/>
                <a:gd name="T48" fmla="*/ 7 w 40"/>
                <a:gd name="T49" fmla="*/ 14 h 104"/>
                <a:gd name="T50" fmla="*/ 7 w 40"/>
                <a:gd name="T51" fmla="*/ 6 h 104"/>
                <a:gd name="T52" fmla="*/ 7 w 40"/>
                <a:gd name="T53" fmla="*/ 4 h 104"/>
                <a:gd name="T54" fmla="*/ 7 w 40"/>
                <a:gd name="T55" fmla="*/ 4 h 104"/>
                <a:gd name="T56" fmla="*/ 7 w 40"/>
                <a:gd name="T57" fmla="*/ 3 h 104"/>
                <a:gd name="T58" fmla="*/ 6 w 40"/>
                <a:gd name="T59" fmla="*/ 2 h 104"/>
                <a:gd name="T60" fmla="*/ 5 w 40"/>
                <a:gd name="T61" fmla="*/ 1 h 104"/>
                <a:gd name="T62" fmla="*/ 4 w 40"/>
                <a:gd name="T63" fmla="*/ 0 h 104"/>
                <a:gd name="T64" fmla="*/ 3 w 40"/>
                <a:gd name="T65" fmla="*/ 0 h 104"/>
                <a:gd name="T66" fmla="*/ 1 w 40"/>
                <a:gd name="T67" fmla="*/ 1 h 104"/>
                <a:gd name="T68" fmla="*/ 0 w 40"/>
                <a:gd name="T69" fmla="*/ 3 h 104"/>
                <a:gd name="T70" fmla="*/ 0 w 40"/>
                <a:gd name="T71" fmla="*/ 4 h 104"/>
                <a:gd name="T72" fmla="*/ 0 w 40"/>
                <a:gd name="T73" fmla="*/ 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104">
                  <a:moveTo>
                    <a:pt x="0" y="4"/>
                  </a:moveTo>
                  <a:lnTo>
                    <a:pt x="0" y="7"/>
                  </a:lnTo>
                  <a:lnTo>
                    <a:pt x="0" y="15"/>
                  </a:lnTo>
                  <a:lnTo>
                    <a:pt x="1" y="24"/>
                  </a:lnTo>
                  <a:lnTo>
                    <a:pt x="3" y="37"/>
                  </a:lnTo>
                  <a:lnTo>
                    <a:pt x="6" y="51"/>
                  </a:lnTo>
                  <a:lnTo>
                    <a:pt x="12" y="67"/>
                  </a:lnTo>
                  <a:lnTo>
                    <a:pt x="20" y="85"/>
                  </a:lnTo>
                  <a:lnTo>
                    <a:pt x="32" y="102"/>
                  </a:lnTo>
                  <a:lnTo>
                    <a:pt x="32" y="102"/>
                  </a:lnTo>
                  <a:lnTo>
                    <a:pt x="34" y="103"/>
                  </a:lnTo>
                  <a:lnTo>
                    <a:pt x="36" y="104"/>
                  </a:lnTo>
                  <a:lnTo>
                    <a:pt x="37" y="104"/>
                  </a:lnTo>
                  <a:lnTo>
                    <a:pt x="38" y="103"/>
                  </a:lnTo>
                  <a:lnTo>
                    <a:pt x="39" y="102"/>
                  </a:lnTo>
                  <a:lnTo>
                    <a:pt x="40" y="101"/>
                  </a:lnTo>
                  <a:lnTo>
                    <a:pt x="40" y="99"/>
                  </a:lnTo>
                  <a:lnTo>
                    <a:pt x="39" y="98"/>
                  </a:lnTo>
                  <a:lnTo>
                    <a:pt x="39" y="98"/>
                  </a:lnTo>
                  <a:lnTo>
                    <a:pt x="27" y="82"/>
                  </a:lnTo>
                  <a:lnTo>
                    <a:pt x="19" y="65"/>
                  </a:lnTo>
                  <a:lnTo>
                    <a:pt x="13" y="49"/>
                  </a:lnTo>
                  <a:lnTo>
                    <a:pt x="10" y="35"/>
                  </a:lnTo>
                  <a:lnTo>
                    <a:pt x="8" y="23"/>
                  </a:lnTo>
                  <a:lnTo>
                    <a:pt x="7" y="14"/>
                  </a:lnTo>
                  <a:lnTo>
                    <a:pt x="7" y="6"/>
                  </a:lnTo>
                  <a:lnTo>
                    <a:pt x="7" y="4"/>
                  </a:lnTo>
                  <a:lnTo>
                    <a:pt x="7" y="4"/>
                  </a:lnTo>
                  <a:lnTo>
                    <a:pt x="7" y="3"/>
                  </a:lnTo>
                  <a:lnTo>
                    <a:pt x="6" y="2"/>
                  </a:lnTo>
                  <a:lnTo>
                    <a:pt x="5" y="1"/>
                  </a:lnTo>
                  <a:lnTo>
                    <a:pt x="4" y="0"/>
                  </a:lnTo>
                  <a:lnTo>
                    <a:pt x="3" y="0"/>
                  </a:lnTo>
                  <a:lnTo>
                    <a:pt x="1" y="1"/>
                  </a:lnTo>
                  <a:lnTo>
                    <a:pt x="0" y="3"/>
                  </a:lnTo>
                  <a:lnTo>
                    <a:pt x="0" y="4"/>
                  </a:lnTo>
                  <a:lnTo>
                    <a:pt x="0" y="4"/>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32" name="Freeform 28">
              <a:extLst>
                <a:ext uri="{FF2B5EF4-FFF2-40B4-BE49-F238E27FC236}">
                  <a16:creationId xmlns:a16="http://schemas.microsoft.com/office/drawing/2014/main" id="{444D3580-F2D8-5869-1A2D-229D2AA5A22B}"/>
                </a:ext>
              </a:extLst>
            </p:cNvPr>
            <p:cNvSpPr>
              <a:spLocks/>
            </p:cNvSpPr>
            <p:nvPr/>
          </p:nvSpPr>
          <p:spPr bwMode="auto">
            <a:xfrm>
              <a:off x="1689" y="1045"/>
              <a:ext cx="20" cy="52"/>
            </a:xfrm>
            <a:custGeom>
              <a:avLst/>
              <a:gdLst>
                <a:gd name="T0" fmla="*/ 0 w 40"/>
                <a:gd name="T1" fmla="*/ 3 h 104"/>
                <a:gd name="T2" fmla="*/ 0 w 40"/>
                <a:gd name="T3" fmla="*/ 7 h 104"/>
                <a:gd name="T4" fmla="*/ 0 w 40"/>
                <a:gd name="T5" fmla="*/ 14 h 104"/>
                <a:gd name="T6" fmla="*/ 1 w 40"/>
                <a:gd name="T7" fmla="*/ 24 h 104"/>
                <a:gd name="T8" fmla="*/ 3 w 40"/>
                <a:gd name="T9" fmla="*/ 36 h 104"/>
                <a:gd name="T10" fmla="*/ 6 w 40"/>
                <a:gd name="T11" fmla="*/ 51 h 104"/>
                <a:gd name="T12" fmla="*/ 12 w 40"/>
                <a:gd name="T13" fmla="*/ 67 h 104"/>
                <a:gd name="T14" fmla="*/ 22 w 40"/>
                <a:gd name="T15" fmla="*/ 85 h 104"/>
                <a:gd name="T16" fmla="*/ 33 w 40"/>
                <a:gd name="T17" fmla="*/ 102 h 104"/>
                <a:gd name="T18" fmla="*/ 33 w 40"/>
                <a:gd name="T19" fmla="*/ 102 h 104"/>
                <a:gd name="T20" fmla="*/ 34 w 40"/>
                <a:gd name="T21" fmla="*/ 103 h 104"/>
                <a:gd name="T22" fmla="*/ 36 w 40"/>
                <a:gd name="T23" fmla="*/ 104 h 104"/>
                <a:gd name="T24" fmla="*/ 37 w 40"/>
                <a:gd name="T25" fmla="*/ 104 h 104"/>
                <a:gd name="T26" fmla="*/ 38 w 40"/>
                <a:gd name="T27" fmla="*/ 103 h 104"/>
                <a:gd name="T28" fmla="*/ 39 w 40"/>
                <a:gd name="T29" fmla="*/ 102 h 104"/>
                <a:gd name="T30" fmla="*/ 40 w 40"/>
                <a:gd name="T31" fmla="*/ 101 h 104"/>
                <a:gd name="T32" fmla="*/ 40 w 40"/>
                <a:gd name="T33" fmla="*/ 99 h 104"/>
                <a:gd name="T34" fmla="*/ 39 w 40"/>
                <a:gd name="T35" fmla="*/ 98 h 104"/>
                <a:gd name="T36" fmla="*/ 39 w 40"/>
                <a:gd name="T37" fmla="*/ 98 h 104"/>
                <a:gd name="T38" fmla="*/ 28 w 40"/>
                <a:gd name="T39" fmla="*/ 82 h 104"/>
                <a:gd name="T40" fmla="*/ 19 w 40"/>
                <a:gd name="T41" fmla="*/ 64 h 104"/>
                <a:gd name="T42" fmla="*/ 13 w 40"/>
                <a:gd name="T43" fmla="*/ 49 h 104"/>
                <a:gd name="T44" fmla="*/ 10 w 40"/>
                <a:gd name="T45" fmla="*/ 35 h 104"/>
                <a:gd name="T46" fmla="*/ 8 w 40"/>
                <a:gd name="T47" fmla="*/ 23 h 104"/>
                <a:gd name="T48" fmla="*/ 7 w 40"/>
                <a:gd name="T49" fmla="*/ 13 h 104"/>
                <a:gd name="T50" fmla="*/ 7 w 40"/>
                <a:gd name="T51" fmla="*/ 7 h 104"/>
                <a:gd name="T52" fmla="*/ 7 w 40"/>
                <a:gd name="T53" fmla="*/ 4 h 104"/>
                <a:gd name="T54" fmla="*/ 7 w 40"/>
                <a:gd name="T55" fmla="*/ 4 h 104"/>
                <a:gd name="T56" fmla="*/ 7 w 40"/>
                <a:gd name="T57" fmla="*/ 3 h 104"/>
                <a:gd name="T58" fmla="*/ 6 w 40"/>
                <a:gd name="T59" fmla="*/ 1 h 104"/>
                <a:gd name="T60" fmla="*/ 5 w 40"/>
                <a:gd name="T61" fmla="*/ 0 h 104"/>
                <a:gd name="T62" fmla="*/ 4 w 40"/>
                <a:gd name="T63" fmla="*/ 0 h 104"/>
                <a:gd name="T64" fmla="*/ 3 w 40"/>
                <a:gd name="T65" fmla="*/ 0 h 104"/>
                <a:gd name="T66" fmla="*/ 2 w 40"/>
                <a:gd name="T67" fmla="*/ 1 h 104"/>
                <a:gd name="T68" fmla="*/ 1 w 40"/>
                <a:gd name="T69" fmla="*/ 2 h 104"/>
                <a:gd name="T70" fmla="*/ 0 w 40"/>
                <a:gd name="T71" fmla="*/ 3 h 104"/>
                <a:gd name="T72" fmla="*/ 0 w 40"/>
                <a:gd name="T73" fmla="*/ 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104">
                  <a:moveTo>
                    <a:pt x="0" y="3"/>
                  </a:moveTo>
                  <a:lnTo>
                    <a:pt x="0" y="7"/>
                  </a:lnTo>
                  <a:lnTo>
                    <a:pt x="0" y="14"/>
                  </a:lnTo>
                  <a:lnTo>
                    <a:pt x="1" y="24"/>
                  </a:lnTo>
                  <a:lnTo>
                    <a:pt x="3" y="36"/>
                  </a:lnTo>
                  <a:lnTo>
                    <a:pt x="6" y="51"/>
                  </a:lnTo>
                  <a:lnTo>
                    <a:pt x="12" y="67"/>
                  </a:lnTo>
                  <a:lnTo>
                    <a:pt x="22" y="85"/>
                  </a:lnTo>
                  <a:lnTo>
                    <a:pt x="33" y="102"/>
                  </a:lnTo>
                  <a:lnTo>
                    <a:pt x="33" y="102"/>
                  </a:lnTo>
                  <a:lnTo>
                    <a:pt x="34" y="103"/>
                  </a:lnTo>
                  <a:lnTo>
                    <a:pt x="36" y="104"/>
                  </a:lnTo>
                  <a:lnTo>
                    <a:pt x="37" y="104"/>
                  </a:lnTo>
                  <a:lnTo>
                    <a:pt x="38" y="103"/>
                  </a:lnTo>
                  <a:lnTo>
                    <a:pt x="39" y="102"/>
                  </a:lnTo>
                  <a:lnTo>
                    <a:pt x="40" y="101"/>
                  </a:lnTo>
                  <a:lnTo>
                    <a:pt x="40" y="99"/>
                  </a:lnTo>
                  <a:lnTo>
                    <a:pt x="39" y="98"/>
                  </a:lnTo>
                  <a:lnTo>
                    <a:pt x="39" y="98"/>
                  </a:lnTo>
                  <a:lnTo>
                    <a:pt x="28" y="82"/>
                  </a:lnTo>
                  <a:lnTo>
                    <a:pt x="19" y="64"/>
                  </a:lnTo>
                  <a:lnTo>
                    <a:pt x="13" y="49"/>
                  </a:lnTo>
                  <a:lnTo>
                    <a:pt x="10" y="35"/>
                  </a:lnTo>
                  <a:lnTo>
                    <a:pt x="8" y="23"/>
                  </a:lnTo>
                  <a:lnTo>
                    <a:pt x="7" y="13"/>
                  </a:lnTo>
                  <a:lnTo>
                    <a:pt x="7" y="7"/>
                  </a:lnTo>
                  <a:lnTo>
                    <a:pt x="7" y="4"/>
                  </a:lnTo>
                  <a:lnTo>
                    <a:pt x="7" y="4"/>
                  </a:lnTo>
                  <a:lnTo>
                    <a:pt x="7" y="3"/>
                  </a:lnTo>
                  <a:lnTo>
                    <a:pt x="6" y="1"/>
                  </a:lnTo>
                  <a:lnTo>
                    <a:pt x="5" y="0"/>
                  </a:lnTo>
                  <a:lnTo>
                    <a:pt x="4" y="0"/>
                  </a:lnTo>
                  <a:lnTo>
                    <a:pt x="3" y="0"/>
                  </a:lnTo>
                  <a:lnTo>
                    <a:pt x="2" y="1"/>
                  </a:lnTo>
                  <a:lnTo>
                    <a:pt x="1"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33" name="Freeform 29">
              <a:extLst>
                <a:ext uri="{FF2B5EF4-FFF2-40B4-BE49-F238E27FC236}">
                  <a16:creationId xmlns:a16="http://schemas.microsoft.com/office/drawing/2014/main" id="{9D04813B-DE3A-E95F-D68C-E5E9E6B1BF45}"/>
                </a:ext>
              </a:extLst>
            </p:cNvPr>
            <p:cNvSpPr>
              <a:spLocks/>
            </p:cNvSpPr>
            <p:nvPr/>
          </p:nvSpPr>
          <p:spPr bwMode="auto">
            <a:xfrm>
              <a:off x="1632" y="1093"/>
              <a:ext cx="20" cy="52"/>
            </a:xfrm>
            <a:custGeom>
              <a:avLst/>
              <a:gdLst>
                <a:gd name="T0" fmla="*/ 0 w 39"/>
                <a:gd name="T1" fmla="*/ 3 h 103"/>
                <a:gd name="T2" fmla="*/ 0 w 39"/>
                <a:gd name="T3" fmla="*/ 6 h 103"/>
                <a:gd name="T4" fmla="*/ 0 w 39"/>
                <a:gd name="T5" fmla="*/ 13 h 103"/>
                <a:gd name="T6" fmla="*/ 1 w 39"/>
                <a:gd name="T7" fmla="*/ 23 h 103"/>
                <a:gd name="T8" fmla="*/ 4 w 39"/>
                <a:gd name="T9" fmla="*/ 35 h 103"/>
                <a:gd name="T10" fmla="*/ 7 w 39"/>
                <a:gd name="T11" fmla="*/ 51 h 103"/>
                <a:gd name="T12" fmla="*/ 13 w 39"/>
                <a:gd name="T13" fmla="*/ 67 h 103"/>
                <a:gd name="T14" fmla="*/ 21 w 39"/>
                <a:gd name="T15" fmla="*/ 84 h 103"/>
                <a:gd name="T16" fmla="*/ 33 w 39"/>
                <a:gd name="T17" fmla="*/ 101 h 103"/>
                <a:gd name="T18" fmla="*/ 33 w 39"/>
                <a:gd name="T19" fmla="*/ 101 h 103"/>
                <a:gd name="T20" fmla="*/ 34 w 39"/>
                <a:gd name="T21" fmla="*/ 102 h 103"/>
                <a:gd name="T22" fmla="*/ 35 w 39"/>
                <a:gd name="T23" fmla="*/ 103 h 103"/>
                <a:gd name="T24" fmla="*/ 36 w 39"/>
                <a:gd name="T25" fmla="*/ 103 h 103"/>
                <a:gd name="T26" fmla="*/ 37 w 39"/>
                <a:gd name="T27" fmla="*/ 102 h 103"/>
                <a:gd name="T28" fmla="*/ 38 w 39"/>
                <a:gd name="T29" fmla="*/ 101 h 103"/>
                <a:gd name="T30" fmla="*/ 39 w 39"/>
                <a:gd name="T31" fmla="*/ 99 h 103"/>
                <a:gd name="T32" fmla="*/ 39 w 39"/>
                <a:gd name="T33" fmla="*/ 98 h 103"/>
                <a:gd name="T34" fmla="*/ 38 w 39"/>
                <a:gd name="T35" fmla="*/ 97 h 103"/>
                <a:gd name="T36" fmla="*/ 38 w 39"/>
                <a:gd name="T37" fmla="*/ 97 h 103"/>
                <a:gd name="T38" fmla="*/ 27 w 39"/>
                <a:gd name="T39" fmla="*/ 81 h 103"/>
                <a:gd name="T40" fmla="*/ 19 w 39"/>
                <a:gd name="T41" fmla="*/ 64 h 103"/>
                <a:gd name="T42" fmla="*/ 14 w 39"/>
                <a:gd name="T43" fmla="*/ 49 h 103"/>
                <a:gd name="T44" fmla="*/ 10 w 39"/>
                <a:gd name="T45" fmla="*/ 34 h 103"/>
                <a:gd name="T46" fmla="*/ 9 w 39"/>
                <a:gd name="T47" fmla="*/ 22 h 103"/>
                <a:gd name="T48" fmla="*/ 8 w 39"/>
                <a:gd name="T49" fmla="*/ 12 h 103"/>
                <a:gd name="T50" fmla="*/ 8 w 39"/>
                <a:gd name="T51" fmla="*/ 6 h 103"/>
                <a:gd name="T52" fmla="*/ 8 w 39"/>
                <a:gd name="T53" fmla="*/ 4 h 103"/>
                <a:gd name="T54" fmla="*/ 8 w 39"/>
                <a:gd name="T55" fmla="*/ 4 h 103"/>
                <a:gd name="T56" fmla="*/ 8 w 39"/>
                <a:gd name="T57" fmla="*/ 3 h 103"/>
                <a:gd name="T58" fmla="*/ 7 w 39"/>
                <a:gd name="T59" fmla="*/ 1 h 103"/>
                <a:gd name="T60" fmla="*/ 6 w 39"/>
                <a:gd name="T61" fmla="*/ 0 h 103"/>
                <a:gd name="T62" fmla="*/ 5 w 39"/>
                <a:gd name="T63" fmla="*/ 0 h 103"/>
                <a:gd name="T64" fmla="*/ 4 w 39"/>
                <a:gd name="T65" fmla="*/ 0 h 103"/>
                <a:gd name="T66" fmla="*/ 1 w 39"/>
                <a:gd name="T67" fmla="*/ 1 h 103"/>
                <a:gd name="T68" fmla="*/ 0 w 39"/>
                <a:gd name="T69" fmla="*/ 2 h 103"/>
                <a:gd name="T70" fmla="*/ 0 w 39"/>
                <a:gd name="T71" fmla="*/ 3 h 103"/>
                <a:gd name="T72" fmla="*/ 0 w 39"/>
                <a:gd name="T73" fmla="*/ 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 h="103">
                  <a:moveTo>
                    <a:pt x="0" y="3"/>
                  </a:moveTo>
                  <a:lnTo>
                    <a:pt x="0" y="6"/>
                  </a:lnTo>
                  <a:lnTo>
                    <a:pt x="0" y="13"/>
                  </a:lnTo>
                  <a:lnTo>
                    <a:pt x="1" y="23"/>
                  </a:lnTo>
                  <a:lnTo>
                    <a:pt x="4" y="35"/>
                  </a:lnTo>
                  <a:lnTo>
                    <a:pt x="7" y="51"/>
                  </a:lnTo>
                  <a:lnTo>
                    <a:pt x="13" y="67"/>
                  </a:lnTo>
                  <a:lnTo>
                    <a:pt x="21" y="84"/>
                  </a:lnTo>
                  <a:lnTo>
                    <a:pt x="33" y="101"/>
                  </a:lnTo>
                  <a:lnTo>
                    <a:pt x="33" y="101"/>
                  </a:lnTo>
                  <a:lnTo>
                    <a:pt x="34" y="102"/>
                  </a:lnTo>
                  <a:lnTo>
                    <a:pt x="35" y="103"/>
                  </a:lnTo>
                  <a:lnTo>
                    <a:pt x="36" y="103"/>
                  </a:lnTo>
                  <a:lnTo>
                    <a:pt x="37" y="102"/>
                  </a:lnTo>
                  <a:lnTo>
                    <a:pt x="38" y="101"/>
                  </a:lnTo>
                  <a:lnTo>
                    <a:pt x="39" y="99"/>
                  </a:lnTo>
                  <a:lnTo>
                    <a:pt x="39" y="98"/>
                  </a:lnTo>
                  <a:lnTo>
                    <a:pt x="38" y="97"/>
                  </a:lnTo>
                  <a:lnTo>
                    <a:pt x="38" y="97"/>
                  </a:lnTo>
                  <a:lnTo>
                    <a:pt x="27" y="81"/>
                  </a:lnTo>
                  <a:lnTo>
                    <a:pt x="19" y="64"/>
                  </a:lnTo>
                  <a:lnTo>
                    <a:pt x="14" y="49"/>
                  </a:lnTo>
                  <a:lnTo>
                    <a:pt x="10" y="34"/>
                  </a:lnTo>
                  <a:lnTo>
                    <a:pt x="9" y="22"/>
                  </a:lnTo>
                  <a:lnTo>
                    <a:pt x="8" y="12"/>
                  </a:lnTo>
                  <a:lnTo>
                    <a:pt x="8" y="6"/>
                  </a:lnTo>
                  <a:lnTo>
                    <a:pt x="8" y="4"/>
                  </a:lnTo>
                  <a:lnTo>
                    <a:pt x="8" y="4"/>
                  </a:lnTo>
                  <a:lnTo>
                    <a:pt x="8" y="3"/>
                  </a:lnTo>
                  <a:lnTo>
                    <a:pt x="7" y="1"/>
                  </a:lnTo>
                  <a:lnTo>
                    <a:pt x="6" y="0"/>
                  </a:lnTo>
                  <a:lnTo>
                    <a:pt x="5" y="0"/>
                  </a:lnTo>
                  <a:lnTo>
                    <a:pt x="4" y="0"/>
                  </a:lnTo>
                  <a:lnTo>
                    <a:pt x="1"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34" name="Freeform 30">
              <a:extLst>
                <a:ext uri="{FF2B5EF4-FFF2-40B4-BE49-F238E27FC236}">
                  <a16:creationId xmlns:a16="http://schemas.microsoft.com/office/drawing/2014/main" id="{F30D52AF-7025-AAFE-22FB-B51D0466043B}"/>
                </a:ext>
              </a:extLst>
            </p:cNvPr>
            <p:cNvSpPr>
              <a:spLocks/>
            </p:cNvSpPr>
            <p:nvPr/>
          </p:nvSpPr>
          <p:spPr bwMode="auto">
            <a:xfrm>
              <a:off x="1577" y="1141"/>
              <a:ext cx="17" cy="38"/>
            </a:xfrm>
            <a:custGeom>
              <a:avLst/>
              <a:gdLst>
                <a:gd name="T0" fmla="*/ 4 w 30"/>
                <a:gd name="T1" fmla="*/ 1 h 77"/>
                <a:gd name="T2" fmla="*/ 3 w 30"/>
                <a:gd name="T3" fmla="*/ 3 h 77"/>
                <a:gd name="T4" fmla="*/ 1 w 30"/>
                <a:gd name="T5" fmla="*/ 6 h 77"/>
                <a:gd name="T6" fmla="*/ 0 w 30"/>
                <a:gd name="T7" fmla="*/ 12 h 77"/>
                <a:gd name="T8" fmla="*/ 0 w 30"/>
                <a:gd name="T9" fmla="*/ 22 h 77"/>
                <a:gd name="T10" fmla="*/ 1 w 30"/>
                <a:gd name="T11" fmla="*/ 32 h 77"/>
                <a:gd name="T12" fmla="*/ 5 w 30"/>
                <a:gd name="T13" fmla="*/ 44 h 77"/>
                <a:gd name="T14" fmla="*/ 12 w 30"/>
                <a:gd name="T15" fmla="*/ 59 h 77"/>
                <a:gd name="T16" fmla="*/ 23 w 30"/>
                <a:gd name="T17" fmla="*/ 75 h 77"/>
                <a:gd name="T18" fmla="*/ 23 w 30"/>
                <a:gd name="T19" fmla="*/ 75 h 77"/>
                <a:gd name="T20" fmla="*/ 24 w 30"/>
                <a:gd name="T21" fmla="*/ 76 h 77"/>
                <a:gd name="T22" fmla="*/ 26 w 30"/>
                <a:gd name="T23" fmla="*/ 77 h 77"/>
                <a:gd name="T24" fmla="*/ 27 w 30"/>
                <a:gd name="T25" fmla="*/ 77 h 77"/>
                <a:gd name="T26" fmla="*/ 28 w 30"/>
                <a:gd name="T27" fmla="*/ 76 h 77"/>
                <a:gd name="T28" fmla="*/ 29 w 30"/>
                <a:gd name="T29" fmla="*/ 75 h 77"/>
                <a:gd name="T30" fmla="*/ 30 w 30"/>
                <a:gd name="T31" fmla="*/ 74 h 77"/>
                <a:gd name="T32" fmla="*/ 30 w 30"/>
                <a:gd name="T33" fmla="*/ 72 h 77"/>
                <a:gd name="T34" fmla="*/ 29 w 30"/>
                <a:gd name="T35" fmla="*/ 71 h 77"/>
                <a:gd name="T36" fmla="*/ 29 w 30"/>
                <a:gd name="T37" fmla="*/ 71 h 77"/>
                <a:gd name="T38" fmla="*/ 19 w 30"/>
                <a:gd name="T39" fmla="*/ 56 h 77"/>
                <a:gd name="T40" fmla="*/ 12 w 30"/>
                <a:gd name="T41" fmla="*/ 43 h 77"/>
                <a:gd name="T42" fmla="*/ 8 w 30"/>
                <a:gd name="T43" fmla="*/ 32 h 77"/>
                <a:gd name="T44" fmla="*/ 7 w 30"/>
                <a:gd name="T45" fmla="*/ 23 h 77"/>
                <a:gd name="T46" fmla="*/ 7 w 30"/>
                <a:gd name="T47" fmla="*/ 14 h 77"/>
                <a:gd name="T48" fmla="*/ 8 w 30"/>
                <a:gd name="T49" fmla="*/ 9 h 77"/>
                <a:gd name="T50" fmla="*/ 9 w 30"/>
                <a:gd name="T51" fmla="*/ 6 h 77"/>
                <a:gd name="T52" fmla="*/ 10 w 30"/>
                <a:gd name="T53" fmla="*/ 5 h 77"/>
                <a:gd name="T54" fmla="*/ 10 w 30"/>
                <a:gd name="T55" fmla="*/ 5 h 77"/>
                <a:gd name="T56" fmla="*/ 11 w 30"/>
                <a:gd name="T57" fmla="*/ 4 h 77"/>
                <a:gd name="T58" fmla="*/ 11 w 30"/>
                <a:gd name="T59" fmla="*/ 2 h 77"/>
                <a:gd name="T60" fmla="*/ 10 w 30"/>
                <a:gd name="T61" fmla="*/ 1 h 77"/>
                <a:gd name="T62" fmla="*/ 9 w 30"/>
                <a:gd name="T63" fmla="*/ 0 h 77"/>
                <a:gd name="T64" fmla="*/ 8 w 30"/>
                <a:gd name="T65" fmla="*/ 0 h 77"/>
                <a:gd name="T66" fmla="*/ 6 w 30"/>
                <a:gd name="T67" fmla="*/ 0 h 77"/>
                <a:gd name="T68" fmla="*/ 5 w 30"/>
                <a:gd name="T69" fmla="*/ 0 h 77"/>
                <a:gd name="T70" fmla="*/ 4 w 30"/>
                <a:gd name="T71" fmla="*/ 1 h 77"/>
                <a:gd name="T72" fmla="*/ 4 w 30"/>
                <a:gd name="T73" fmla="*/ 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0" h="77">
                  <a:moveTo>
                    <a:pt x="4" y="1"/>
                  </a:moveTo>
                  <a:lnTo>
                    <a:pt x="3" y="3"/>
                  </a:lnTo>
                  <a:lnTo>
                    <a:pt x="1" y="6"/>
                  </a:lnTo>
                  <a:lnTo>
                    <a:pt x="0" y="12"/>
                  </a:lnTo>
                  <a:lnTo>
                    <a:pt x="0" y="22"/>
                  </a:lnTo>
                  <a:lnTo>
                    <a:pt x="1" y="32"/>
                  </a:lnTo>
                  <a:lnTo>
                    <a:pt x="5" y="44"/>
                  </a:lnTo>
                  <a:lnTo>
                    <a:pt x="12" y="59"/>
                  </a:lnTo>
                  <a:lnTo>
                    <a:pt x="23" y="75"/>
                  </a:lnTo>
                  <a:lnTo>
                    <a:pt x="23" y="75"/>
                  </a:lnTo>
                  <a:lnTo>
                    <a:pt x="24" y="76"/>
                  </a:lnTo>
                  <a:lnTo>
                    <a:pt x="26" y="77"/>
                  </a:lnTo>
                  <a:lnTo>
                    <a:pt x="27" y="77"/>
                  </a:lnTo>
                  <a:lnTo>
                    <a:pt x="28" y="76"/>
                  </a:lnTo>
                  <a:lnTo>
                    <a:pt x="29" y="75"/>
                  </a:lnTo>
                  <a:lnTo>
                    <a:pt x="30" y="74"/>
                  </a:lnTo>
                  <a:lnTo>
                    <a:pt x="30" y="72"/>
                  </a:lnTo>
                  <a:lnTo>
                    <a:pt x="29" y="71"/>
                  </a:lnTo>
                  <a:lnTo>
                    <a:pt x="29" y="71"/>
                  </a:lnTo>
                  <a:lnTo>
                    <a:pt x="19" y="56"/>
                  </a:lnTo>
                  <a:lnTo>
                    <a:pt x="12" y="43"/>
                  </a:lnTo>
                  <a:lnTo>
                    <a:pt x="8" y="32"/>
                  </a:lnTo>
                  <a:lnTo>
                    <a:pt x="7" y="23"/>
                  </a:lnTo>
                  <a:lnTo>
                    <a:pt x="7" y="14"/>
                  </a:lnTo>
                  <a:lnTo>
                    <a:pt x="8" y="9"/>
                  </a:lnTo>
                  <a:lnTo>
                    <a:pt x="9" y="6"/>
                  </a:lnTo>
                  <a:lnTo>
                    <a:pt x="10" y="5"/>
                  </a:lnTo>
                  <a:lnTo>
                    <a:pt x="10" y="5"/>
                  </a:lnTo>
                  <a:lnTo>
                    <a:pt x="11" y="4"/>
                  </a:lnTo>
                  <a:lnTo>
                    <a:pt x="11" y="2"/>
                  </a:lnTo>
                  <a:lnTo>
                    <a:pt x="10" y="1"/>
                  </a:lnTo>
                  <a:lnTo>
                    <a:pt x="9" y="0"/>
                  </a:lnTo>
                  <a:lnTo>
                    <a:pt x="8" y="0"/>
                  </a:lnTo>
                  <a:lnTo>
                    <a:pt x="6" y="0"/>
                  </a:lnTo>
                  <a:lnTo>
                    <a:pt x="5" y="0"/>
                  </a:lnTo>
                  <a:lnTo>
                    <a:pt x="4" y="1"/>
                  </a:lnTo>
                  <a:lnTo>
                    <a:pt x="4" y="1"/>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35" name="Freeform 31">
              <a:extLst>
                <a:ext uri="{FF2B5EF4-FFF2-40B4-BE49-F238E27FC236}">
                  <a16:creationId xmlns:a16="http://schemas.microsoft.com/office/drawing/2014/main" id="{07F73C89-FB24-657E-CD66-AC5CBEAAC130}"/>
                </a:ext>
              </a:extLst>
            </p:cNvPr>
            <p:cNvSpPr>
              <a:spLocks/>
            </p:cNvSpPr>
            <p:nvPr/>
          </p:nvSpPr>
          <p:spPr bwMode="auto">
            <a:xfrm>
              <a:off x="1606" y="1122"/>
              <a:ext cx="17" cy="33"/>
            </a:xfrm>
            <a:custGeom>
              <a:avLst/>
              <a:gdLst>
                <a:gd name="T0" fmla="*/ 0 w 33"/>
                <a:gd name="T1" fmla="*/ 3 h 67"/>
                <a:gd name="T2" fmla="*/ 5 w 33"/>
                <a:gd name="T3" fmla="*/ 20 h 67"/>
                <a:gd name="T4" fmla="*/ 11 w 33"/>
                <a:gd name="T5" fmla="*/ 36 h 67"/>
                <a:gd name="T6" fmla="*/ 19 w 33"/>
                <a:gd name="T7" fmla="*/ 51 h 67"/>
                <a:gd name="T8" fmla="*/ 28 w 33"/>
                <a:gd name="T9" fmla="*/ 65 h 67"/>
                <a:gd name="T10" fmla="*/ 28 w 33"/>
                <a:gd name="T11" fmla="*/ 65 h 67"/>
                <a:gd name="T12" fmla="*/ 29 w 33"/>
                <a:gd name="T13" fmla="*/ 66 h 67"/>
                <a:gd name="T14" fmla="*/ 30 w 33"/>
                <a:gd name="T15" fmla="*/ 67 h 67"/>
                <a:gd name="T16" fmla="*/ 31 w 33"/>
                <a:gd name="T17" fmla="*/ 67 h 67"/>
                <a:gd name="T18" fmla="*/ 32 w 33"/>
                <a:gd name="T19" fmla="*/ 66 h 67"/>
                <a:gd name="T20" fmla="*/ 33 w 33"/>
                <a:gd name="T21" fmla="*/ 65 h 67"/>
                <a:gd name="T22" fmla="*/ 33 w 33"/>
                <a:gd name="T23" fmla="*/ 64 h 67"/>
                <a:gd name="T24" fmla="*/ 33 w 33"/>
                <a:gd name="T25" fmla="*/ 63 h 67"/>
                <a:gd name="T26" fmla="*/ 32 w 33"/>
                <a:gd name="T27" fmla="*/ 62 h 67"/>
                <a:gd name="T28" fmla="*/ 32 w 33"/>
                <a:gd name="T29" fmla="*/ 62 h 67"/>
                <a:gd name="T30" fmla="*/ 23 w 33"/>
                <a:gd name="T31" fmla="*/ 48 h 67"/>
                <a:gd name="T32" fmla="*/ 16 w 33"/>
                <a:gd name="T33" fmla="*/ 33 h 67"/>
                <a:gd name="T34" fmla="*/ 10 w 33"/>
                <a:gd name="T35" fmla="*/ 18 h 67"/>
                <a:gd name="T36" fmla="*/ 5 w 33"/>
                <a:gd name="T37" fmla="*/ 2 h 67"/>
                <a:gd name="T38" fmla="*/ 5 w 33"/>
                <a:gd name="T39" fmla="*/ 2 h 67"/>
                <a:gd name="T40" fmla="*/ 5 w 33"/>
                <a:gd name="T41" fmla="*/ 1 h 67"/>
                <a:gd name="T42" fmla="*/ 4 w 33"/>
                <a:gd name="T43" fmla="*/ 1 h 67"/>
                <a:gd name="T44" fmla="*/ 3 w 33"/>
                <a:gd name="T45" fmla="*/ 0 h 67"/>
                <a:gd name="T46" fmla="*/ 2 w 33"/>
                <a:gd name="T47" fmla="*/ 0 h 67"/>
                <a:gd name="T48" fmla="*/ 1 w 33"/>
                <a:gd name="T49" fmla="*/ 1 h 67"/>
                <a:gd name="T50" fmla="*/ 1 w 33"/>
                <a:gd name="T51" fmla="*/ 1 h 67"/>
                <a:gd name="T52" fmla="*/ 0 w 33"/>
                <a:gd name="T53" fmla="*/ 2 h 67"/>
                <a:gd name="T54" fmla="*/ 0 w 33"/>
                <a:gd name="T55" fmla="*/ 3 h 67"/>
                <a:gd name="T56" fmla="*/ 0 w 33"/>
                <a:gd name="T57" fmla="*/ 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 h="67">
                  <a:moveTo>
                    <a:pt x="0" y="3"/>
                  </a:moveTo>
                  <a:lnTo>
                    <a:pt x="5" y="20"/>
                  </a:lnTo>
                  <a:lnTo>
                    <a:pt x="11" y="36"/>
                  </a:lnTo>
                  <a:lnTo>
                    <a:pt x="19" y="51"/>
                  </a:lnTo>
                  <a:lnTo>
                    <a:pt x="28" y="65"/>
                  </a:lnTo>
                  <a:lnTo>
                    <a:pt x="28" y="65"/>
                  </a:lnTo>
                  <a:lnTo>
                    <a:pt x="29" y="66"/>
                  </a:lnTo>
                  <a:lnTo>
                    <a:pt x="30" y="67"/>
                  </a:lnTo>
                  <a:lnTo>
                    <a:pt x="31" y="67"/>
                  </a:lnTo>
                  <a:lnTo>
                    <a:pt x="32" y="66"/>
                  </a:lnTo>
                  <a:lnTo>
                    <a:pt x="33" y="65"/>
                  </a:lnTo>
                  <a:lnTo>
                    <a:pt x="33" y="64"/>
                  </a:lnTo>
                  <a:lnTo>
                    <a:pt x="33" y="63"/>
                  </a:lnTo>
                  <a:lnTo>
                    <a:pt x="32" y="62"/>
                  </a:lnTo>
                  <a:lnTo>
                    <a:pt x="32" y="62"/>
                  </a:lnTo>
                  <a:lnTo>
                    <a:pt x="23" y="48"/>
                  </a:lnTo>
                  <a:lnTo>
                    <a:pt x="16" y="33"/>
                  </a:lnTo>
                  <a:lnTo>
                    <a:pt x="10" y="18"/>
                  </a:lnTo>
                  <a:lnTo>
                    <a:pt x="5" y="2"/>
                  </a:lnTo>
                  <a:lnTo>
                    <a:pt x="5" y="2"/>
                  </a:lnTo>
                  <a:lnTo>
                    <a:pt x="5" y="1"/>
                  </a:lnTo>
                  <a:lnTo>
                    <a:pt x="4" y="1"/>
                  </a:lnTo>
                  <a:lnTo>
                    <a:pt x="3" y="0"/>
                  </a:lnTo>
                  <a:lnTo>
                    <a:pt x="2" y="0"/>
                  </a:lnTo>
                  <a:lnTo>
                    <a:pt x="1" y="1"/>
                  </a:lnTo>
                  <a:lnTo>
                    <a:pt x="1"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36" name="Freeform 32">
              <a:extLst>
                <a:ext uri="{FF2B5EF4-FFF2-40B4-BE49-F238E27FC236}">
                  <a16:creationId xmlns:a16="http://schemas.microsoft.com/office/drawing/2014/main" id="{1591FEFD-01E1-FE1F-B44A-14053A45E6FF}"/>
                </a:ext>
              </a:extLst>
            </p:cNvPr>
            <p:cNvSpPr>
              <a:spLocks/>
            </p:cNvSpPr>
            <p:nvPr/>
          </p:nvSpPr>
          <p:spPr bwMode="auto">
            <a:xfrm>
              <a:off x="1660" y="1082"/>
              <a:ext cx="17" cy="33"/>
            </a:xfrm>
            <a:custGeom>
              <a:avLst/>
              <a:gdLst>
                <a:gd name="T0" fmla="*/ 0 w 34"/>
                <a:gd name="T1" fmla="*/ 4 h 66"/>
                <a:gd name="T2" fmla="*/ 5 w 34"/>
                <a:gd name="T3" fmla="*/ 21 h 66"/>
                <a:gd name="T4" fmla="*/ 12 w 34"/>
                <a:gd name="T5" fmla="*/ 36 h 66"/>
                <a:gd name="T6" fmla="*/ 20 w 34"/>
                <a:gd name="T7" fmla="*/ 51 h 66"/>
                <a:gd name="T8" fmla="*/ 30 w 34"/>
                <a:gd name="T9" fmla="*/ 65 h 66"/>
                <a:gd name="T10" fmla="*/ 30 w 34"/>
                <a:gd name="T11" fmla="*/ 65 h 66"/>
                <a:gd name="T12" fmla="*/ 30 w 34"/>
                <a:gd name="T13" fmla="*/ 66 h 66"/>
                <a:gd name="T14" fmla="*/ 31 w 34"/>
                <a:gd name="T15" fmla="*/ 66 h 66"/>
                <a:gd name="T16" fmla="*/ 32 w 34"/>
                <a:gd name="T17" fmla="*/ 66 h 66"/>
                <a:gd name="T18" fmla="*/ 33 w 34"/>
                <a:gd name="T19" fmla="*/ 65 h 66"/>
                <a:gd name="T20" fmla="*/ 34 w 34"/>
                <a:gd name="T21" fmla="*/ 64 h 66"/>
                <a:gd name="T22" fmla="*/ 34 w 34"/>
                <a:gd name="T23" fmla="*/ 63 h 66"/>
                <a:gd name="T24" fmla="*/ 34 w 34"/>
                <a:gd name="T25" fmla="*/ 63 h 66"/>
                <a:gd name="T26" fmla="*/ 33 w 34"/>
                <a:gd name="T27" fmla="*/ 62 h 66"/>
                <a:gd name="T28" fmla="*/ 33 w 34"/>
                <a:gd name="T29" fmla="*/ 62 h 66"/>
                <a:gd name="T30" fmla="*/ 24 w 34"/>
                <a:gd name="T31" fmla="*/ 49 h 66"/>
                <a:gd name="T32" fmla="*/ 17 w 34"/>
                <a:gd name="T33" fmla="*/ 34 h 66"/>
                <a:gd name="T34" fmla="*/ 10 w 34"/>
                <a:gd name="T35" fmla="*/ 19 h 66"/>
                <a:gd name="T36" fmla="*/ 5 w 34"/>
                <a:gd name="T37" fmla="*/ 2 h 66"/>
                <a:gd name="T38" fmla="*/ 5 w 34"/>
                <a:gd name="T39" fmla="*/ 2 h 66"/>
                <a:gd name="T40" fmla="*/ 5 w 34"/>
                <a:gd name="T41" fmla="*/ 1 h 66"/>
                <a:gd name="T42" fmla="*/ 4 w 34"/>
                <a:gd name="T43" fmla="*/ 0 h 66"/>
                <a:gd name="T44" fmla="*/ 3 w 34"/>
                <a:gd name="T45" fmla="*/ 0 h 66"/>
                <a:gd name="T46" fmla="*/ 2 w 34"/>
                <a:gd name="T47" fmla="*/ 0 h 66"/>
                <a:gd name="T48" fmla="*/ 1 w 34"/>
                <a:gd name="T49" fmla="*/ 0 h 66"/>
                <a:gd name="T50" fmla="*/ 1 w 34"/>
                <a:gd name="T51" fmla="*/ 1 h 66"/>
                <a:gd name="T52" fmla="*/ 0 w 34"/>
                <a:gd name="T53" fmla="*/ 2 h 66"/>
                <a:gd name="T54" fmla="*/ 0 w 34"/>
                <a:gd name="T55" fmla="*/ 4 h 66"/>
                <a:gd name="T56" fmla="*/ 0 w 34"/>
                <a:gd name="T57"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 h="66">
                  <a:moveTo>
                    <a:pt x="0" y="4"/>
                  </a:moveTo>
                  <a:lnTo>
                    <a:pt x="5" y="21"/>
                  </a:lnTo>
                  <a:lnTo>
                    <a:pt x="12" y="36"/>
                  </a:lnTo>
                  <a:lnTo>
                    <a:pt x="20" y="51"/>
                  </a:lnTo>
                  <a:lnTo>
                    <a:pt x="30" y="65"/>
                  </a:lnTo>
                  <a:lnTo>
                    <a:pt x="30" y="65"/>
                  </a:lnTo>
                  <a:lnTo>
                    <a:pt x="30" y="66"/>
                  </a:lnTo>
                  <a:lnTo>
                    <a:pt x="31" y="66"/>
                  </a:lnTo>
                  <a:lnTo>
                    <a:pt x="32" y="66"/>
                  </a:lnTo>
                  <a:lnTo>
                    <a:pt x="33" y="65"/>
                  </a:lnTo>
                  <a:lnTo>
                    <a:pt x="34" y="64"/>
                  </a:lnTo>
                  <a:lnTo>
                    <a:pt x="34" y="63"/>
                  </a:lnTo>
                  <a:lnTo>
                    <a:pt x="34" y="63"/>
                  </a:lnTo>
                  <a:lnTo>
                    <a:pt x="33" y="62"/>
                  </a:lnTo>
                  <a:lnTo>
                    <a:pt x="33" y="62"/>
                  </a:lnTo>
                  <a:lnTo>
                    <a:pt x="24" y="49"/>
                  </a:lnTo>
                  <a:lnTo>
                    <a:pt x="17" y="34"/>
                  </a:lnTo>
                  <a:lnTo>
                    <a:pt x="10" y="19"/>
                  </a:lnTo>
                  <a:lnTo>
                    <a:pt x="5" y="2"/>
                  </a:lnTo>
                  <a:lnTo>
                    <a:pt x="5" y="2"/>
                  </a:lnTo>
                  <a:lnTo>
                    <a:pt x="5" y="1"/>
                  </a:lnTo>
                  <a:lnTo>
                    <a:pt x="4" y="0"/>
                  </a:lnTo>
                  <a:lnTo>
                    <a:pt x="3" y="0"/>
                  </a:lnTo>
                  <a:lnTo>
                    <a:pt x="2" y="0"/>
                  </a:lnTo>
                  <a:lnTo>
                    <a:pt x="1" y="0"/>
                  </a:lnTo>
                  <a:lnTo>
                    <a:pt x="1" y="1"/>
                  </a:lnTo>
                  <a:lnTo>
                    <a:pt x="0" y="2"/>
                  </a:lnTo>
                  <a:lnTo>
                    <a:pt x="0" y="4"/>
                  </a:lnTo>
                  <a:lnTo>
                    <a:pt x="0" y="4"/>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37" name="Freeform 33">
              <a:extLst>
                <a:ext uri="{FF2B5EF4-FFF2-40B4-BE49-F238E27FC236}">
                  <a16:creationId xmlns:a16="http://schemas.microsoft.com/office/drawing/2014/main" id="{007B768B-6712-969E-D186-D2CE40E9F4BE}"/>
                </a:ext>
              </a:extLst>
            </p:cNvPr>
            <p:cNvSpPr>
              <a:spLocks/>
            </p:cNvSpPr>
            <p:nvPr/>
          </p:nvSpPr>
          <p:spPr bwMode="auto">
            <a:xfrm>
              <a:off x="1718" y="1034"/>
              <a:ext cx="17" cy="33"/>
            </a:xfrm>
            <a:custGeom>
              <a:avLst/>
              <a:gdLst>
                <a:gd name="T0" fmla="*/ 0 w 34"/>
                <a:gd name="T1" fmla="*/ 3 h 66"/>
                <a:gd name="T2" fmla="*/ 5 w 34"/>
                <a:gd name="T3" fmla="*/ 19 h 66"/>
                <a:gd name="T4" fmla="*/ 11 w 34"/>
                <a:gd name="T5" fmla="*/ 36 h 66"/>
                <a:gd name="T6" fmla="*/ 18 w 34"/>
                <a:gd name="T7" fmla="*/ 51 h 66"/>
                <a:gd name="T8" fmla="*/ 28 w 34"/>
                <a:gd name="T9" fmla="*/ 64 h 66"/>
                <a:gd name="T10" fmla="*/ 28 w 34"/>
                <a:gd name="T11" fmla="*/ 64 h 66"/>
                <a:gd name="T12" fmla="*/ 30 w 34"/>
                <a:gd name="T13" fmla="*/ 65 h 66"/>
                <a:gd name="T14" fmla="*/ 31 w 34"/>
                <a:gd name="T15" fmla="*/ 66 h 66"/>
                <a:gd name="T16" fmla="*/ 32 w 34"/>
                <a:gd name="T17" fmla="*/ 66 h 66"/>
                <a:gd name="T18" fmla="*/ 33 w 34"/>
                <a:gd name="T19" fmla="*/ 65 h 66"/>
                <a:gd name="T20" fmla="*/ 34 w 34"/>
                <a:gd name="T21" fmla="*/ 64 h 66"/>
                <a:gd name="T22" fmla="*/ 34 w 34"/>
                <a:gd name="T23" fmla="*/ 63 h 66"/>
                <a:gd name="T24" fmla="*/ 34 w 34"/>
                <a:gd name="T25" fmla="*/ 62 h 66"/>
                <a:gd name="T26" fmla="*/ 33 w 34"/>
                <a:gd name="T27" fmla="*/ 61 h 66"/>
                <a:gd name="T28" fmla="*/ 33 w 34"/>
                <a:gd name="T29" fmla="*/ 61 h 66"/>
                <a:gd name="T30" fmla="*/ 23 w 34"/>
                <a:gd name="T31" fmla="*/ 48 h 66"/>
                <a:gd name="T32" fmla="*/ 15 w 34"/>
                <a:gd name="T33" fmla="*/ 34 h 66"/>
                <a:gd name="T34" fmla="*/ 9 w 34"/>
                <a:gd name="T35" fmla="*/ 18 h 66"/>
                <a:gd name="T36" fmla="*/ 5 w 34"/>
                <a:gd name="T37" fmla="*/ 1 h 66"/>
                <a:gd name="T38" fmla="*/ 5 w 34"/>
                <a:gd name="T39" fmla="*/ 1 h 66"/>
                <a:gd name="T40" fmla="*/ 4 w 34"/>
                <a:gd name="T41" fmla="*/ 0 h 66"/>
                <a:gd name="T42" fmla="*/ 4 w 34"/>
                <a:gd name="T43" fmla="*/ 0 h 66"/>
                <a:gd name="T44" fmla="*/ 3 w 34"/>
                <a:gd name="T45" fmla="*/ 0 h 66"/>
                <a:gd name="T46" fmla="*/ 2 w 34"/>
                <a:gd name="T47" fmla="*/ 0 h 66"/>
                <a:gd name="T48" fmla="*/ 1 w 34"/>
                <a:gd name="T49" fmla="*/ 0 h 66"/>
                <a:gd name="T50" fmla="*/ 0 w 34"/>
                <a:gd name="T51" fmla="*/ 1 h 66"/>
                <a:gd name="T52" fmla="*/ 0 w 34"/>
                <a:gd name="T53" fmla="*/ 2 h 66"/>
                <a:gd name="T54" fmla="*/ 0 w 34"/>
                <a:gd name="T55" fmla="*/ 3 h 66"/>
                <a:gd name="T56" fmla="*/ 0 w 34"/>
                <a:gd name="T57" fmla="*/ 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 h="66">
                  <a:moveTo>
                    <a:pt x="0" y="3"/>
                  </a:moveTo>
                  <a:lnTo>
                    <a:pt x="5" y="19"/>
                  </a:lnTo>
                  <a:lnTo>
                    <a:pt x="11" y="36"/>
                  </a:lnTo>
                  <a:lnTo>
                    <a:pt x="18" y="51"/>
                  </a:lnTo>
                  <a:lnTo>
                    <a:pt x="28" y="64"/>
                  </a:lnTo>
                  <a:lnTo>
                    <a:pt x="28" y="64"/>
                  </a:lnTo>
                  <a:lnTo>
                    <a:pt x="30" y="65"/>
                  </a:lnTo>
                  <a:lnTo>
                    <a:pt x="31" y="66"/>
                  </a:lnTo>
                  <a:lnTo>
                    <a:pt x="32" y="66"/>
                  </a:lnTo>
                  <a:lnTo>
                    <a:pt x="33" y="65"/>
                  </a:lnTo>
                  <a:lnTo>
                    <a:pt x="34" y="64"/>
                  </a:lnTo>
                  <a:lnTo>
                    <a:pt x="34" y="63"/>
                  </a:lnTo>
                  <a:lnTo>
                    <a:pt x="34" y="62"/>
                  </a:lnTo>
                  <a:lnTo>
                    <a:pt x="33" y="61"/>
                  </a:lnTo>
                  <a:lnTo>
                    <a:pt x="33" y="61"/>
                  </a:lnTo>
                  <a:lnTo>
                    <a:pt x="23" y="48"/>
                  </a:lnTo>
                  <a:lnTo>
                    <a:pt x="15" y="34"/>
                  </a:lnTo>
                  <a:lnTo>
                    <a:pt x="9" y="18"/>
                  </a:lnTo>
                  <a:lnTo>
                    <a:pt x="5" y="1"/>
                  </a:lnTo>
                  <a:lnTo>
                    <a:pt x="5" y="1"/>
                  </a:lnTo>
                  <a:lnTo>
                    <a:pt x="4" y="0"/>
                  </a:lnTo>
                  <a:lnTo>
                    <a:pt x="4" y="0"/>
                  </a:lnTo>
                  <a:lnTo>
                    <a:pt x="3" y="0"/>
                  </a:lnTo>
                  <a:lnTo>
                    <a:pt x="2" y="0"/>
                  </a:lnTo>
                  <a:lnTo>
                    <a:pt x="1" y="0"/>
                  </a:lnTo>
                  <a:lnTo>
                    <a:pt x="0"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38" name="Freeform 34">
              <a:extLst>
                <a:ext uri="{FF2B5EF4-FFF2-40B4-BE49-F238E27FC236}">
                  <a16:creationId xmlns:a16="http://schemas.microsoft.com/office/drawing/2014/main" id="{D6354A57-4025-BB67-5756-5069F5759992}"/>
                </a:ext>
              </a:extLst>
            </p:cNvPr>
            <p:cNvSpPr>
              <a:spLocks/>
            </p:cNvSpPr>
            <p:nvPr/>
          </p:nvSpPr>
          <p:spPr bwMode="auto">
            <a:xfrm>
              <a:off x="1548" y="1167"/>
              <a:ext cx="17" cy="33"/>
            </a:xfrm>
            <a:custGeom>
              <a:avLst/>
              <a:gdLst>
                <a:gd name="T0" fmla="*/ 0 w 33"/>
                <a:gd name="T1" fmla="*/ 3 h 66"/>
                <a:gd name="T2" fmla="*/ 4 w 33"/>
                <a:gd name="T3" fmla="*/ 20 h 66"/>
                <a:gd name="T4" fmla="*/ 10 w 33"/>
                <a:gd name="T5" fmla="*/ 37 h 66"/>
                <a:gd name="T6" fmla="*/ 18 w 33"/>
                <a:gd name="T7" fmla="*/ 52 h 66"/>
                <a:gd name="T8" fmla="*/ 28 w 33"/>
                <a:gd name="T9" fmla="*/ 65 h 66"/>
                <a:gd name="T10" fmla="*/ 28 w 33"/>
                <a:gd name="T11" fmla="*/ 65 h 66"/>
                <a:gd name="T12" fmla="*/ 29 w 33"/>
                <a:gd name="T13" fmla="*/ 66 h 66"/>
                <a:gd name="T14" fmla="*/ 30 w 33"/>
                <a:gd name="T15" fmla="*/ 66 h 66"/>
                <a:gd name="T16" fmla="*/ 30 w 33"/>
                <a:gd name="T17" fmla="*/ 66 h 66"/>
                <a:gd name="T18" fmla="*/ 31 w 33"/>
                <a:gd name="T19" fmla="*/ 66 h 66"/>
                <a:gd name="T20" fmla="*/ 33 w 33"/>
                <a:gd name="T21" fmla="*/ 65 h 66"/>
                <a:gd name="T22" fmla="*/ 33 w 33"/>
                <a:gd name="T23" fmla="*/ 64 h 66"/>
                <a:gd name="T24" fmla="*/ 33 w 33"/>
                <a:gd name="T25" fmla="*/ 63 h 66"/>
                <a:gd name="T26" fmla="*/ 31 w 33"/>
                <a:gd name="T27" fmla="*/ 62 h 66"/>
                <a:gd name="T28" fmla="*/ 31 w 33"/>
                <a:gd name="T29" fmla="*/ 62 h 66"/>
                <a:gd name="T30" fmla="*/ 22 w 33"/>
                <a:gd name="T31" fmla="*/ 49 h 66"/>
                <a:gd name="T32" fmla="*/ 15 w 33"/>
                <a:gd name="T33" fmla="*/ 34 h 66"/>
                <a:gd name="T34" fmla="*/ 9 w 33"/>
                <a:gd name="T35" fmla="*/ 18 h 66"/>
                <a:gd name="T36" fmla="*/ 4 w 33"/>
                <a:gd name="T37" fmla="*/ 2 h 66"/>
                <a:gd name="T38" fmla="*/ 4 w 33"/>
                <a:gd name="T39" fmla="*/ 2 h 66"/>
                <a:gd name="T40" fmla="*/ 4 w 33"/>
                <a:gd name="T41" fmla="*/ 1 h 66"/>
                <a:gd name="T42" fmla="*/ 3 w 33"/>
                <a:gd name="T43" fmla="*/ 1 h 66"/>
                <a:gd name="T44" fmla="*/ 3 w 33"/>
                <a:gd name="T45" fmla="*/ 0 h 66"/>
                <a:gd name="T46" fmla="*/ 2 w 33"/>
                <a:gd name="T47" fmla="*/ 0 h 66"/>
                <a:gd name="T48" fmla="*/ 1 w 33"/>
                <a:gd name="T49" fmla="*/ 0 h 66"/>
                <a:gd name="T50" fmla="*/ 0 w 33"/>
                <a:gd name="T51" fmla="*/ 1 h 66"/>
                <a:gd name="T52" fmla="*/ 0 w 33"/>
                <a:gd name="T53" fmla="*/ 2 h 66"/>
                <a:gd name="T54" fmla="*/ 0 w 33"/>
                <a:gd name="T55" fmla="*/ 3 h 66"/>
                <a:gd name="T56" fmla="*/ 0 w 33"/>
                <a:gd name="T57" fmla="*/ 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 h="66">
                  <a:moveTo>
                    <a:pt x="0" y="3"/>
                  </a:moveTo>
                  <a:lnTo>
                    <a:pt x="4" y="20"/>
                  </a:lnTo>
                  <a:lnTo>
                    <a:pt x="10" y="37"/>
                  </a:lnTo>
                  <a:lnTo>
                    <a:pt x="18" y="52"/>
                  </a:lnTo>
                  <a:lnTo>
                    <a:pt x="28" y="65"/>
                  </a:lnTo>
                  <a:lnTo>
                    <a:pt x="28" y="65"/>
                  </a:lnTo>
                  <a:lnTo>
                    <a:pt x="29" y="66"/>
                  </a:lnTo>
                  <a:lnTo>
                    <a:pt x="30" y="66"/>
                  </a:lnTo>
                  <a:lnTo>
                    <a:pt x="30" y="66"/>
                  </a:lnTo>
                  <a:lnTo>
                    <a:pt x="31" y="66"/>
                  </a:lnTo>
                  <a:lnTo>
                    <a:pt x="33" y="65"/>
                  </a:lnTo>
                  <a:lnTo>
                    <a:pt x="33" y="64"/>
                  </a:lnTo>
                  <a:lnTo>
                    <a:pt x="33" y="63"/>
                  </a:lnTo>
                  <a:lnTo>
                    <a:pt x="31" y="62"/>
                  </a:lnTo>
                  <a:lnTo>
                    <a:pt x="31" y="62"/>
                  </a:lnTo>
                  <a:lnTo>
                    <a:pt x="22" y="49"/>
                  </a:lnTo>
                  <a:lnTo>
                    <a:pt x="15" y="34"/>
                  </a:lnTo>
                  <a:lnTo>
                    <a:pt x="9" y="18"/>
                  </a:lnTo>
                  <a:lnTo>
                    <a:pt x="4" y="2"/>
                  </a:lnTo>
                  <a:lnTo>
                    <a:pt x="4" y="2"/>
                  </a:lnTo>
                  <a:lnTo>
                    <a:pt x="4" y="1"/>
                  </a:lnTo>
                  <a:lnTo>
                    <a:pt x="3" y="1"/>
                  </a:lnTo>
                  <a:lnTo>
                    <a:pt x="3" y="0"/>
                  </a:lnTo>
                  <a:lnTo>
                    <a:pt x="2" y="0"/>
                  </a:lnTo>
                  <a:lnTo>
                    <a:pt x="1" y="0"/>
                  </a:lnTo>
                  <a:lnTo>
                    <a:pt x="0"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39" name="Freeform 35">
              <a:extLst>
                <a:ext uri="{FF2B5EF4-FFF2-40B4-BE49-F238E27FC236}">
                  <a16:creationId xmlns:a16="http://schemas.microsoft.com/office/drawing/2014/main" id="{DB9CB556-0360-1BD6-E36E-3085CC55500A}"/>
                </a:ext>
              </a:extLst>
            </p:cNvPr>
            <p:cNvSpPr>
              <a:spLocks/>
            </p:cNvSpPr>
            <p:nvPr/>
          </p:nvSpPr>
          <p:spPr bwMode="auto">
            <a:xfrm>
              <a:off x="1903" y="916"/>
              <a:ext cx="75" cy="52"/>
            </a:xfrm>
            <a:custGeom>
              <a:avLst/>
              <a:gdLst>
                <a:gd name="T0" fmla="*/ 11 w 152"/>
                <a:gd name="T1" fmla="*/ 100 h 101"/>
                <a:gd name="T2" fmla="*/ 149 w 152"/>
                <a:gd name="T3" fmla="*/ 13 h 101"/>
                <a:gd name="T4" fmla="*/ 149 w 152"/>
                <a:gd name="T5" fmla="*/ 13 h 101"/>
                <a:gd name="T6" fmla="*/ 151 w 152"/>
                <a:gd name="T7" fmla="*/ 11 h 101"/>
                <a:gd name="T8" fmla="*/ 152 w 152"/>
                <a:gd name="T9" fmla="*/ 8 h 101"/>
                <a:gd name="T10" fmla="*/ 152 w 152"/>
                <a:gd name="T11" fmla="*/ 6 h 101"/>
                <a:gd name="T12" fmla="*/ 151 w 152"/>
                <a:gd name="T13" fmla="*/ 3 h 101"/>
                <a:gd name="T14" fmla="*/ 149 w 152"/>
                <a:gd name="T15" fmla="*/ 1 h 101"/>
                <a:gd name="T16" fmla="*/ 146 w 152"/>
                <a:gd name="T17" fmla="*/ 0 h 101"/>
                <a:gd name="T18" fmla="*/ 144 w 152"/>
                <a:gd name="T19" fmla="*/ 0 h 101"/>
                <a:gd name="T20" fmla="*/ 141 w 152"/>
                <a:gd name="T21" fmla="*/ 1 h 101"/>
                <a:gd name="T22" fmla="*/ 141 w 152"/>
                <a:gd name="T23" fmla="*/ 1 h 101"/>
                <a:gd name="T24" fmla="*/ 4 w 152"/>
                <a:gd name="T25" fmla="*/ 88 h 101"/>
                <a:gd name="T26" fmla="*/ 4 w 152"/>
                <a:gd name="T27" fmla="*/ 88 h 101"/>
                <a:gd name="T28" fmla="*/ 2 w 152"/>
                <a:gd name="T29" fmla="*/ 90 h 101"/>
                <a:gd name="T30" fmla="*/ 0 w 152"/>
                <a:gd name="T31" fmla="*/ 92 h 101"/>
                <a:gd name="T32" fmla="*/ 0 w 152"/>
                <a:gd name="T33" fmla="*/ 95 h 101"/>
                <a:gd name="T34" fmla="*/ 2 w 152"/>
                <a:gd name="T35" fmla="*/ 97 h 101"/>
                <a:gd name="T36" fmla="*/ 4 w 152"/>
                <a:gd name="T37" fmla="*/ 99 h 101"/>
                <a:gd name="T38" fmla="*/ 6 w 152"/>
                <a:gd name="T39" fmla="*/ 101 h 101"/>
                <a:gd name="T40" fmla="*/ 9 w 152"/>
                <a:gd name="T41" fmla="*/ 101 h 101"/>
                <a:gd name="T42" fmla="*/ 11 w 152"/>
                <a:gd name="T43" fmla="*/ 100 h 101"/>
                <a:gd name="T44" fmla="*/ 11 w 152"/>
                <a:gd name="T4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1">
                  <a:moveTo>
                    <a:pt x="11" y="100"/>
                  </a:moveTo>
                  <a:lnTo>
                    <a:pt x="149" y="13"/>
                  </a:lnTo>
                  <a:lnTo>
                    <a:pt x="149" y="13"/>
                  </a:lnTo>
                  <a:lnTo>
                    <a:pt x="151" y="11"/>
                  </a:lnTo>
                  <a:lnTo>
                    <a:pt x="152" y="8"/>
                  </a:lnTo>
                  <a:lnTo>
                    <a:pt x="152" y="6"/>
                  </a:lnTo>
                  <a:lnTo>
                    <a:pt x="151" y="3"/>
                  </a:lnTo>
                  <a:lnTo>
                    <a:pt x="149" y="1"/>
                  </a:lnTo>
                  <a:lnTo>
                    <a:pt x="146" y="0"/>
                  </a:lnTo>
                  <a:lnTo>
                    <a:pt x="144" y="0"/>
                  </a:lnTo>
                  <a:lnTo>
                    <a:pt x="141" y="1"/>
                  </a:lnTo>
                  <a:lnTo>
                    <a:pt x="141" y="1"/>
                  </a:lnTo>
                  <a:lnTo>
                    <a:pt x="4" y="88"/>
                  </a:lnTo>
                  <a:lnTo>
                    <a:pt x="4" y="88"/>
                  </a:lnTo>
                  <a:lnTo>
                    <a:pt x="2" y="90"/>
                  </a:lnTo>
                  <a:lnTo>
                    <a:pt x="0" y="92"/>
                  </a:lnTo>
                  <a:lnTo>
                    <a:pt x="0" y="95"/>
                  </a:lnTo>
                  <a:lnTo>
                    <a:pt x="2" y="97"/>
                  </a:lnTo>
                  <a:lnTo>
                    <a:pt x="4" y="99"/>
                  </a:lnTo>
                  <a:lnTo>
                    <a:pt x="6" y="101"/>
                  </a:lnTo>
                  <a:lnTo>
                    <a:pt x="9" y="101"/>
                  </a:lnTo>
                  <a:lnTo>
                    <a:pt x="11" y="100"/>
                  </a:lnTo>
                  <a:lnTo>
                    <a:pt x="11" y="100"/>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40" name="Freeform 36">
              <a:extLst>
                <a:ext uri="{FF2B5EF4-FFF2-40B4-BE49-F238E27FC236}">
                  <a16:creationId xmlns:a16="http://schemas.microsoft.com/office/drawing/2014/main" id="{1C1B5750-E8AB-348B-0625-014C11C56AB4}"/>
                </a:ext>
              </a:extLst>
            </p:cNvPr>
            <p:cNvSpPr>
              <a:spLocks/>
            </p:cNvSpPr>
            <p:nvPr/>
          </p:nvSpPr>
          <p:spPr bwMode="auto">
            <a:xfrm>
              <a:off x="2045" y="846"/>
              <a:ext cx="104" cy="66"/>
            </a:xfrm>
            <a:custGeom>
              <a:avLst/>
              <a:gdLst>
                <a:gd name="T0" fmla="*/ 10 w 210"/>
                <a:gd name="T1" fmla="*/ 129 h 130"/>
                <a:gd name="T2" fmla="*/ 207 w 210"/>
                <a:gd name="T3" fmla="*/ 13 h 130"/>
                <a:gd name="T4" fmla="*/ 207 w 210"/>
                <a:gd name="T5" fmla="*/ 13 h 130"/>
                <a:gd name="T6" fmla="*/ 209 w 210"/>
                <a:gd name="T7" fmla="*/ 11 h 130"/>
                <a:gd name="T8" fmla="*/ 210 w 210"/>
                <a:gd name="T9" fmla="*/ 8 h 130"/>
                <a:gd name="T10" fmla="*/ 210 w 210"/>
                <a:gd name="T11" fmla="*/ 6 h 130"/>
                <a:gd name="T12" fmla="*/ 209 w 210"/>
                <a:gd name="T13" fmla="*/ 3 h 130"/>
                <a:gd name="T14" fmla="*/ 207 w 210"/>
                <a:gd name="T15" fmla="*/ 1 h 130"/>
                <a:gd name="T16" fmla="*/ 205 w 210"/>
                <a:gd name="T17" fmla="*/ 0 h 130"/>
                <a:gd name="T18" fmla="*/ 202 w 210"/>
                <a:gd name="T19" fmla="*/ 0 h 130"/>
                <a:gd name="T20" fmla="*/ 200 w 210"/>
                <a:gd name="T21" fmla="*/ 1 h 130"/>
                <a:gd name="T22" fmla="*/ 200 w 210"/>
                <a:gd name="T23" fmla="*/ 1 h 130"/>
                <a:gd name="T24" fmla="*/ 3 w 210"/>
                <a:gd name="T25" fmla="*/ 118 h 130"/>
                <a:gd name="T26" fmla="*/ 3 w 210"/>
                <a:gd name="T27" fmla="*/ 118 h 130"/>
                <a:gd name="T28" fmla="*/ 1 w 210"/>
                <a:gd name="T29" fmla="*/ 120 h 130"/>
                <a:gd name="T30" fmla="*/ 0 w 210"/>
                <a:gd name="T31" fmla="*/ 122 h 130"/>
                <a:gd name="T32" fmla="*/ 0 w 210"/>
                <a:gd name="T33" fmla="*/ 125 h 130"/>
                <a:gd name="T34" fmla="*/ 1 w 210"/>
                <a:gd name="T35" fmla="*/ 127 h 130"/>
                <a:gd name="T36" fmla="*/ 3 w 210"/>
                <a:gd name="T37" fmla="*/ 129 h 130"/>
                <a:gd name="T38" fmla="*/ 5 w 210"/>
                <a:gd name="T39" fmla="*/ 130 h 130"/>
                <a:gd name="T40" fmla="*/ 8 w 210"/>
                <a:gd name="T41" fmla="*/ 130 h 130"/>
                <a:gd name="T42" fmla="*/ 10 w 210"/>
                <a:gd name="T43" fmla="*/ 129 h 130"/>
                <a:gd name="T44" fmla="*/ 10 w 210"/>
                <a:gd name="T45" fmla="*/ 12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0" h="130">
                  <a:moveTo>
                    <a:pt x="10" y="129"/>
                  </a:moveTo>
                  <a:lnTo>
                    <a:pt x="207" y="13"/>
                  </a:lnTo>
                  <a:lnTo>
                    <a:pt x="207" y="13"/>
                  </a:lnTo>
                  <a:lnTo>
                    <a:pt x="209" y="11"/>
                  </a:lnTo>
                  <a:lnTo>
                    <a:pt x="210" y="8"/>
                  </a:lnTo>
                  <a:lnTo>
                    <a:pt x="210" y="6"/>
                  </a:lnTo>
                  <a:lnTo>
                    <a:pt x="209" y="3"/>
                  </a:lnTo>
                  <a:lnTo>
                    <a:pt x="207" y="1"/>
                  </a:lnTo>
                  <a:lnTo>
                    <a:pt x="205" y="0"/>
                  </a:lnTo>
                  <a:lnTo>
                    <a:pt x="202" y="0"/>
                  </a:lnTo>
                  <a:lnTo>
                    <a:pt x="200" y="1"/>
                  </a:lnTo>
                  <a:lnTo>
                    <a:pt x="200" y="1"/>
                  </a:lnTo>
                  <a:lnTo>
                    <a:pt x="3" y="118"/>
                  </a:lnTo>
                  <a:lnTo>
                    <a:pt x="3" y="118"/>
                  </a:lnTo>
                  <a:lnTo>
                    <a:pt x="1" y="120"/>
                  </a:lnTo>
                  <a:lnTo>
                    <a:pt x="0" y="122"/>
                  </a:lnTo>
                  <a:lnTo>
                    <a:pt x="0" y="125"/>
                  </a:lnTo>
                  <a:lnTo>
                    <a:pt x="1" y="127"/>
                  </a:lnTo>
                  <a:lnTo>
                    <a:pt x="3" y="129"/>
                  </a:lnTo>
                  <a:lnTo>
                    <a:pt x="5" y="130"/>
                  </a:lnTo>
                  <a:lnTo>
                    <a:pt x="8" y="130"/>
                  </a:lnTo>
                  <a:lnTo>
                    <a:pt x="10" y="129"/>
                  </a:lnTo>
                  <a:lnTo>
                    <a:pt x="10" y="129"/>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41" name="Freeform 37">
              <a:extLst>
                <a:ext uri="{FF2B5EF4-FFF2-40B4-BE49-F238E27FC236}">
                  <a16:creationId xmlns:a16="http://schemas.microsoft.com/office/drawing/2014/main" id="{76AA5B68-A0F8-48D3-E0DF-88602BB17117}"/>
                </a:ext>
              </a:extLst>
            </p:cNvPr>
            <p:cNvSpPr>
              <a:spLocks/>
            </p:cNvSpPr>
            <p:nvPr/>
          </p:nvSpPr>
          <p:spPr bwMode="auto">
            <a:xfrm>
              <a:off x="1374" y="1299"/>
              <a:ext cx="43" cy="88"/>
            </a:xfrm>
            <a:custGeom>
              <a:avLst/>
              <a:gdLst>
                <a:gd name="T0" fmla="*/ 15 w 84"/>
                <a:gd name="T1" fmla="*/ 0 h 176"/>
                <a:gd name="T2" fmla="*/ 14 w 84"/>
                <a:gd name="T3" fmla="*/ 4 h 176"/>
                <a:gd name="T4" fmla="*/ 13 w 84"/>
                <a:gd name="T5" fmla="*/ 14 h 176"/>
                <a:gd name="T6" fmla="*/ 14 w 84"/>
                <a:gd name="T7" fmla="*/ 30 h 176"/>
                <a:gd name="T8" fmla="*/ 16 w 84"/>
                <a:gd name="T9" fmla="*/ 52 h 176"/>
                <a:gd name="T10" fmla="*/ 23 w 84"/>
                <a:gd name="T11" fmla="*/ 78 h 176"/>
                <a:gd name="T12" fmla="*/ 36 w 84"/>
                <a:gd name="T13" fmla="*/ 108 h 176"/>
                <a:gd name="T14" fmla="*/ 56 w 84"/>
                <a:gd name="T15" fmla="*/ 141 h 176"/>
                <a:gd name="T16" fmla="*/ 84 w 84"/>
                <a:gd name="T17" fmla="*/ 176 h 176"/>
                <a:gd name="T18" fmla="*/ 79 w 84"/>
                <a:gd name="T19" fmla="*/ 173 h 176"/>
                <a:gd name="T20" fmla="*/ 65 w 84"/>
                <a:gd name="T21" fmla="*/ 165 h 176"/>
                <a:gd name="T22" fmla="*/ 47 w 84"/>
                <a:gd name="T23" fmla="*/ 150 h 176"/>
                <a:gd name="T24" fmla="*/ 27 w 84"/>
                <a:gd name="T25" fmla="*/ 131 h 176"/>
                <a:gd name="T26" fmla="*/ 10 w 84"/>
                <a:gd name="T27" fmla="*/ 105 h 176"/>
                <a:gd name="T28" fmla="*/ 0 w 84"/>
                <a:gd name="T29" fmla="*/ 75 h 176"/>
                <a:gd name="T30" fmla="*/ 1 w 84"/>
                <a:gd name="T31" fmla="*/ 40 h 176"/>
                <a:gd name="T32" fmla="*/ 15 w 84"/>
                <a:gd name="T33"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4" h="176">
                  <a:moveTo>
                    <a:pt x="15" y="0"/>
                  </a:moveTo>
                  <a:lnTo>
                    <a:pt x="14" y="4"/>
                  </a:lnTo>
                  <a:lnTo>
                    <a:pt x="13" y="14"/>
                  </a:lnTo>
                  <a:lnTo>
                    <a:pt x="14" y="30"/>
                  </a:lnTo>
                  <a:lnTo>
                    <a:pt x="16" y="52"/>
                  </a:lnTo>
                  <a:lnTo>
                    <a:pt x="23" y="78"/>
                  </a:lnTo>
                  <a:lnTo>
                    <a:pt x="36" y="108"/>
                  </a:lnTo>
                  <a:lnTo>
                    <a:pt x="56" y="141"/>
                  </a:lnTo>
                  <a:lnTo>
                    <a:pt x="84" y="176"/>
                  </a:lnTo>
                  <a:lnTo>
                    <a:pt x="79" y="173"/>
                  </a:lnTo>
                  <a:lnTo>
                    <a:pt x="65" y="165"/>
                  </a:lnTo>
                  <a:lnTo>
                    <a:pt x="47" y="150"/>
                  </a:lnTo>
                  <a:lnTo>
                    <a:pt x="27" y="131"/>
                  </a:lnTo>
                  <a:lnTo>
                    <a:pt x="10" y="105"/>
                  </a:lnTo>
                  <a:lnTo>
                    <a:pt x="0" y="75"/>
                  </a:lnTo>
                  <a:lnTo>
                    <a:pt x="1" y="40"/>
                  </a:lnTo>
                  <a:lnTo>
                    <a:pt x="15" y="0"/>
                  </a:lnTo>
                  <a:close/>
                </a:path>
              </a:pathLst>
            </a:custGeom>
            <a:solidFill>
              <a:srgbClr val="FFFF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42" name="Freeform 38">
              <a:extLst>
                <a:ext uri="{FF2B5EF4-FFF2-40B4-BE49-F238E27FC236}">
                  <a16:creationId xmlns:a16="http://schemas.microsoft.com/office/drawing/2014/main" id="{D9148DD5-D4D8-0D11-DCFC-91FDEBD00CEE}"/>
                </a:ext>
              </a:extLst>
            </p:cNvPr>
            <p:cNvSpPr>
              <a:spLocks/>
            </p:cNvSpPr>
            <p:nvPr/>
          </p:nvSpPr>
          <p:spPr bwMode="auto">
            <a:xfrm>
              <a:off x="1432" y="1329"/>
              <a:ext cx="93" cy="55"/>
            </a:xfrm>
            <a:custGeom>
              <a:avLst/>
              <a:gdLst>
                <a:gd name="T0" fmla="*/ 0 w 186"/>
                <a:gd name="T1" fmla="*/ 5 h 106"/>
                <a:gd name="T2" fmla="*/ 0 w 186"/>
                <a:gd name="T3" fmla="*/ 6 h 106"/>
                <a:gd name="T4" fmla="*/ 2 w 186"/>
                <a:gd name="T5" fmla="*/ 9 h 106"/>
                <a:gd name="T6" fmla="*/ 4 w 186"/>
                <a:gd name="T7" fmla="*/ 14 h 106"/>
                <a:gd name="T8" fmla="*/ 8 w 186"/>
                <a:gd name="T9" fmla="*/ 19 h 106"/>
                <a:gd name="T10" fmla="*/ 12 w 186"/>
                <a:gd name="T11" fmla="*/ 27 h 106"/>
                <a:gd name="T12" fmla="*/ 18 w 186"/>
                <a:gd name="T13" fmla="*/ 35 h 106"/>
                <a:gd name="T14" fmla="*/ 26 w 186"/>
                <a:gd name="T15" fmla="*/ 43 h 106"/>
                <a:gd name="T16" fmla="*/ 35 w 186"/>
                <a:gd name="T17" fmla="*/ 53 h 106"/>
                <a:gd name="T18" fmla="*/ 46 w 186"/>
                <a:gd name="T19" fmla="*/ 62 h 106"/>
                <a:gd name="T20" fmla="*/ 59 w 186"/>
                <a:gd name="T21" fmla="*/ 71 h 106"/>
                <a:gd name="T22" fmla="*/ 75 w 186"/>
                <a:gd name="T23" fmla="*/ 79 h 106"/>
                <a:gd name="T24" fmla="*/ 91 w 186"/>
                <a:gd name="T25" fmla="*/ 87 h 106"/>
                <a:gd name="T26" fmla="*/ 110 w 186"/>
                <a:gd name="T27" fmla="*/ 94 h 106"/>
                <a:gd name="T28" fmla="*/ 132 w 186"/>
                <a:gd name="T29" fmla="*/ 99 h 106"/>
                <a:gd name="T30" fmla="*/ 156 w 186"/>
                <a:gd name="T31" fmla="*/ 104 h 106"/>
                <a:gd name="T32" fmla="*/ 182 w 186"/>
                <a:gd name="T33" fmla="*/ 106 h 106"/>
                <a:gd name="T34" fmla="*/ 182 w 186"/>
                <a:gd name="T35" fmla="*/ 106 h 106"/>
                <a:gd name="T36" fmla="*/ 183 w 186"/>
                <a:gd name="T37" fmla="*/ 106 h 106"/>
                <a:gd name="T38" fmla="*/ 185 w 186"/>
                <a:gd name="T39" fmla="*/ 105 h 106"/>
                <a:gd name="T40" fmla="*/ 186 w 186"/>
                <a:gd name="T41" fmla="*/ 104 h 106"/>
                <a:gd name="T42" fmla="*/ 186 w 186"/>
                <a:gd name="T43" fmla="*/ 103 h 106"/>
                <a:gd name="T44" fmla="*/ 186 w 186"/>
                <a:gd name="T45" fmla="*/ 102 h 106"/>
                <a:gd name="T46" fmla="*/ 185 w 186"/>
                <a:gd name="T47" fmla="*/ 100 h 106"/>
                <a:gd name="T48" fmla="*/ 183 w 186"/>
                <a:gd name="T49" fmla="*/ 99 h 106"/>
                <a:gd name="T50" fmla="*/ 182 w 186"/>
                <a:gd name="T51" fmla="*/ 99 h 106"/>
                <a:gd name="T52" fmla="*/ 182 w 186"/>
                <a:gd name="T53" fmla="*/ 99 h 106"/>
                <a:gd name="T54" fmla="*/ 157 w 186"/>
                <a:gd name="T55" fmla="*/ 97 h 106"/>
                <a:gd name="T56" fmla="*/ 134 w 186"/>
                <a:gd name="T57" fmla="*/ 93 h 106"/>
                <a:gd name="T58" fmla="*/ 113 w 186"/>
                <a:gd name="T59" fmla="*/ 87 h 106"/>
                <a:gd name="T60" fmla="*/ 94 w 186"/>
                <a:gd name="T61" fmla="*/ 81 h 106"/>
                <a:gd name="T62" fmla="*/ 78 w 186"/>
                <a:gd name="T63" fmla="*/ 73 h 106"/>
                <a:gd name="T64" fmla="*/ 64 w 186"/>
                <a:gd name="T65" fmla="*/ 65 h 106"/>
                <a:gd name="T66" fmla="*/ 51 w 186"/>
                <a:gd name="T67" fmla="*/ 57 h 106"/>
                <a:gd name="T68" fmla="*/ 41 w 186"/>
                <a:gd name="T69" fmla="*/ 48 h 106"/>
                <a:gd name="T70" fmla="*/ 32 w 186"/>
                <a:gd name="T71" fmla="*/ 39 h 106"/>
                <a:gd name="T72" fmla="*/ 24 w 186"/>
                <a:gd name="T73" fmla="*/ 31 h 106"/>
                <a:gd name="T74" fmla="*/ 18 w 186"/>
                <a:gd name="T75" fmla="*/ 23 h 106"/>
                <a:gd name="T76" fmla="*/ 14 w 186"/>
                <a:gd name="T77" fmla="*/ 16 h 106"/>
                <a:gd name="T78" fmla="*/ 10 w 186"/>
                <a:gd name="T79" fmla="*/ 11 h 106"/>
                <a:gd name="T80" fmla="*/ 8 w 186"/>
                <a:gd name="T81" fmla="*/ 6 h 106"/>
                <a:gd name="T82" fmla="*/ 7 w 186"/>
                <a:gd name="T83" fmla="*/ 3 h 106"/>
                <a:gd name="T84" fmla="*/ 6 w 186"/>
                <a:gd name="T85" fmla="*/ 2 h 106"/>
                <a:gd name="T86" fmla="*/ 6 w 186"/>
                <a:gd name="T87" fmla="*/ 2 h 106"/>
                <a:gd name="T88" fmla="*/ 6 w 186"/>
                <a:gd name="T89" fmla="*/ 1 h 106"/>
                <a:gd name="T90" fmla="*/ 5 w 186"/>
                <a:gd name="T91" fmla="*/ 0 h 106"/>
                <a:gd name="T92" fmla="*/ 3 w 186"/>
                <a:gd name="T93" fmla="*/ 0 h 106"/>
                <a:gd name="T94" fmla="*/ 2 w 186"/>
                <a:gd name="T95" fmla="*/ 0 h 106"/>
                <a:gd name="T96" fmla="*/ 1 w 186"/>
                <a:gd name="T97" fmla="*/ 1 h 106"/>
                <a:gd name="T98" fmla="*/ 0 w 186"/>
                <a:gd name="T99" fmla="*/ 2 h 106"/>
                <a:gd name="T100" fmla="*/ 0 w 186"/>
                <a:gd name="T101" fmla="*/ 4 h 106"/>
                <a:gd name="T102" fmla="*/ 0 w 186"/>
                <a:gd name="T103" fmla="*/ 5 h 106"/>
                <a:gd name="T104" fmla="*/ 0 w 186"/>
                <a:gd name="T105" fmla="*/ 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6" h="106">
                  <a:moveTo>
                    <a:pt x="0" y="5"/>
                  </a:moveTo>
                  <a:lnTo>
                    <a:pt x="0" y="6"/>
                  </a:lnTo>
                  <a:lnTo>
                    <a:pt x="2" y="9"/>
                  </a:lnTo>
                  <a:lnTo>
                    <a:pt x="4" y="14"/>
                  </a:lnTo>
                  <a:lnTo>
                    <a:pt x="8" y="19"/>
                  </a:lnTo>
                  <a:lnTo>
                    <a:pt x="12" y="27"/>
                  </a:lnTo>
                  <a:lnTo>
                    <a:pt x="18" y="35"/>
                  </a:lnTo>
                  <a:lnTo>
                    <a:pt x="26" y="43"/>
                  </a:lnTo>
                  <a:lnTo>
                    <a:pt x="35" y="53"/>
                  </a:lnTo>
                  <a:lnTo>
                    <a:pt x="46" y="62"/>
                  </a:lnTo>
                  <a:lnTo>
                    <a:pt x="59" y="71"/>
                  </a:lnTo>
                  <a:lnTo>
                    <a:pt x="75" y="79"/>
                  </a:lnTo>
                  <a:lnTo>
                    <a:pt x="91" y="87"/>
                  </a:lnTo>
                  <a:lnTo>
                    <a:pt x="110" y="94"/>
                  </a:lnTo>
                  <a:lnTo>
                    <a:pt x="132" y="99"/>
                  </a:lnTo>
                  <a:lnTo>
                    <a:pt x="156" y="104"/>
                  </a:lnTo>
                  <a:lnTo>
                    <a:pt x="182" y="106"/>
                  </a:lnTo>
                  <a:lnTo>
                    <a:pt x="182" y="106"/>
                  </a:lnTo>
                  <a:lnTo>
                    <a:pt x="183" y="106"/>
                  </a:lnTo>
                  <a:lnTo>
                    <a:pt x="185" y="105"/>
                  </a:lnTo>
                  <a:lnTo>
                    <a:pt x="186" y="104"/>
                  </a:lnTo>
                  <a:lnTo>
                    <a:pt x="186" y="103"/>
                  </a:lnTo>
                  <a:lnTo>
                    <a:pt x="186" y="102"/>
                  </a:lnTo>
                  <a:lnTo>
                    <a:pt x="185" y="100"/>
                  </a:lnTo>
                  <a:lnTo>
                    <a:pt x="183" y="99"/>
                  </a:lnTo>
                  <a:lnTo>
                    <a:pt x="182" y="99"/>
                  </a:lnTo>
                  <a:lnTo>
                    <a:pt x="182" y="99"/>
                  </a:lnTo>
                  <a:lnTo>
                    <a:pt x="157" y="97"/>
                  </a:lnTo>
                  <a:lnTo>
                    <a:pt x="134" y="93"/>
                  </a:lnTo>
                  <a:lnTo>
                    <a:pt x="113" y="87"/>
                  </a:lnTo>
                  <a:lnTo>
                    <a:pt x="94" y="81"/>
                  </a:lnTo>
                  <a:lnTo>
                    <a:pt x="78" y="73"/>
                  </a:lnTo>
                  <a:lnTo>
                    <a:pt x="64" y="65"/>
                  </a:lnTo>
                  <a:lnTo>
                    <a:pt x="51" y="57"/>
                  </a:lnTo>
                  <a:lnTo>
                    <a:pt x="41" y="48"/>
                  </a:lnTo>
                  <a:lnTo>
                    <a:pt x="32" y="39"/>
                  </a:lnTo>
                  <a:lnTo>
                    <a:pt x="24" y="31"/>
                  </a:lnTo>
                  <a:lnTo>
                    <a:pt x="18" y="23"/>
                  </a:lnTo>
                  <a:lnTo>
                    <a:pt x="14" y="16"/>
                  </a:lnTo>
                  <a:lnTo>
                    <a:pt x="10" y="11"/>
                  </a:lnTo>
                  <a:lnTo>
                    <a:pt x="8" y="6"/>
                  </a:lnTo>
                  <a:lnTo>
                    <a:pt x="7" y="3"/>
                  </a:lnTo>
                  <a:lnTo>
                    <a:pt x="6" y="2"/>
                  </a:lnTo>
                  <a:lnTo>
                    <a:pt x="6" y="2"/>
                  </a:lnTo>
                  <a:lnTo>
                    <a:pt x="6" y="1"/>
                  </a:lnTo>
                  <a:lnTo>
                    <a:pt x="5" y="0"/>
                  </a:lnTo>
                  <a:lnTo>
                    <a:pt x="3" y="0"/>
                  </a:lnTo>
                  <a:lnTo>
                    <a:pt x="2" y="0"/>
                  </a:lnTo>
                  <a:lnTo>
                    <a:pt x="1" y="1"/>
                  </a:lnTo>
                  <a:lnTo>
                    <a:pt x="0" y="2"/>
                  </a:lnTo>
                  <a:lnTo>
                    <a:pt x="0" y="4"/>
                  </a:lnTo>
                  <a:lnTo>
                    <a:pt x="0" y="5"/>
                  </a:lnTo>
                  <a:lnTo>
                    <a:pt x="0" y="5"/>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43" name="Freeform 39">
              <a:extLst>
                <a:ext uri="{FF2B5EF4-FFF2-40B4-BE49-F238E27FC236}">
                  <a16:creationId xmlns:a16="http://schemas.microsoft.com/office/drawing/2014/main" id="{2EE5EEF0-03B9-7B8C-BDAF-341C307B0823}"/>
                </a:ext>
              </a:extLst>
            </p:cNvPr>
            <p:cNvSpPr>
              <a:spLocks/>
            </p:cNvSpPr>
            <p:nvPr/>
          </p:nvSpPr>
          <p:spPr bwMode="auto">
            <a:xfrm>
              <a:off x="2190" y="641"/>
              <a:ext cx="292" cy="193"/>
            </a:xfrm>
            <a:custGeom>
              <a:avLst/>
              <a:gdLst>
                <a:gd name="T0" fmla="*/ 7 w 585"/>
                <a:gd name="T1" fmla="*/ 382 h 389"/>
                <a:gd name="T2" fmla="*/ 585 w 585"/>
                <a:gd name="T3" fmla="*/ 0 h 389"/>
                <a:gd name="T4" fmla="*/ 573 w 585"/>
                <a:gd name="T5" fmla="*/ 12 h 389"/>
                <a:gd name="T6" fmla="*/ 0 w 585"/>
                <a:gd name="T7" fmla="*/ 389 h 389"/>
                <a:gd name="T8" fmla="*/ 7 w 585"/>
                <a:gd name="T9" fmla="*/ 382 h 389"/>
              </a:gdLst>
              <a:ahLst/>
              <a:cxnLst>
                <a:cxn ang="0">
                  <a:pos x="T0" y="T1"/>
                </a:cxn>
                <a:cxn ang="0">
                  <a:pos x="T2" y="T3"/>
                </a:cxn>
                <a:cxn ang="0">
                  <a:pos x="T4" y="T5"/>
                </a:cxn>
                <a:cxn ang="0">
                  <a:pos x="T6" y="T7"/>
                </a:cxn>
                <a:cxn ang="0">
                  <a:pos x="T8" y="T9"/>
                </a:cxn>
              </a:cxnLst>
              <a:rect l="0" t="0" r="r" b="b"/>
              <a:pathLst>
                <a:path w="585" h="389">
                  <a:moveTo>
                    <a:pt x="7" y="382"/>
                  </a:moveTo>
                  <a:lnTo>
                    <a:pt x="585" y="0"/>
                  </a:lnTo>
                  <a:lnTo>
                    <a:pt x="573" y="12"/>
                  </a:lnTo>
                  <a:lnTo>
                    <a:pt x="0" y="389"/>
                  </a:lnTo>
                  <a:lnTo>
                    <a:pt x="7" y="382"/>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44" name="Freeform 40">
              <a:extLst>
                <a:ext uri="{FF2B5EF4-FFF2-40B4-BE49-F238E27FC236}">
                  <a16:creationId xmlns:a16="http://schemas.microsoft.com/office/drawing/2014/main" id="{D004F6B0-C6C6-B272-A46A-EE64ACB8792F}"/>
                </a:ext>
              </a:extLst>
            </p:cNvPr>
            <p:cNvSpPr>
              <a:spLocks/>
            </p:cNvSpPr>
            <p:nvPr/>
          </p:nvSpPr>
          <p:spPr bwMode="auto">
            <a:xfrm>
              <a:off x="1770" y="1067"/>
              <a:ext cx="35" cy="41"/>
            </a:xfrm>
            <a:custGeom>
              <a:avLst/>
              <a:gdLst>
                <a:gd name="T0" fmla="*/ 39 w 68"/>
                <a:gd name="T1" fmla="*/ 83 h 83"/>
                <a:gd name="T2" fmla="*/ 68 w 68"/>
                <a:gd name="T3" fmla="*/ 67 h 83"/>
                <a:gd name="T4" fmla="*/ 28 w 68"/>
                <a:gd name="T5" fmla="*/ 0 h 83"/>
                <a:gd name="T6" fmla="*/ 0 w 68"/>
                <a:gd name="T7" fmla="*/ 16 h 83"/>
                <a:gd name="T8" fmla="*/ 39 w 68"/>
                <a:gd name="T9" fmla="*/ 83 h 83"/>
              </a:gdLst>
              <a:ahLst/>
              <a:cxnLst>
                <a:cxn ang="0">
                  <a:pos x="T0" y="T1"/>
                </a:cxn>
                <a:cxn ang="0">
                  <a:pos x="T2" y="T3"/>
                </a:cxn>
                <a:cxn ang="0">
                  <a:pos x="T4" y="T5"/>
                </a:cxn>
                <a:cxn ang="0">
                  <a:pos x="T6" y="T7"/>
                </a:cxn>
                <a:cxn ang="0">
                  <a:pos x="T8" y="T9"/>
                </a:cxn>
              </a:cxnLst>
              <a:rect l="0" t="0" r="r" b="b"/>
              <a:pathLst>
                <a:path w="68" h="83">
                  <a:moveTo>
                    <a:pt x="39" y="83"/>
                  </a:moveTo>
                  <a:lnTo>
                    <a:pt x="68" y="67"/>
                  </a:lnTo>
                  <a:lnTo>
                    <a:pt x="28" y="0"/>
                  </a:lnTo>
                  <a:lnTo>
                    <a:pt x="0" y="16"/>
                  </a:lnTo>
                  <a:lnTo>
                    <a:pt x="39"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45" name="Freeform 41">
              <a:extLst>
                <a:ext uri="{FF2B5EF4-FFF2-40B4-BE49-F238E27FC236}">
                  <a16:creationId xmlns:a16="http://schemas.microsoft.com/office/drawing/2014/main" id="{9F6B4499-8EF3-8D05-8CCE-F48A5427A363}"/>
                </a:ext>
              </a:extLst>
            </p:cNvPr>
            <p:cNvSpPr>
              <a:spLocks/>
            </p:cNvSpPr>
            <p:nvPr/>
          </p:nvSpPr>
          <p:spPr bwMode="auto">
            <a:xfrm>
              <a:off x="1736" y="1089"/>
              <a:ext cx="35" cy="41"/>
            </a:xfrm>
            <a:custGeom>
              <a:avLst/>
              <a:gdLst>
                <a:gd name="T0" fmla="*/ 39 w 68"/>
                <a:gd name="T1" fmla="*/ 83 h 83"/>
                <a:gd name="T2" fmla="*/ 68 w 68"/>
                <a:gd name="T3" fmla="*/ 67 h 83"/>
                <a:gd name="T4" fmla="*/ 28 w 68"/>
                <a:gd name="T5" fmla="*/ 0 h 83"/>
                <a:gd name="T6" fmla="*/ 0 w 68"/>
                <a:gd name="T7" fmla="*/ 17 h 83"/>
                <a:gd name="T8" fmla="*/ 39 w 68"/>
                <a:gd name="T9" fmla="*/ 83 h 83"/>
              </a:gdLst>
              <a:ahLst/>
              <a:cxnLst>
                <a:cxn ang="0">
                  <a:pos x="T0" y="T1"/>
                </a:cxn>
                <a:cxn ang="0">
                  <a:pos x="T2" y="T3"/>
                </a:cxn>
                <a:cxn ang="0">
                  <a:pos x="T4" y="T5"/>
                </a:cxn>
                <a:cxn ang="0">
                  <a:pos x="T6" y="T7"/>
                </a:cxn>
                <a:cxn ang="0">
                  <a:pos x="T8" y="T9"/>
                </a:cxn>
              </a:cxnLst>
              <a:rect l="0" t="0" r="r" b="b"/>
              <a:pathLst>
                <a:path w="68" h="83">
                  <a:moveTo>
                    <a:pt x="39" y="83"/>
                  </a:moveTo>
                  <a:lnTo>
                    <a:pt x="68" y="67"/>
                  </a:lnTo>
                  <a:lnTo>
                    <a:pt x="28" y="0"/>
                  </a:lnTo>
                  <a:lnTo>
                    <a:pt x="0" y="17"/>
                  </a:lnTo>
                  <a:lnTo>
                    <a:pt x="39"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46" name="Freeform 42">
              <a:extLst>
                <a:ext uri="{FF2B5EF4-FFF2-40B4-BE49-F238E27FC236}">
                  <a16:creationId xmlns:a16="http://schemas.microsoft.com/office/drawing/2014/main" id="{881BC51F-C5FB-F587-5B75-C893AE036062}"/>
                </a:ext>
              </a:extLst>
            </p:cNvPr>
            <p:cNvSpPr>
              <a:spLocks/>
            </p:cNvSpPr>
            <p:nvPr/>
          </p:nvSpPr>
          <p:spPr bwMode="auto">
            <a:xfrm>
              <a:off x="1707" y="1108"/>
              <a:ext cx="35" cy="41"/>
            </a:xfrm>
            <a:custGeom>
              <a:avLst/>
              <a:gdLst>
                <a:gd name="T0" fmla="*/ 39 w 68"/>
                <a:gd name="T1" fmla="*/ 84 h 84"/>
                <a:gd name="T2" fmla="*/ 68 w 68"/>
                <a:gd name="T3" fmla="*/ 67 h 84"/>
                <a:gd name="T4" fmla="*/ 28 w 68"/>
                <a:gd name="T5" fmla="*/ 0 h 84"/>
                <a:gd name="T6" fmla="*/ 0 w 68"/>
                <a:gd name="T7" fmla="*/ 18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7"/>
                  </a:lnTo>
                  <a:lnTo>
                    <a:pt x="28" y="0"/>
                  </a:lnTo>
                  <a:lnTo>
                    <a:pt x="0" y="18"/>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47" name="Freeform 43">
              <a:extLst>
                <a:ext uri="{FF2B5EF4-FFF2-40B4-BE49-F238E27FC236}">
                  <a16:creationId xmlns:a16="http://schemas.microsoft.com/office/drawing/2014/main" id="{E7743F4D-92BB-6647-9CD9-31BEE810523E}"/>
                </a:ext>
              </a:extLst>
            </p:cNvPr>
            <p:cNvSpPr>
              <a:spLocks/>
            </p:cNvSpPr>
            <p:nvPr/>
          </p:nvSpPr>
          <p:spPr bwMode="auto">
            <a:xfrm>
              <a:off x="1678" y="1127"/>
              <a:ext cx="35" cy="42"/>
            </a:xfrm>
            <a:custGeom>
              <a:avLst/>
              <a:gdLst>
                <a:gd name="T0" fmla="*/ 39 w 68"/>
                <a:gd name="T1" fmla="*/ 84 h 84"/>
                <a:gd name="T2" fmla="*/ 68 w 68"/>
                <a:gd name="T3" fmla="*/ 67 h 84"/>
                <a:gd name="T4" fmla="*/ 28 w 68"/>
                <a:gd name="T5" fmla="*/ 0 h 84"/>
                <a:gd name="T6" fmla="*/ 0 w 68"/>
                <a:gd name="T7" fmla="*/ 17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7"/>
                  </a:lnTo>
                  <a:lnTo>
                    <a:pt x="28" y="0"/>
                  </a:lnTo>
                  <a:lnTo>
                    <a:pt x="0" y="17"/>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48" name="Freeform 44">
              <a:extLst>
                <a:ext uri="{FF2B5EF4-FFF2-40B4-BE49-F238E27FC236}">
                  <a16:creationId xmlns:a16="http://schemas.microsoft.com/office/drawing/2014/main" id="{504E3C77-EF36-3A74-D1B1-34DCF8C61EA6}"/>
                </a:ext>
              </a:extLst>
            </p:cNvPr>
            <p:cNvSpPr>
              <a:spLocks/>
            </p:cNvSpPr>
            <p:nvPr/>
          </p:nvSpPr>
          <p:spPr bwMode="auto">
            <a:xfrm>
              <a:off x="1646" y="1146"/>
              <a:ext cx="35" cy="42"/>
            </a:xfrm>
            <a:custGeom>
              <a:avLst/>
              <a:gdLst>
                <a:gd name="T0" fmla="*/ 39 w 68"/>
                <a:gd name="T1" fmla="*/ 84 h 84"/>
                <a:gd name="T2" fmla="*/ 68 w 68"/>
                <a:gd name="T3" fmla="*/ 66 h 84"/>
                <a:gd name="T4" fmla="*/ 28 w 68"/>
                <a:gd name="T5" fmla="*/ 0 h 84"/>
                <a:gd name="T6" fmla="*/ 0 w 68"/>
                <a:gd name="T7" fmla="*/ 17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6"/>
                  </a:lnTo>
                  <a:lnTo>
                    <a:pt x="28" y="0"/>
                  </a:lnTo>
                  <a:lnTo>
                    <a:pt x="0" y="17"/>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49" name="Freeform 45">
              <a:extLst>
                <a:ext uri="{FF2B5EF4-FFF2-40B4-BE49-F238E27FC236}">
                  <a16:creationId xmlns:a16="http://schemas.microsoft.com/office/drawing/2014/main" id="{322C6215-DF77-D2AE-3592-8FBC0280896B}"/>
                </a:ext>
              </a:extLst>
            </p:cNvPr>
            <p:cNvSpPr>
              <a:spLocks/>
            </p:cNvSpPr>
            <p:nvPr/>
          </p:nvSpPr>
          <p:spPr bwMode="auto">
            <a:xfrm>
              <a:off x="1620" y="1163"/>
              <a:ext cx="35" cy="41"/>
            </a:xfrm>
            <a:custGeom>
              <a:avLst/>
              <a:gdLst>
                <a:gd name="T0" fmla="*/ 40 w 68"/>
                <a:gd name="T1" fmla="*/ 83 h 83"/>
                <a:gd name="T2" fmla="*/ 68 w 68"/>
                <a:gd name="T3" fmla="*/ 66 h 83"/>
                <a:gd name="T4" fmla="*/ 29 w 68"/>
                <a:gd name="T5" fmla="*/ 0 h 83"/>
                <a:gd name="T6" fmla="*/ 0 w 68"/>
                <a:gd name="T7" fmla="*/ 16 h 83"/>
                <a:gd name="T8" fmla="*/ 40 w 68"/>
                <a:gd name="T9" fmla="*/ 83 h 83"/>
              </a:gdLst>
              <a:ahLst/>
              <a:cxnLst>
                <a:cxn ang="0">
                  <a:pos x="T0" y="T1"/>
                </a:cxn>
                <a:cxn ang="0">
                  <a:pos x="T2" y="T3"/>
                </a:cxn>
                <a:cxn ang="0">
                  <a:pos x="T4" y="T5"/>
                </a:cxn>
                <a:cxn ang="0">
                  <a:pos x="T6" y="T7"/>
                </a:cxn>
                <a:cxn ang="0">
                  <a:pos x="T8" y="T9"/>
                </a:cxn>
              </a:cxnLst>
              <a:rect l="0" t="0" r="r" b="b"/>
              <a:pathLst>
                <a:path w="68" h="83">
                  <a:moveTo>
                    <a:pt x="40" y="83"/>
                  </a:moveTo>
                  <a:lnTo>
                    <a:pt x="68" y="66"/>
                  </a:lnTo>
                  <a:lnTo>
                    <a:pt x="29" y="0"/>
                  </a:lnTo>
                  <a:lnTo>
                    <a:pt x="0" y="16"/>
                  </a:lnTo>
                  <a:lnTo>
                    <a:pt x="40"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50" name="Freeform 46">
              <a:extLst>
                <a:ext uri="{FF2B5EF4-FFF2-40B4-BE49-F238E27FC236}">
                  <a16:creationId xmlns:a16="http://schemas.microsoft.com/office/drawing/2014/main" id="{83A1A395-E51E-A8E2-18C4-8A6F9F10C98B}"/>
                </a:ext>
              </a:extLst>
            </p:cNvPr>
            <p:cNvSpPr>
              <a:spLocks/>
            </p:cNvSpPr>
            <p:nvPr/>
          </p:nvSpPr>
          <p:spPr bwMode="auto">
            <a:xfrm>
              <a:off x="1591" y="1181"/>
              <a:ext cx="35" cy="41"/>
            </a:xfrm>
            <a:custGeom>
              <a:avLst/>
              <a:gdLst>
                <a:gd name="T0" fmla="*/ 40 w 68"/>
                <a:gd name="T1" fmla="*/ 84 h 84"/>
                <a:gd name="T2" fmla="*/ 68 w 68"/>
                <a:gd name="T3" fmla="*/ 67 h 84"/>
                <a:gd name="T4" fmla="*/ 29 w 68"/>
                <a:gd name="T5" fmla="*/ 0 h 84"/>
                <a:gd name="T6" fmla="*/ 0 w 68"/>
                <a:gd name="T7" fmla="*/ 18 h 84"/>
                <a:gd name="T8" fmla="*/ 40 w 68"/>
                <a:gd name="T9" fmla="*/ 84 h 84"/>
              </a:gdLst>
              <a:ahLst/>
              <a:cxnLst>
                <a:cxn ang="0">
                  <a:pos x="T0" y="T1"/>
                </a:cxn>
                <a:cxn ang="0">
                  <a:pos x="T2" y="T3"/>
                </a:cxn>
                <a:cxn ang="0">
                  <a:pos x="T4" y="T5"/>
                </a:cxn>
                <a:cxn ang="0">
                  <a:pos x="T6" y="T7"/>
                </a:cxn>
                <a:cxn ang="0">
                  <a:pos x="T8" y="T9"/>
                </a:cxn>
              </a:cxnLst>
              <a:rect l="0" t="0" r="r" b="b"/>
              <a:pathLst>
                <a:path w="68" h="84">
                  <a:moveTo>
                    <a:pt x="40" y="84"/>
                  </a:moveTo>
                  <a:lnTo>
                    <a:pt x="68" y="67"/>
                  </a:lnTo>
                  <a:lnTo>
                    <a:pt x="29" y="0"/>
                  </a:lnTo>
                  <a:lnTo>
                    <a:pt x="0" y="18"/>
                  </a:lnTo>
                  <a:lnTo>
                    <a:pt x="40"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751" name="Freeform 47">
              <a:extLst>
                <a:ext uri="{FF2B5EF4-FFF2-40B4-BE49-F238E27FC236}">
                  <a16:creationId xmlns:a16="http://schemas.microsoft.com/office/drawing/2014/main" id="{87AEA600-AE90-F27C-4D25-845665BFCCB9}"/>
                </a:ext>
              </a:extLst>
            </p:cNvPr>
            <p:cNvSpPr>
              <a:spLocks/>
            </p:cNvSpPr>
            <p:nvPr/>
          </p:nvSpPr>
          <p:spPr bwMode="auto">
            <a:xfrm>
              <a:off x="1562" y="1200"/>
              <a:ext cx="35" cy="42"/>
            </a:xfrm>
            <a:custGeom>
              <a:avLst/>
              <a:gdLst>
                <a:gd name="T0" fmla="*/ 40 w 68"/>
                <a:gd name="T1" fmla="*/ 83 h 83"/>
                <a:gd name="T2" fmla="*/ 68 w 68"/>
                <a:gd name="T3" fmla="*/ 66 h 83"/>
                <a:gd name="T4" fmla="*/ 29 w 68"/>
                <a:gd name="T5" fmla="*/ 0 h 83"/>
                <a:gd name="T6" fmla="*/ 0 w 68"/>
                <a:gd name="T7" fmla="*/ 16 h 83"/>
                <a:gd name="T8" fmla="*/ 40 w 68"/>
                <a:gd name="T9" fmla="*/ 83 h 83"/>
              </a:gdLst>
              <a:ahLst/>
              <a:cxnLst>
                <a:cxn ang="0">
                  <a:pos x="T0" y="T1"/>
                </a:cxn>
                <a:cxn ang="0">
                  <a:pos x="T2" y="T3"/>
                </a:cxn>
                <a:cxn ang="0">
                  <a:pos x="T4" y="T5"/>
                </a:cxn>
                <a:cxn ang="0">
                  <a:pos x="T6" y="T7"/>
                </a:cxn>
                <a:cxn ang="0">
                  <a:pos x="T8" y="T9"/>
                </a:cxn>
              </a:cxnLst>
              <a:rect l="0" t="0" r="r" b="b"/>
              <a:pathLst>
                <a:path w="68" h="83">
                  <a:moveTo>
                    <a:pt x="40" y="83"/>
                  </a:moveTo>
                  <a:lnTo>
                    <a:pt x="68" y="66"/>
                  </a:lnTo>
                  <a:lnTo>
                    <a:pt x="29" y="0"/>
                  </a:lnTo>
                  <a:lnTo>
                    <a:pt x="0" y="16"/>
                  </a:lnTo>
                  <a:lnTo>
                    <a:pt x="40"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grpSp>
      <p:pic>
        <p:nvPicPr>
          <p:cNvPr id="5124" name="Picture 48">
            <a:extLst>
              <a:ext uri="{FF2B5EF4-FFF2-40B4-BE49-F238E27FC236}">
                <a16:creationId xmlns:a16="http://schemas.microsoft.com/office/drawing/2014/main" id="{166656F6-BA34-03D5-89BE-B936964A82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1" y="2667000"/>
            <a:ext cx="4667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0753" name="Text Box 49">
            <a:extLst>
              <a:ext uri="{FF2B5EF4-FFF2-40B4-BE49-F238E27FC236}">
                <a16:creationId xmlns:a16="http://schemas.microsoft.com/office/drawing/2014/main" id="{5C974E1C-B2EF-25BD-324A-3BA2CE443E6F}"/>
              </a:ext>
            </a:extLst>
          </p:cNvPr>
          <p:cNvSpPr txBox="1">
            <a:spLocks noChangeArrowheads="1"/>
          </p:cNvSpPr>
          <p:nvPr/>
        </p:nvSpPr>
        <p:spPr bwMode="auto">
          <a:xfrm>
            <a:off x="5105400" y="2819401"/>
            <a:ext cx="2286000" cy="366713"/>
          </a:xfrm>
          <a:prstGeom prst="rect">
            <a:avLst/>
          </a:prstGeom>
          <a:noFill/>
          <a:ln>
            <a:noFill/>
          </a:ln>
          <a:effectLst/>
        </p:spPr>
        <p:txBody>
          <a:bodyPr lIns="91426" tIns="45713" rIns="91426" bIns="45713">
            <a:spAutoFit/>
          </a:bodyPr>
          <a:lstStyle/>
          <a:p>
            <a:pPr algn="ctr" fontAlgn="base">
              <a:spcBef>
                <a:spcPct val="50000"/>
              </a:spcBef>
              <a:spcAft>
                <a:spcPct val="0"/>
              </a:spcAft>
              <a:defRPr/>
            </a:pPr>
            <a:r>
              <a:rPr lang="ja-JP" altLang="en-US" b="1">
                <a:solidFill>
                  <a:srgbClr val="FFFFFF"/>
                </a:solidFill>
                <a:effectLst>
                  <a:outerShdw blurRad="38100" dist="38100" dir="2700000" algn="tl">
                    <a:srgbClr val="000000"/>
                  </a:outerShdw>
                </a:effectLst>
                <a:latin typeface="ＭＳ Ｐゴシック" panose="020B0600070205080204" pitchFamily="50" charset="-128"/>
                <a:ea typeface="Osaka" charset="-128"/>
              </a:rPr>
              <a:t>ワクチン接種</a:t>
            </a:r>
          </a:p>
        </p:txBody>
      </p:sp>
      <p:pic>
        <p:nvPicPr>
          <p:cNvPr id="5126" name="Picture 114">
            <a:extLst>
              <a:ext uri="{FF2B5EF4-FFF2-40B4-BE49-F238E27FC236}">
                <a16:creationId xmlns:a16="http://schemas.microsoft.com/office/drawing/2014/main" id="{E0C98147-B280-8909-E055-1440E9F3B4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9676" y="4133851"/>
            <a:ext cx="7461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15">
            <a:extLst>
              <a:ext uri="{FF2B5EF4-FFF2-40B4-BE49-F238E27FC236}">
                <a16:creationId xmlns:a16="http://schemas.microsoft.com/office/drawing/2014/main" id="{87F229E6-3961-C235-2919-6F537D9387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1" y="4024313"/>
            <a:ext cx="746125"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28" name="Group 116">
            <a:extLst>
              <a:ext uri="{FF2B5EF4-FFF2-40B4-BE49-F238E27FC236}">
                <a16:creationId xmlns:a16="http://schemas.microsoft.com/office/drawing/2014/main" id="{D639DF89-91B3-1EE0-F156-2C15C499B5C2}"/>
              </a:ext>
            </a:extLst>
          </p:cNvPr>
          <p:cNvGrpSpPr>
            <a:grpSpLocks/>
          </p:cNvGrpSpPr>
          <p:nvPr/>
        </p:nvGrpSpPr>
        <p:grpSpPr bwMode="auto">
          <a:xfrm>
            <a:off x="3124200" y="3619501"/>
            <a:ext cx="1600200" cy="633413"/>
            <a:chOff x="528" y="1392"/>
            <a:chExt cx="1008" cy="399"/>
          </a:xfrm>
        </p:grpSpPr>
        <p:pic>
          <p:nvPicPr>
            <p:cNvPr id="5305" name="Picture 117">
              <a:extLst>
                <a:ext uri="{FF2B5EF4-FFF2-40B4-BE49-F238E27FC236}">
                  <a16:creationId xmlns:a16="http://schemas.microsoft.com/office/drawing/2014/main" id="{10461220-FAF1-B3B2-C708-FB8F99A64F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1522"/>
              <a:ext cx="47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06" name="Picture 118">
              <a:extLst>
                <a:ext uri="{FF2B5EF4-FFF2-40B4-BE49-F238E27FC236}">
                  <a16:creationId xmlns:a16="http://schemas.microsoft.com/office/drawing/2014/main" id="{9240D17B-F87D-50AF-5A28-CF0F0CFC7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 y="1416"/>
              <a:ext cx="471"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07" name="Picture 119">
              <a:extLst>
                <a:ext uri="{FF2B5EF4-FFF2-40B4-BE49-F238E27FC236}">
                  <a16:creationId xmlns:a16="http://schemas.microsoft.com/office/drawing/2014/main" id="{54F92278-8105-F31A-7BEA-4C81B691DE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 y="1522"/>
              <a:ext cx="47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08" name="Picture 120">
              <a:extLst>
                <a:ext uri="{FF2B5EF4-FFF2-40B4-BE49-F238E27FC236}">
                  <a16:creationId xmlns:a16="http://schemas.microsoft.com/office/drawing/2014/main" id="{4C343A55-A33F-9C54-E8CE-871634479F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 y="1392"/>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09" name="Picture 121">
              <a:extLst>
                <a:ext uri="{FF2B5EF4-FFF2-40B4-BE49-F238E27FC236}">
                  <a16:creationId xmlns:a16="http://schemas.microsoft.com/office/drawing/2014/main" id="{0F28FB54-687F-0B8D-77FC-56ACF7270F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 y="1555"/>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10" name="Picture 122">
              <a:extLst>
                <a:ext uri="{FF2B5EF4-FFF2-40B4-BE49-F238E27FC236}">
                  <a16:creationId xmlns:a16="http://schemas.microsoft.com/office/drawing/2014/main" id="{EADA2DEF-655A-2572-8B67-E71DC3AC8B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 y="1620"/>
              <a:ext cx="470"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11" name="Picture 123">
              <a:extLst>
                <a:ext uri="{FF2B5EF4-FFF2-40B4-BE49-F238E27FC236}">
                  <a16:creationId xmlns:a16="http://schemas.microsoft.com/office/drawing/2014/main" id="{7619C0A6-EF84-77C4-4AAE-03FCA698AF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0" y="1457"/>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12" name="Picture 124">
              <a:extLst>
                <a:ext uri="{FF2B5EF4-FFF2-40B4-BE49-F238E27FC236}">
                  <a16:creationId xmlns:a16="http://schemas.microsoft.com/office/drawing/2014/main" id="{2037C73F-97E7-7564-353A-F59827CD33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 y="1588"/>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13" name="Picture 125">
              <a:extLst>
                <a:ext uri="{FF2B5EF4-FFF2-40B4-BE49-F238E27FC236}">
                  <a16:creationId xmlns:a16="http://schemas.microsoft.com/office/drawing/2014/main" id="{F7AEECE2-5CF0-DA6C-1A1F-9E932D250C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 y="1490"/>
              <a:ext cx="470"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0830" name="Text Box 126">
            <a:extLst>
              <a:ext uri="{FF2B5EF4-FFF2-40B4-BE49-F238E27FC236}">
                <a16:creationId xmlns:a16="http://schemas.microsoft.com/office/drawing/2014/main" id="{368E4E5D-F149-828C-5000-9F2D663E5B5D}"/>
              </a:ext>
            </a:extLst>
          </p:cNvPr>
          <p:cNvSpPr txBox="1">
            <a:spLocks noChangeArrowheads="1"/>
          </p:cNvSpPr>
          <p:nvPr/>
        </p:nvSpPr>
        <p:spPr bwMode="auto">
          <a:xfrm>
            <a:off x="1676400" y="3611564"/>
            <a:ext cx="1752600" cy="915987"/>
          </a:xfrm>
          <a:prstGeom prst="rect">
            <a:avLst/>
          </a:prstGeom>
          <a:noFill/>
          <a:ln>
            <a:noFill/>
          </a:ln>
          <a:effectLst/>
        </p:spPr>
        <p:txBody>
          <a:bodyPr lIns="91426" tIns="45713" rIns="91426" bIns="45713">
            <a:spAutoFit/>
          </a:bodyPr>
          <a:lstStyle/>
          <a:p>
            <a:pPr algn="ctr" fontAlgn="base">
              <a:spcBef>
                <a:spcPct val="50000"/>
              </a:spcBef>
              <a:spcAft>
                <a:spcPct val="0"/>
              </a:spcAft>
              <a:defRPr/>
            </a:pPr>
            <a:r>
              <a:rPr lang="ja-JP" altLang="en-US" b="1" dirty="0">
                <a:solidFill>
                  <a:srgbClr val="FFFFFF"/>
                </a:solidFill>
                <a:effectLst>
                  <a:outerShdw blurRad="38100" dist="38100" dir="2700000" algn="tl">
                    <a:srgbClr val="000000"/>
                  </a:outerShdw>
                </a:effectLst>
                <a:latin typeface="ＭＳ Ｐゴシック" panose="020B0600070205080204" pitchFamily="50" charset="-128"/>
                <a:ea typeface="Osaka" charset="-128"/>
              </a:rPr>
              <a:t>ワクチン成分中の多量のアレルゲン</a:t>
            </a:r>
            <a:r>
              <a:rPr lang="en-US" altLang="ja-JP" b="1" dirty="0">
                <a:solidFill>
                  <a:srgbClr val="FF0000"/>
                </a:solidFill>
                <a:effectLst>
                  <a:outerShdw blurRad="38100" dist="38100" dir="2700000" algn="tl">
                    <a:srgbClr val="000000"/>
                  </a:outerShdw>
                </a:effectLst>
                <a:latin typeface="ＭＳ Ｐゴシック" panose="020B0600070205080204" pitchFamily="50" charset="-128"/>
                <a:ea typeface="Osaka" charset="-128"/>
              </a:rPr>
              <a:t>BAS</a:t>
            </a:r>
          </a:p>
        </p:txBody>
      </p:sp>
      <p:pic>
        <p:nvPicPr>
          <p:cNvPr id="5130" name="Picture 127">
            <a:extLst>
              <a:ext uri="{FF2B5EF4-FFF2-40B4-BE49-F238E27FC236}">
                <a16:creationId xmlns:a16="http://schemas.microsoft.com/office/drawing/2014/main" id="{989F9C7A-B748-1B9B-9D7E-943AE2F92B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1" y="1905001"/>
            <a:ext cx="7461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128">
            <a:extLst>
              <a:ext uri="{FF2B5EF4-FFF2-40B4-BE49-F238E27FC236}">
                <a16:creationId xmlns:a16="http://schemas.microsoft.com/office/drawing/2014/main" id="{32798B46-25DE-0595-A7A6-FBFFA2BF39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1" y="1631951"/>
            <a:ext cx="7461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32" name="Group 129">
            <a:extLst>
              <a:ext uri="{FF2B5EF4-FFF2-40B4-BE49-F238E27FC236}">
                <a16:creationId xmlns:a16="http://schemas.microsoft.com/office/drawing/2014/main" id="{1B9D3049-7274-075F-BFF7-F475281411A5}"/>
              </a:ext>
            </a:extLst>
          </p:cNvPr>
          <p:cNvGrpSpPr>
            <a:grpSpLocks/>
          </p:cNvGrpSpPr>
          <p:nvPr/>
        </p:nvGrpSpPr>
        <p:grpSpPr bwMode="auto">
          <a:xfrm>
            <a:off x="5562600" y="1295400"/>
            <a:ext cx="1600200" cy="685800"/>
            <a:chOff x="528" y="1392"/>
            <a:chExt cx="1008" cy="399"/>
          </a:xfrm>
        </p:grpSpPr>
        <p:pic>
          <p:nvPicPr>
            <p:cNvPr id="5296" name="Picture 130">
              <a:extLst>
                <a:ext uri="{FF2B5EF4-FFF2-40B4-BE49-F238E27FC236}">
                  <a16:creationId xmlns:a16="http://schemas.microsoft.com/office/drawing/2014/main" id="{090A738D-B140-0695-60B2-38C1B13F05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1522"/>
              <a:ext cx="47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97" name="Picture 131">
              <a:extLst>
                <a:ext uri="{FF2B5EF4-FFF2-40B4-BE49-F238E27FC236}">
                  <a16:creationId xmlns:a16="http://schemas.microsoft.com/office/drawing/2014/main" id="{E0299626-9FB3-1C74-C8A2-4866D12CF2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 y="1416"/>
              <a:ext cx="471"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98" name="Picture 132">
              <a:extLst>
                <a:ext uri="{FF2B5EF4-FFF2-40B4-BE49-F238E27FC236}">
                  <a16:creationId xmlns:a16="http://schemas.microsoft.com/office/drawing/2014/main" id="{9A0909A4-1F28-CCFD-F4C3-461961DF5C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 y="1522"/>
              <a:ext cx="47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99" name="Picture 133">
              <a:extLst>
                <a:ext uri="{FF2B5EF4-FFF2-40B4-BE49-F238E27FC236}">
                  <a16:creationId xmlns:a16="http://schemas.microsoft.com/office/drawing/2014/main" id="{EBD25F70-6701-8D2C-2B55-D58BB28FB0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 y="1392"/>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00" name="Picture 134">
              <a:extLst>
                <a:ext uri="{FF2B5EF4-FFF2-40B4-BE49-F238E27FC236}">
                  <a16:creationId xmlns:a16="http://schemas.microsoft.com/office/drawing/2014/main" id="{74F74BDA-6040-A3DF-AC86-08A1FC1FA9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 y="1555"/>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01" name="Picture 135">
              <a:extLst>
                <a:ext uri="{FF2B5EF4-FFF2-40B4-BE49-F238E27FC236}">
                  <a16:creationId xmlns:a16="http://schemas.microsoft.com/office/drawing/2014/main" id="{414EB25C-382A-33AF-AB08-D0326E6DBC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 y="1620"/>
              <a:ext cx="470"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02" name="Picture 136">
              <a:extLst>
                <a:ext uri="{FF2B5EF4-FFF2-40B4-BE49-F238E27FC236}">
                  <a16:creationId xmlns:a16="http://schemas.microsoft.com/office/drawing/2014/main" id="{1D429309-454C-6AAE-75AE-98E20F1AA9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0" y="1457"/>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03" name="Picture 137">
              <a:extLst>
                <a:ext uri="{FF2B5EF4-FFF2-40B4-BE49-F238E27FC236}">
                  <a16:creationId xmlns:a16="http://schemas.microsoft.com/office/drawing/2014/main" id="{968F8FCF-C5EE-3D00-0B13-BADFD76634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 y="1588"/>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04" name="Picture 138">
              <a:extLst>
                <a:ext uri="{FF2B5EF4-FFF2-40B4-BE49-F238E27FC236}">
                  <a16:creationId xmlns:a16="http://schemas.microsoft.com/office/drawing/2014/main" id="{3CA901E4-8A18-C43D-FCA8-32924C712C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 y="1490"/>
              <a:ext cx="470"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0843" name="Text Box 139">
            <a:extLst>
              <a:ext uri="{FF2B5EF4-FFF2-40B4-BE49-F238E27FC236}">
                <a16:creationId xmlns:a16="http://schemas.microsoft.com/office/drawing/2014/main" id="{B0C5C6D0-40B5-8B09-EEA0-CF3B165F7C0A}"/>
              </a:ext>
            </a:extLst>
          </p:cNvPr>
          <p:cNvSpPr txBox="1">
            <a:spLocks noChangeArrowheads="1"/>
          </p:cNvSpPr>
          <p:nvPr/>
        </p:nvSpPr>
        <p:spPr bwMode="auto">
          <a:xfrm>
            <a:off x="3352800" y="1295400"/>
            <a:ext cx="2286000" cy="641350"/>
          </a:xfrm>
          <a:prstGeom prst="rect">
            <a:avLst/>
          </a:prstGeom>
          <a:noFill/>
          <a:ln>
            <a:noFill/>
          </a:ln>
          <a:effectLst/>
        </p:spPr>
        <p:txBody>
          <a:bodyPr lIns="91426" tIns="45713" rIns="91426" bIns="45713">
            <a:spAutoFit/>
          </a:bodyPr>
          <a:lstStyle/>
          <a:p>
            <a:pPr algn="ctr" fontAlgn="base">
              <a:spcBef>
                <a:spcPct val="50000"/>
              </a:spcBef>
              <a:spcAft>
                <a:spcPct val="0"/>
              </a:spcAft>
              <a:defRPr/>
            </a:pPr>
            <a:r>
              <a:rPr lang="ja-JP" altLang="en-US" b="1">
                <a:solidFill>
                  <a:srgbClr val="FFFFFF"/>
                </a:solidFill>
                <a:effectLst>
                  <a:outerShdw blurRad="38100" dist="38100" dir="2700000" algn="tl">
                    <a:srgbClr val="000000"/>
                  </a:outerShdw>
                </a:effectLst>
                <a:latin typeface="ＭＳ Ｐゴシック" panose="020B0600070205080204" pitchFamily="50" charset="-128"/>
                <a:ea typeface="Osaka" charset="-128"/>
              </a:rPr>
              <a:t>食物成分中の多量の</a:t>
            </a:r>
            <a:r>
              <a:rPr lang="ja-JP" altLang="en-US" b="1">
                <a:solidFill>
                  <a:srgbClr val="FF0000"/>
                </a:solidFill>
                <a:effectLst>
                  <a:outerShdw blurRad="38100" dist="38100" dir="2700000" algn="tl">
                    <a:srgbClr val="000000"/>
                  </a:outerShdw>
                </a:effectLst>
                <a:latin typeface="ＭＳ Ｐゴシック" panose="020B0600070205080204" pitchFamily="50" charset="-128"/>
                <a:ea typeface="Osaka" charset="-128"/>
              </a:rPr>
              <a:t>牛肉</a:t>
            </a:r>
            <a:r>
              <a:rPr lang="ja-JP" altLang="en-US" b="1">
                <a:solidFill>
                  <a:srgbClr val="FFFFFF"/>
                </a:solidFill>
                <a:effectLst>
                  <a:outerShdw blurRad="38100" dist="38100" dir="2700000" algn="tl">
                    <a:srgbClr val="000000"/>
                  </a:outerShdw>
                </a:effectLst>
                <a:latin typeface="ＭＳ Ｐゴシック" panose="020B0600070205080204" pitchFamily="50" charset="-128"/>
                <a:ea typeface="Osaka" charset="-128"/>
              </a:rPr>
              <a:t>アレルゲン</a:t>
            </a:r>
          </a:p>
        </p:txBody>
      </p:sp>
      <p:sp>
        <p:nvSpPr>
          <p:cNvPr id="200854" name="Text Box 150">
            <a:extLst>
              <a:ext uri="{FF2B5EF4-FFF2-40B4-BE49-F238E27FC236}">
                <a16:creationId xmlns:a16="http://schemas.microsoft.com/office/drawing/2014/main" id="{8EE2A7D6-40A4-BF05-84B4-B36AF0E75569}"/>
              </a:ext>
            </a:extLst>
          </p:cNvPr>
          <p:cNvSpPr txBox="1">
            <a:spLocks noChangeArrowheads="1"/>
          </p:cNvSpPr>
          <p:nvPr/>
        </p:nvSpPr>
        <p:spPr bwMode="auto">
          <a:xfrm>
            <a:off x="5105400" y="2209800"/>
            <a:ext cx="2971800" cy="369332"/>
          </a:xfrm>
          <a:prstGeom prst="rect">
            <a:avLst/>
          </a:prstGeom>
          <a:solidFill>
            <a:srgbClr val="339933"/>
          </a:solidFill>
          <a:ln w="28575">
            <a:solidFill>
              <a:srgbClr val="FFFFFF"/>
            </a:solidFill>
            <a:miter lim="800000"/>
            <a:headEnd/>
            <a:tailEnd/>
          </a:ln>
          <a:effectLst/>
        </p:spPr>
        <p:txBody>
          <a:bodyPr>
            <a:spAutoFit/>
          </a:bodyPr>
          <a:lstStyle/>
          <a:p>
            <a:pPr fontAlgn="base">
              <a:spcBef>
                <a:spcPct val="50000"/>
              </a:spcBef>
              <a:spcAft>
                <a:spcPct val="0"/>
              </a:spcAft>
              <a:defRPr/>
            </a:pPr>
            <a:r>
              <a:rPr lang="ja-JP" altLang="en-US" b="1" dirty="0">
                <a:solidFill>
                  <a:srgbClr val="FFFFFF"/>
                </a:solidFill>
                <a:effectLst>
                  <a:outerShdw blurRad="38100" dist="38100" dir="2700000" algn="tl">
                    <a:srgbClr val="000000"/>
                  </a:outerShdw>
                </a:effectLst>
                <a:latin typeface="Times" panose="02020603050405020304" pitchFamily="18" charset="0"/>
                <a:ea typeface="Osaka" charset="-128"/>
              </a:rPr>
              <a:t>ワクチン接種前の感作</a:t>
            </a:r>
          </a:p>
        </p:txBody>
      </p:sp>
      <p:sp>
        <p:nvSpPr>
          <p:cNvPr id="200855" name="Text Box 151">
            <a:extLst>
              <a:ext uri="{FF2B5EF4-FFF2-40B4-BE49-F238E27FC236}">
                <a16:creationId xmlns:a16="http://schemas.microsoft.com/office/drawing/2014/main" id="{9000E4BA-E90A-ECCB-F6D3-04B47251DBF6}"/>
              </a:ext>
            </a:extLst>
          </p:cNvPr>
          <p:cNvSpPr txBox="1">
            <a:spLocks noChangeArrowheads="1"/>
          </p:cNvSpPr>
          <p:nvPr/>
        </p:nvSpPr>
        <p:spPr bwMode="auto">
          <a:xfrm>
            <a:off x="1676400" y="2600325"/>
            <a:ext cx="2332038" cy="369888"/>
          </a:xfrm>
          <a:prstGeom prst="rect">
            <a:avLst/>
          </a:prstGeom>
          <a:solidFill>
            <a:srgbClr val="339933"/>
          </a:solidFill>
          <a:ln w="28575">
            <a:solidFill>
              <a:srgbClr val="FFFFFF"/>
            </a:solidFill>
            <a:miter lim="800000"/>
            <a:headEnd/>
            <a:tailEnd/>
          </a:ln>
          <a:effectLst/>
        </p:spPr>
        <p:txBody>
          <a:bodyPr>
            <a:spAutoFit/>
          </a:bodyPr>
          <a:lstStyle/>
          <a:p>
            <a:pPr fontAlgn="base">
              <a:spcBef>
                <a:spcPct val="50000"/>
              </a:spcBef>
              <a:spcAft>
                <a:spcPct val="0"/>
              </a:spcAft>
              <a:defRPr/>
            </a:pPr>
            <a:r>
              <a:rPr lang="ja-JP" altLang="en-US" b="1" dirty="0">
                <a:solidFill>
                  <a:srgbClr val="FFFFFF"/>
                </a:solidFill>
                <a:effectLst>
                  <a:outerShdw blurRad="38100" dist="38100" dir="2700000" algn="tl">
                    <a:srgbClr val="000000"/>
                  </a:outerShdw>
                </a:effectLst>
                <a:latin typeface="Times" panose="02020603050405020304" pitchFamily="18" charset="0"/>
                <a:ea typeface="Osaka" charset="-128"/>
              </a:rPr>
              <a:t>ワクチンによる感作</a:t>
            </a:r>
          </a:p>
        </p:txBody>
      </p:sp>
      <p:sp>
        <p:nvSpPr>
          <p:cNvPr id="200856" name="Text Box 152">
            <a:extLst>
              <a:ext uri="{FF2B5EF4-FFF2-40B4-BE49-F238E27FC236}">
                <a16:creationId xmlns:a16="http://schemas.microsoft.com/office/drawing/2014/main" id="{97145FAF-7C73-084D-1052-ED1F48FD7423}"/>
              </a:ext>
            </a:extLst>
          </p:cNvPr>
          <p:cNvSpPr txBox="1">
            <a:spLocks noChangeArrowheads="1"/>
          </p:cNvSpPr>
          <p:nvPr/>
        </p:nvSpPr>
        <p:spPr bwMode="auto">
          <a:xfrm>
            <a:off x="7924800" y="5638801"/>
            <a:ext cx="2590800" cy="669925"/>
          </a:xfrm>
          <a:prstGeom prst="rect">
            <a:avLst/>
          </a:prstGeom>
          <a:solidFill>
            <a:srgbClr val="CC0000"/>
          </a:solidFill>
          <a:ln w="28575">
            <a:solidFill>
              <a:srgbClr val="FFFFFF"/>
            </a:solidFill>
            <a:miter lim="800000"/>
            <a:headEnd/>
            <a:tailEnd/>
          </a:ln>
          <a:effectLst/>
        </p:spPr>
        <p:txBody>
          <a:bodyPr>
            <a:spAutoFit/>
          </a:bodyPr>
          <a:lstStyle/>
          <a:p>
            <a:pPr fontAlgn="base">
              <a:spcBef>
                <a:spcPct val="50000"/>
              </a:spcBef>
              <a:spcAft>
                <a:spcPct val="0"/>
              </a:spcAft>
              <a:defRPr/>
            </a:pPr>
            <a:r>
              <a:rPr lang="ja-JP" altLang="en-US" b="1">
                <a:solidFill>
                  <a:srgbClr val="FFFFFF"/>
                </a:solidFill>
                <a:effectLst>
                  <a:outerShdw blurRad="38100" dist="38100" dir="2700000" algn="tl">
                    <a:srgbClr val="000000"/>
                  </a:outerShdw>
                </a:effectLst>
                <a:latin typeface="Times" panose="02020603050405020304" pitchFamily="18" charset="0"/>
                <a:ea typeface="Osaka" charset="-128"/>
              </a:rPr>
              <a:t>ワクチンによるアレルギ</a:t>
            </a:r>
            <a:r>
              <a:rPr lang="en-US" altLang="ja-JP" b="1">
                <a:solidFill>
                  <a:srgbClr val="FFFFFF"/>
                </a:solidFill>
                <a:effectLst>
                  <a:outerShdw blurRad="38100" dist="38100" dir="2700000" algn="tl">
                    <a:srgbClr val="000000"/>
                  </a:outerShdw>
                </a:effectLst>
                <a:latin typeface="Times" panose="02020603050405020304" pitchFamily="18" charset="0"/>
                <a:ea typeface="Osaka" charset="-128"/>
              </a:rPr>
              <a:t>-</a:t>
            </a:r>
            <a:r>
              <a:rPr lang="ja-JP" altLang="en-US" b="1">
                <a:solidFill>
                  <a:srgbClr val="FFFFFF"/>
                </a:solidFill>
                <a:effectLst>
                  <a:outerShdw blurRad="38100" dist="38100" dir="2700000" algn="tl">
                    <a:srgbClr val="000000"/>
                  </a:outerShdw>
                </a:effectLst>
                <a:latin typeface="Times" panose="02020603050405020304" pitchFamily="18" charset="0"/>
                <a:ea typeface="Osaka" charset="-128"/>
              </a:rPr>
              <a:t>の誘導</a:t>
            </a:r>
          </a:p>
        </p:txBody>
      </p:sp>
      <p:sp>
        <p:nvSpPr>
          <p:cNvPr id="200858" name="Oval 154">
            <a:extLst>
              <a:ext uri="{FF2B5EF4-FFF2-40B4-BE49-F238E27FC236}">
                <a16:creationId xmlns:a16="http://schemas.microsoft.com/office/drawing/2014/main" id="{CC51A0B0-0CA7-0485-3C38-C64AD3AEABE2}"/>
              </a:ext>
            </a:extLst>
          </p:cNvPr>
          <p:cNvSpPr>
            <a:spLocks noChangeArrowheads="1"/>
          </p:cNvSpPr>
          <p:nvPr/>
        </p:nvSpPr>
        <p:spPr bwMode="auto">
          <a:xfrm>
            <a:off x="1828801" y="5105400"/>
            <a:ext cx="3192463" cy="1752600"/>
          </a:xfrm>
          <a:prstGeom prst="ellipse">
            <a:avLst/>
          </a:prstGeom>
          <a:solidFill>
            <a:srgbClr val="33CCFF"/>
          </a:solidFill>
          <a:ln w="9525">
            <a:solidFill>
              <a:schemeClr val="tx1"/>
            </a:solidFill>
            <a:round/>
            <a:headEnd/>
            <a:tailEnd/>
          </a:ln>
          <a:effectLst/>
        </p:spPr>
        <p:txBody>
          <a:bodyPr wrap="none" anchor="ctr"/>
          <a:lstStyle/>
          <a:p>
            <a:pPr algn="ctr" fontAlgn="base">
              <a:spcBef>
                <a:spcPct val="50000"/>
              </a:spcBef>
              <a:spcAft>
                <a:spcPct val="0"/>
              </a:spcAft>
              <a:defRPr/>
            </a:pPr>
            <a:endParaRPr lang="en-US" altLang="ja-JP" b="1">
              <a:solidFill>
                <a:srgbClr val="FFFFFF"/>
              </a:solidFill>
              <a:effectLst>
                <a:outerShdw blurRad="38100" dist="38100" dir="2700000" algn="tl">
                  <a:srgbClr val="000000"/>
                </a:outerShdw>
              </a:effectLst>
              <a:latin typeface="Times" panose="02020603050405020304" pitchFamily="18" charset="0"/>
              <a:ea typeface="Osaka" charset="-128"/>
            </a:endParaRPr>
          </a:p>
          <a:p>
            <a:pPr algn="ctr" fontAlgn="base">
              <a:spcBef>
                <a:spcPct val="50000"/>
              </a:spcBef>
              <a:spcAft>
                <a:spcPct val="0"/>
              </a:spcAft>
              <a:defRPr/>
            </a:pPr>
            <a:endParaRPr lang="en-US" altLang="ja-JP" b="1">
              <a:solidFill>
                <a:srgbClr val="FFFFFF"/>
              </a:solidFill>
              <a:effectLst>
                <a:outerShdw blurRad="38100" dist="38100" dir="2700000" algn="tl">
                  <a:srgbClr val="000000"/>
                </a:outerShdw>
              </a:effectLst>
              <a:latin typeface="Times" panose="02020603050405020304" pitchFamily="18" charset="0"/>
              <a:ea typeface="Osaka" charset="-128"/>
            </a:endParaRPr>
          </a:p>
        </p:txBody>
      </p:sp>
      <p:sp>
        <p:nvSpPr>
          <p:cNvPr id="200859" name="Text Box 155">
            <a:extLst>
              <a:ext uri="{FF2B5EF4-FFF2-40B4-BE49-F238E27FC236}">
                <a16:creationId xmlns:a16="http://schemas.microsoft.com/office/drawing/2014/main" id="{C15E096E-DB8E-0557-DE70-D0A50D3F9BE6}"/>
              </a:ext>
            </a:extLst>
          </p:cNvPr>
          <p:cNvSpPr txBox="1">
            <a:spLocks noChangeArrowheads="1"/>
          </p:cNvSpPr>
          <p:nvPr/>
        </p:nvSpPr>
        <p:spPr bwMode="auto">
          <a:xfrm>
            <a:off x="2133601" y="5410200"/>
            <a:ext cx="2582863" cy="457200"/>
          </a:xfrm>
          <a:prstGeom prst="rect">
            <a:avLst/>
          </a:prstGeom>
          <a:noFill/>
          <a:ln>
            <a:noFill/>
          </a:ln>
          <a:effectLst/>
        </p:spPr>
        <p:txBody>
          <a:bodyPr lIns="91426" tIns="45713" rIns="91426" bIns="45713">
            <a:spAutoFit/>
          </a:bodyPr>
          <a:lstStyle/>
          <a:p>
            <a:pPr fontAlgn="base">
              <a:spcBef>
                <a:spcPct val="50000"/>
              </a:spcBef>
              <a:spcAft>
                <a:spcPct val="0"/>
              </a:spcAft>
              <a:defRPr/>
            </a:pPr>
            <a:r>
              <a:rPr lang="ja-JP" altLang="en-US" sz="2400" b="1">
                <a:solidFill>
                  <a:srgbClr val="FFFF00"/>
                </a:solidFill>
                <a:effectLst>
                  <a:outerShdw blurRad="38100" dist="38100" dir="2700000" algn="tl">
                    <a:srgbClr val="000000"/>
                  </a:outerShdw>
                </a:effectLst>
                <a:latin typeface="ＭＳ Ｐゴシック" panose="020B0600070205080204" pitchFamily="50" charset="-128"/>
                <a:ea typeface="Osaka" charset="-128"/>
              </a:rPr>
              <a:t>アレルギー反応</a:t>
            </a:r>
          </a:p>
        </p:txBody>
      </p:sp>
      <p:sp>
        <p:nvSpPr>
          <p:cNvPr id="200860" name="Line 156">
            <a:extLst>
              <a:ext uri="{FF2B5EF4-FFF2-40B4-BE49-F238E27FC236}">
                <a16:creationId xmlns:a16="http://schemas.microsoft.com/office/drawing/2014/main" id="{7152D8C6-327E-74E9-6F70-8960AD55D204}"/>
              </a:ext>
            </a:extLst>
          </p:cNvPr>
          <p:cNvSpPr>
            <a:spLocks noChangeShapeType="1"/>
          </p:cNvSpPr>
          <p:nvPr/>
        </p:nvSpPr>
        <p:spPr bwMode="auto">
          <a:xfrm flipH="1">
            <a:off x="4648200" y="5067301"/>
            <a:ext cx="592138" cy="466725"/>
          </a:xfrm>
          <a:prstGeom prst="line">
            <a:avLst/>
          </a:prstGeom>
          <a:noFill/>
          <a:ln w="57150">
            <a:solidFill>
              <a:srgbClr val="FFFFFF"/>
            </a:solidFill>
            <a:round/>
            <a:headEnd/>
            <a:tailEnd type="triangle" w="med" len="me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70" name="Freeform 166">
            <a:extLst>
              <a:ext uri="{FF2B5EF4-FFF2-40B4-BE49-F238E27FC236}">
                <a16:creationId xmlns:a16="http://schemas.microsoft.com/office/drawing/2014/main" id="{63AE2EC1-ED91-3B6E-BC8B-7441246997CA}"/>
              </a:ext>
            </a:extLst>
          </p:cNvPr>
          <p:cNvSpPr>
            <a:spLocks/>
          </p:cNvSpPr>
          <p:nvPr/>
        </p:nvSpPr>
        <p:spPr bwMode="auto">
          <a:xfrm>
            <a:off x="4572000" y="3886200"/>
            <a:ext cx="2465388" cy="1428750"/>
          </a:xfrm>
          <a:custGeom>
            <a:avLst/>
            <a:gdLst>
              <a:gd name="T0" fmla="*/ 1079 w 1553"/>
              <a:gd name="T1" fmla="*/ 204 h 900"/>
              <a:gd name="T2" fmla="*/ 995 w 1553"/>
              <a:gd name="T3" fmla="*/ 288 h 900"/>
              <a:gd name="T4" fmla="*/ 959 w 1553"/>
              <a:gd name="T5" fmla="*/ 342 h 900"/>
              <a:gd name="T6" fmla="*/ 947 w 1553"/>
              <a:gd name="T7" fmla="*/ 378 h 900"/>
              <a:gd name="T8" fmla="*/ 1001 w 1553"/>
              <a:gd name="T9" fmla="*/ 516 h 900"/>
              <a:gd name="T10" fmla="*/ 1061 w 1553"/>
              <a:gd name="T11" fmla="*/ 534 h 900"/>
              <a:gd name="T12" fmla="*/ 1139 w 1553"/>
              <a:gd name="T13" fmla="*/ 486 h 900"/>
              <a:gd name="T14" fmla="*/ 1163 w 1553"/>
              <a:gd name="T15" fmla="*/ 444 h 900"/>
              <a:gd name="T16" fmla="*/ 1193 w 1553"/>
              <a:gd name="T17" fmla="*/ 330 h 900"/>
              <a:gd name="T18" fmla="*/ 1181 w 1553"/>
              <a:gd name="T19" fmla="*/ 306 h 900"/>
              <a:gd name="T20" fmla="*/ 1283 w 1553"/>
              <a:gd name="T21" fmla="*/ 504 h 900"/>
              <a:gd name="T22" fmla="*/ 1421 w 1553"/>
              <a:gd name="T23" fmla="*/ 552 h 900"/>
              <a:gd name="T24" fmla="*/ 1481 w 1553"/>
              <a:gd name="T25" fmla="*/ 570 h 900"/>
              <a:gd name="T26" fmla="*/ 1553 w 1553"/>
              <a:gd name="T27" fmla="*/ 534 h 900"/>
              <a:gd name="T28" fmla="*/ 1511 w 1553"/>
              <a:gd name="T29" fmla="*/ 432 h 900"/>
              <a:gd name="T30" fmla="*/ 1469 w 1553"/>
              <a:gd name="T31" fmla="*/ 366 h 900"/>
              <a:gd name="T32" fmla="*/ 1361 w 1553"/>
              <a:gd name="T33" fmla="*/ 240 h 900"/>
              <a:gd name="T34" fmla="*/ 1247 w 1553"/>
              <a:gd name="T35" fmla="*/ 150 h 900"/>
              <a:gd name="T36" fmla="*/ 1187 w 1553"/>
              <a:gd name="T37" fmla="*/ 132 h 900"/>
              <a:gd name="T38" fmla="*/ 1169 w 1553"/>
              <a:gd name="T39" fmla="*/ 126 h 900"/>
              <a:gd name="T40" fmla="*/ 1121 w 1553"/>
              <a:gd name="T41" fmla="*/ 138 h 900"/>
              <a:gd name="T42" fmla="*/ 1067 w 1553"/>
              <a:gd name="T43" fmla="*/ 180 h 900"/>
              <a:gd name="T44" fmla="*/ 983 w 1553"/>
              <a:gd name="T45" fmla="*/ 204 h 900"/>
              <a:gd name="T46" fmla="*/ 791 w 1553"/>
              <a:gd name="T47" fmla="*/ 186 h 900"/>
              <a:gd name="T48" fmla="*/ 137 w 1553"/>
              <a:gd name="T49" fmla="*/ 168 h 900"/>
              <a:gd name="T50" fmla="*/ 89 w 1553"/>
              <a:gd name="T51" fmla="*/ 102 h 900"/>
              <a:gd name="T52" fmla="*/ 95 w 1553"/>
              <a:gd name="T53" fmla="*/ 18 h 900"/>
              <a:gd name="T54" fmla="*/ 41 w 1553"/>
              <a:gd name="T55" fmla="*/ 24 h 900"/>
              <a:gd name="T56" fmla="*/ 23 w 1553"/>
              <a:gd name="T57" fmla="*/ 168 h 900"/>
              <a:gd name="T58" fmla="*/ 281 w 1553"/>
              <a:gd name="T59" fmla="*/ 366 h 900"/>
              <a:gd name="T60" fmla="*/ 293 w 1553"/>
              <a:gd name="T61" fmla="*/ 450 h 900"/>
              <a:gd name="T62" fmla="*/ 227 w 1553"/>
              <a:gd name="T63" fmla="*/ 756 h 900"/>
              <a:gd name="T64" fmla="*/ 275 w 1553"/>
              <a:gd name="T65" fmla="*/ 804 h 900"/>
              <a:gd name="T66" fmla="*/ 293 w 1553"/>
              <a:gd name="T67" fmla="*/ 768 h 900"/>
              <a:gd name="T68" fmla="*/ 329 w 1553"/>
              <a:gd name="T69" fmla="*/ 648 h 900"/>
              <a:gd name="T70" fmla="*/ 377 w 1553"/>
              <a:gd name="T71" fmla="*/ 516 h 900"/>
              <a:gd name="T72" fmla="*/ 401 w 1553"/>
              <a:gd name="T73" fmla="*/ 678 h 900"/>
              <a:gd name="T74" fmla="*/ 413 w 1553"/>
              <a:gd name="T75" fmla="*/ 882 h 900"/>
              <a:gd name="T76" fmla="*/ 461 w 1553"/>
              <a:gd name="T77" fmla="*/ 840 h 900"/>
              <a:gd name="T78" fmla="*/ 491 w 1553"/>
              <a:gd name="T79" fmla="*/ 714 h 900"/>
              <a:gd name="T80" fmla="*/ 473 w 1553"/>
              <a:gd name="T81" fmla="*/ 600 h 900"/>
              <a:gd name="T82" fmla="*/ 509 w 1553"/>
              <a:gd name="T83" fmla="*/ 528 h 900"/>
              <a:gd name="T84" fmla="*/ 815 w 1553"/>
              <a:gd name="T85" fmla="*/ 618 h 900"/>
              <a:gd name="T86" fmla="*/ 905 w 1553"/>
              <a:gd name="T87" fmla="*/ 636 h 900"/>
              <a:gd name="T88" fmla="*/ 941 w 1553"/>
              <a:gd name="T89" fmla="*/ 612 h 900"/>
              <a:gd name="T90" fmla="*/ 959 w 1553"/>
              <a:gd name="T91" fmla="*/ 594 h 900"/>
              <a:gd name="T92" fmla="*/ 947 w 1553"/>
              <a:gd name="T93" fmla="*/ 618 h 900"/>
              <a:gd name="T94" fmla="*/ 911 w 1553"/>
              <a:gd name="T95" fmla="*/ 672 h 900"/>
              <a:gd name="T96" fmla="*/ 869 w 1553"/>
              <a:gd name="T97" fmla="*/ 804 h 900"/>
              <a:gd name="T98" fmla="*/ 911 w 1553"/>
              <a:gd name="T99" fmla="*/ 900 h 900"/>
              <a:gd name="T100" fmla="*/ 983 w 1553"/>
              <a:gd name="T101" fmla="*/ 726 h 900"/>
              <a:gd name="T102" fmla="*/ 1007 w 1553"/>
              <a:gd name="T103" fmla="*/ 672 h 900"/>
              <a:gd name="T104" fmla="*/ 1019 w 1553"/>
              <a:gd name="T105" fmla="*/ 636 h 900"/>
              <a:gd name="T106" fmla="*/ 1133 w 1553"/>
              <a:gd name="T107" fmla="*/ 870 h 900"/>
              <a:gd name="T108" fmla="*/ 1109 w 1553"/>
              <a:gd name="T109" fmla="*/ 702 h 900"/>
              <a:gd name="T110" fmla="*/ 1121 w 1553"/>
              <a:gd name="T111" fmla="*/ 594 h 900"/>
              <a:gd name="T112" fmla="*/ 1133 w 1553"/>
              <a:gd name="T113" fmla="*/ 516 h 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53" h="900">
                <a:moveTo>
                  <a:pt x="1079" y="204"/>
                </a:moveTo>
                <a:cubicBezTo>
                  <a:pt x="1057" y="237"/>
                  <a:pt x="1019" y="253"/>
                  <a:pt x="995" y="288"/>
                </a:cubicBezTo>
                <a:cubicBezTo>
                  <a:pt x="983" y="306"/>
                  <a:pt x="971" y="324"/>
                  <a:pt x="959" y="342"/>
                </a:cubicBezTo>
                <a:cubicBezTo>
                  <a:pt x="952" y="353"/>
                  <a:pt x="947" y="378"/>
                  <a:pt x="947" y="378"/>
                </a:cubicBezTo>
                <a:cubicBezTo>
                  <a:pt x="952" y="427"/>
                  <a:pt x="959" y="482"/>
                  <a:pt x="1001" y="516"/>
                </a:cubicBezTo>
                <a:cubicBezTo>
                  <a:pt x="1015" y="527"/>
                  <a:pt x="1044" y="528"/>
                  <a:pt x="1061" y="534"/>
                </a:cubicBezTo>
                <a:cubicBezTo>
                  <a:pt x="1101" y="526"/>
                  <a:pt x="1116" y="520"/>
                  <a:pt x="1139" y="486"/>
                </a:cubicBezTo>
                <a:cubicBezTo>
                  <a:pt x="1152" y="435"/>
                  <a:pt x="1134" y="487"/>
                  <a:pt x="1163" y="444"/>
                </a:cubicBezTo>
                <a:cubicBezTo>
                  <a:pt x="1179" y="419"/>
                  <a:pt x="1188" y="361"/>
                  <a:pt x="1193" y="330"/>
                </a:cubicBezTo>
                <a:cubicBezTo>
                  <a:pt x="1189" y="322"/>
                  <a:pt x="1182" y="297"/>
                  <a:pt x="1181" y="306"/>
                </a:cubicBezTo>
                <a:cubicBezTo>
                  <a:pt x="1174" y="400"/>
                  <a:pt x="1184" y="484"/>
                  <a:pt x="1283" y="504"/>
                </a:cubicBezTo>
                <a:cubicBezTo>
                  <a:pt x="1321" y="529"/>
                  <a:pt x="1377" y="541"/>
                  <a:pt x="1421" y="552"/>
                </a:cubicBezTo>
                <a:cubicBezTo>
                  <a:pt x="1441" y="557"/>
                  <a:pt x="1481" y="570"/>
                  <a:pt x="1481" y="570"/>
                </a:cubicBezTo>
                <a:cubicBezTo>
                  <a:pt x="1521" y="564"/>
                  <a:pt x="1532" y="566"/>
                  <a:pt x="1553" y="534"/>
                </a:cubicBezTo>
                <a:cubicBezTo>
                  <a:pt x="1540" y="494"/>
                  <a:pt x="1530" y="470"/>
                  <a:pt x="1511" y="432"/>
                </a:cubicBezTo>
                <a:cubicBezTo>
                  <a:pt x="1494" y="398"/>
                  <a:pt x="1502" y="388"/>
                  <a:pt x="1469" y="366"/>
                </a:cubicBezTo>
                <a:cubicBezTo>
                  <a:pt x="1454" y="307"/>
                  <a:pt x="1415" y="267"/>
                  <a:pt x="1361" y="240"/>
                </a:cubicBezTo>
                <a:cubicBezTo>
                  <a:pt x="1329" y="197"/>
                  <a:pt x="1290" y="179"/>
                  <a:pt x="1247" y="150"/>
                </a:cubicBezTo>
                <a:cubicBezTo>
                  <a:pt x="1230" y="138"/>
                  <a:pt x="1207" y="139"/>
                  <a:pt x="1187" y="132"/>
                </a:cubicBezTo>
                <a:cubicBezTo>
                  <a:pt x="1181" y="130"/>
                  <a:pt x="1169" y="126"/>
                  <a:pt x="1169" y="126"/>
                </a:cubicBezTo>
                <a:cubicBezTo>
                  <a:pt x="1153" y="131"/>
                  <a:pt x="1136" y="132"/>
                  <a:pt x="1121" y="138"/>
                </a:cubicBezTo>
                <a:cubicBezTo>
                  <a:pt x="1099" y="146"/>
                  <a:pt x="1089" y="171"/>
                  <a:pt x="1067" y="180"/>
                </a:cubicBezTo>
                <a:cubicBezTo>
                  <a:pt x="1028" y="196"/>
                  <a:pt x="1018" y="197"/>
                  <a:pt x="983" y="204"/>
                </a:cubicBezTo>
                <a:cubicBezTo>
                  <a:pt x="914" y="201"/>
                  <a:pt x="856" y="199"/>
                  <a:pt x="791" y="186"/>
                </a:cubicBezTo>
                <a:cubicBezTo>
                  <a:pt x="573" y="197"/>
                  <a:pt x="356" y="184"/>
                  <a:pt x="137" y="168"/>
                </a:cubicBezTo>
                <a:cubicBezTo>
                  <a:pt x="102" y="156"/>
                  <a:pt x="97" y="135"/>
                  <a:pt x="89" y="102"/>
                </a:cubicBezTo>
                <a:cubicBezTo>
                  <a:pt x="91" y="74"/>
                  <a:pt x="99" y="46"/>
                  <a:pt x="95" y="18"/>
                </a:cubicBezTo>
                <a:cubicBezTo>
                  <a:pt x="93" y="0"/>
                  <a:pt x="41" y="24"/>
                  <a:pt x="41" y="24"/>
                </a:cubicBezTo>
                <a:cubicBezTo>
                  <a:pt x="0" y="65"/>
                  <a:pt x="2" y="112"/>
                  <a:pt x="23" y="168"/>
                </a:cubicBezTo>
                <a:cubicBezTo>
                  <a:pt x="57" y="259"/>
                  <a:pt x="187" y="347"/>
                  <a:pt x="281" y="366"/>
                </a:cubicBezTo>
                <a:cubicBezTo>
                  <a:pt x="327" y="351"/>
                  <a:pt x="301" y="353"/>
                  <a:pt x="293" y="450"/>
                </a:cubicBezTo>
                <a:cubicBezTo>
                  <a:pt x="285" y="554"/>
                  <a:pt x="244" y="653"/>
                  <a:pt x="227" y="756"/>
                </a:cubicBezTo>
                <a:cubicBezTo>
                  <a:pt x="233" y="799"/>
                  <a:pt x="231" y="815"/>
                  <a:pt x="275" y="804"/>
                </a:cubicBezTo>
                <a:cubicBezTo>
                  <a:pt x="297" y="738"/>
                  <a:pt x="262" y="838"/>
                  <a:pt x="293" y="768"/>
                </a:cubicBezTo>
                <a:cubicBezTo>
                  <a:pt x="309" y="732"/>
                  <a:pt x="312" y="683"/>
                  <a:pt x="329" y="648"/>
                </a:cubicBezTo>
                <a:cubicBezTo>
                  <a:pt x="350" y="606"/>
                  <a:pt x="359" y="560"/>
                  <a:pt x="377" y="516"/>
                </a:cubicBezTo>
                <a:cubicBezTo>
                  <a:pt x="406" y="559"/>
                  <a:pt x="398" y="632"/>
                  <a:pt x="401" y="678"/>
                </a:cubicBezTo>
                <a:cubicBezTo>
                  <a:pt x="389" y="740"/>
                  <a:pt x="365" y="834"/>
                  <a:pt x="413" y="882"/>
                </a:cubicBezTo>
                <a:cubicBezTo>
                  <a:pt x="449" y="873"/>
                  <a:pt x="435" y="866"/>
                  <a:pt x="461" y="840"/>
                </a:cubicBezTo>
                <a:cubicBezTo>
                  <a:pt x="469" y="798"/>
                  <a:pt x="480" y="756"/>
                  <a:pt x="491" y="714"/>
                </a:cubicBezTo>
                <a:cubicBezTo>
                  <a:pt x="487" y="673"/>
                  <a:pt x="486" y="638"/>
                  <a:pt x="473" y="600"/>
                </a:cubicBezTo>
                <a:cubicBezTo>
                  <a:pt x="479" y="558"/>
                  <a:pt x="472" y="546"/>
                  <a:pt x="509" y="528"/>
                </a:cubicBezTo>
                <a:cubicBezTo>
                  <a:pt x="608" y="561"/>
                  <a:pt x="711" y="603"/>
                  <a:pt x="815" y="618"/>
                </a:cubicBezTo>
                <a:cubicBezTo>
                  <a:pt x="845" y="628"/>
                  <a:pt x="874" y="632"/>
                  <a:pt x="905" y="636"/>
                </a:cubicBezTo>
                <a:cubicBezTo>
                  <a:pt x="917" y="628"/>
                  <a:pt x="931" y="622"/>
                  <a:pt x="941" y="612"/>
                </a:cubicBezTo>
                <a:cubicBezTo>
                  <a:pt x="947" y="606"/>
                  <a:pt x="953" y="588"/>
                  <a:pt x="959" y="594"/>
                </a:cubicBezTo>
                <a:cubicBezTo>
                  <a:pt x="965" y="600"/>
                  <a:pt x="951" y="610"/>
                  <a:pt x="947" y="618"/>
                </a:cubicBezTo>
                <a:cubicBezTo>
                  <a:pt x="935" y="639"/>
                  <a:pt x="927" y="653"/>
                  <a:pt x="911" y="672"/>
                </a:cubicBezTo>
                <a:cubicBezTo>
                  <a:pt x="881" y="708"/>
                  <a:pt x="883" y="762"/>
                  <a:pt x="869" y="804"/>
                </a:cubicBezTo>
                <a:cubicBezTo>
                  <a:pt x="878" y="839"/>
                  <a:pt x="873" y="887"/>
                  <a:pt x="911" y="900"/>
                </a:cubicBezTo>
                <a:cubicBezTo>
                  <a:pt x="951" y="860"/>
                  <a:pt x="965" y="780"/>
                  <a:pt x="983" y="726"/>
                </a:cubicBezTo>
                <a:cubicBezTo>
                  <a:pt x="987" y="715"/>
                  <a:pt x="1004" y="680"/>
                  <a:pt x="1007" y="672"/>
                </a:cubicBezTo>
                <a:cubicBezTo>
                  <a:pt x="1011" y="660"/>
                  <a:pt x="1019" y="636"/>
                  <a:pt x="1019" y="636"/>
                </a:cubicBezTo>
                <a:cubicBezTo>
                  <a:pt x="1036" y="713"/>
                  <a:pt x="1062" y="823"/>
                  <a:pt x="1133" y="870"/>
                </a:cubicBezTo>
                <a:cubicBezTo>
                  <a:pt x="1143" y="839"/>
                  <a:pt x="1113" y="739"/>
                  <a:pt x="1109" y="702"/>
                </a:cubicBezTo>
                <a:cubicBezTo>
                  <a:pt x="1123" y="644"/>
                  <a:pt x="1109" y="708"/>
                  <a:pt x="1121" y="594"/>
                </a:cubicBezTo>
                <a:cubicBezTo>
                  <a:pt x="1124" y="568"/>
                  <a:pt x="1133" y="543"/>
                  <a:pt x="1133" y="516"/>
                </a:cubicBezTo>
              </a:path>
            </a:pathLst>
          </a:custGeom>
          <a:solidFill>
            <a:schemeClr val="accent1"/>
          </a:solidFill>
          <a:ln w="9525" cmpd="sng">
            <a:solidFill>
              <a:schemeClr val="bg2"/>
            </a:solidFill>
            <a:prstDash val="solid"/>
            <a:round/>
            <a:headEnd/>
            <a:tailEn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71" name="Oval 167">
            <a:extLst>
              <a:ext uri="{FF2B5EF4-FFF2-40B4-BE49-F238E27FC236}">
                <a16:creationId xmlns:a16="http://schemas.microsoft.com/office/drawing/2014/main" id="{26A02B32-951F-9396-A7BC-067A76018E1F}"/>
              </a:ext>
            </a:extLst>
          </p:cNvPr>
          <p:cNvSpPr>
            <a:spLocks noChangeArrowheads="1"/>
          </p:cNvSpPr>
          <p:nvPr/>
        </p:nvSpPr>
        <p:spPr bwMode="auto">
          <a:xfrm>
            <a:off x="6553200" y="4267200"/>
            <a:ext cx="76200" cy="152400"/>
          </a:xfrm>
          <a:prstGeom prst="ellipse">
            <a:avLst/>
          </a:prstGeom>
          <a:solidFill>
            <a:schemeClr val="bg2"/>
          </a:solidFill>
          <a:ln>
            <a:noFill/>
          </a:ln>
          <a:effectLst/>
        </p:spPr>
        <p:txBody>
          <a:bodyPr wrap="none" anchor="ct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72" name="Freeform 168">
            <a:extLst>
              <a:ext uri="{FF2B5EF4-FFF2-40B4-BE49-F238E27FC236}">
                <a16:creationId xmlns:a16="http://schemas.microsoft.com/office/drawing/2014/main" id="{8906FECB-2B46-62ED-B720-8742A4E5BBC6}"/>
              </a:ext>
            </a:extLst>
          </p:cNvPr>
          <p:cNvSpPr>
            <a:spLocks/>
          </p:cNvSpPr>
          <p:nvPr/>
        </p:nvSpPr>
        <p:spPr bwMode="auto">
          <a:xfrm>
            <a:off x="6683376" y="4581526"/>
            <a:ext cx="155575" cy="200025"/>
          </a:xfrm>
          <a:custGeom>
            <a:avLst/>
            <a:gdLst>
              <a:gd name="T0" fmla="*/ 8 w 98"/>
              <a:gd name="T1" fmla="*/ 84 h 126"/>
              <a:gd name="T2" fmla="*/ 2 w 98"/>
              <a:gd name="T3" fmla="*/ 48 h 126"/>
              <a:gd name="T4" fmla="*/ 8 w 98"/>
              <a:gd name="T5" fmla="*/ 6 h 126"/>
              <a:gd name="T6" fmla="*/ 20 w 98"/>
              <a:gd name="T7" fmla="*/ 24 h 126"/>
              <a:gd name="T8" fmla="*/ 38 w 98"/>
              <a:gd name="T9" fmla="*/ 42 h 126"/>
              <a:gd name="T10" fmla="*/ 56 w 98"/>
              <a:gd name="T11" fmla="*/ 78 h 126"/>
              <a:gd name="T12" fmla="*/ 98 w 98"/>
              <a:gd name="T13" fmla="*/ 126 h 126"/>
            </a:gdLst>
            <a:ahLst/>
            <a:cxnLst>
              <a:cxn ang="0">
                <a:pos x="T0" y="T1"/>
              </a:cxn>
              <a:cxn ang="0">
                <a:pos x="T2" y="T3"/>
              </a:cxn>
              <a:cxn ang="0">
                <a:pos x="T4" y="T5"/>
              </a:cxn>
              <a:cxn ang="0">
                <a:pos x="T6" y="T7"/>
              </a:cxn>
              <a:cxn ang="0">
                <a:pos x="T8" y="T9"/>
              </a:cxn>
              <a:cxn ang="0">
                <a:pos x="T10" y="T11"/>
              </a:cxn>
              <a:cxn ang="0">
                <a:pos x="T12" y="T13"/>
              </a:cxn>
            </a:cxnLst>
            <a:rect l="0" t="0" r="r" b="b"/>
            <a:pathLst>
              <a:path w="98" h="126">
                <a:moveTo>
                  <a:pt x="8" y="84"/>
                </a:moveTo>
                <a:cubicBezTo>
                  <a:pt x="6" y="72"/>
                  <a:pt x="2" y="60"/>
                  <a:pt x="2" y="48"/>
                </a:cubicBezTo>
                <a:cubicBezTo>
                  <a:pt x="2" y="34"/>
                  <a:pt x="0" y="17"/>
                  <a:pt x="8" y="6"/>
                </a:cubicBezTo>
                <a:cubicBezTo>
                  <a:pt x="12" y="0"/>
                  <a:pt x="15" y="18"/>
                  <a:pt x="20" y="24"/>
                </a:cubicBezTo>
                <a:cubicBezTo>
                  <a:pt x="25" y="31"/>
                  <a:pt x="33" y="35"/>
                  <a:pt x="38" y="42"/>
                </a:cubicBezTo>
                <a:cubicBezTo>
                  <a:pt x="59" y="68"/>
                  <a:pt x="42" y="51"/>
                  <a:pt x="56" y="78"/>
                </a:cubicBezTo>
                <a:cubicBezTo>
                  <a:pt x="66" y="97"/>
                  <a:pt x="83" y="111"/>
                  <a:pt x="98" y="126"/>
                </a:cubicBezTo>
              </a:path>
            </a:pathLst>
          </a:custGeom>
          <a:solidFill>
            <a:schemeClr val="bg2"/>
          </a:solidFill>
          <a:ln>
            <a:noFill/>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73" name="Line 169">
            <a:extLst>
              <a:ext uri="{FF2B5EF4-FFF2-40B4-BE49-F238E27FC236}">
                <a16:creationId xmlns:a16="http://schemas.microsoft.com/office/drawing/2014/main" id="{91FF567E-0745-AFDE-515F-A98E437CC0FB}"/>
              </a:ext>
            </a:extLst>
          </p:cNvPr>
          <p:cNvSpPr>
            <a:spLocks noChangeShapeType="1"/>
          </p:cNvSpPr>
          <p:nvPr/>
        </p:nvSpPr>
        <p:spPr bwMode="auto">
          <a:xfrm>
            <a:off x="1828800" y="1143000"/>
            <a:ext cx="8839200" cy="0"/>
          </a:xfrm>
          <a:prstGeom prst="line">
            <a:avLst/>
          </a:prstGeom>
          <a:noFill/>
          <a:ln w="69850">
            <a:solidFill>
              <a:schemeClr val="tx2"/>
            </a:solidFill>
            <a:round/>
            <a:headEnd/>
            <a:tailEn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77" name="Freeform 173">
            <a:extLst>
              <a:ext uri="{FF2B5EF4-FFF2-40B4-BE49-F238E27FC236}">
                <a16:creationId xmlns:a16="http://schemas.microsoft.com/office/drawing/2014/main" id="{30C21183-15E1-D765-EC4F-AF899D5E2119}"/>
              </a:ext>
            </a:extLst>
          </p:cNvPr>
          <p:cNvSpPr>
            <a:spLocks/>
          </p:cNvSpPr>
          <p:nvPr/>
        </p:nvSpPr>
        <p:spPr bwMode="auto">
          <a:xfrm>
            <a:off x="6845300" y="2438400"/>
            <a:ext cx="774700" cy="1409700"/>
          </a:xfrm>
          <a:custGeom>
            <a:avLst/>
            <a:gdLst>
              <a:gd name="T0" fmla="*/ 488 w 488"/>
              <a:gd name="T1" fmla="*/ 0 h 888"/>
              <a:gd name="T2" fmla="*/ 56 w 488"/>
              <a:gd name="T3" fmla="*/ 768 h 888"/>
              <a:gd name="T4" fmla="*/ 152 w 488"/>
              <a:gd name="T5" fmla="*/ 720 h 888"/>
              <a:gd name="T6" fmla="*/ 344 w 488"/>
              <a:gd name="T7" fmla="*/ 192 h 888"/>
              <a:gd name="T8" fmla="*/ 392 w 488"/>
              <a:gd name="T9" fmla="*/ 192 h 888"/>
              <a:gd name="T10" fmla="*/ 488 w 488"/>
              <a:gd name="T11" fmla="*/ 240 h 888"/>
            </a:gdLst>
            <a:ahLst/>
            <a:cxnLst>
              <a:cxn ang="0">
                <a:pos x="T0" y="T1"/>
              </a:cxn>
              <a:cxn ang="0">
                <a:pos x="T2" y="T3"/>
              </a:cxn>
              <a:cxn ang="0">
                <a:pos x="T4" y="T5"/>
              </a:cxn>
              <a:cxn ang="0">
                <a:pos x="T6" y="T7"/>
              </a:cxn>
              <a:cxn ang="0">
                <a:pos x="T8" y="T9"/>
              </a:cxn>
              <a:cxn ang="0">
                <a:pos x="T10" y="T11"/>
              </a:cxn>
            </a:cxnLst>
            <a:rect l="0" t="0" r="r" b="b"/>
            <a:pathLst>
              <a:path w="488" h="888">
                <a:moveTo>
                  <a:pt x="488" y="0"/>
                </a:moveTo>
                <a:cubicBezTo>
                  <a:pt x="300" y="324"/>
                  <a:pt x="112" y="648"/>
                  <a:pt x="56" y="768"/>
                </a:cubicBezTo>
                <a:cubicBezTo>
                  <a:pt x="0" y="888"/>
                  <a:pt x="104" y="816"/>
                  <a:pt x="152" y="720"/>
                </a:cubicBezTo>
                <a:cubicBezTo>
                  <a:pt x="200" y="624"/>
                  <a:pt x="304" y="280"/>
                  <a:pt x="344" y="192"/>
                </a:cubicBezTo>
                <a:cubicBezTo>
                  <a:pt x="384" y="104"/>
                  <a:pt x="368" y="184"/>
                  <a:pt x="392" y="192"/>
                </a:cubicBezTo>
                <a:cubicBezTo>
                  <a:pt x="416" y="200"/>
                  <a:pt x="452" y="220"/>
                  <a:pt x="488" y="240"/>
                </a:cubicBezTo>
              </a:path>
            </a:pathLst>
          </a:custGeom>
          <a:noFill/>
          <a:ln>
            <a:noFill/>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81" name="AutoShape 177">
            <a:extLst>
              <a:ext uri="{FF2B5EF4-FFF2-40B4-BE49-F238E27FC236}">
                <a16:creationId xmlns:a16="http://schemas.microsoft.com/office/drawing/2014/main" id="{D7888A92-AB4E-B33C-4DEC-67959EE5B73B}"/>
              </a:ext>
            </a:extLst>
          </p:cNvPr>
          <p:cNvSpPr>
            <a:spLocks noChangeArrowheads="1"/>
          </p:cNvSpPr>
          <p:nvPr/>
        </p:nvSpPr>
        <p:spPr bwMode="auto">
          <a:xfrm>
            <a:off x="8305800" y="2667000"/>
            <a:ext cx="1905000" cy="1824038"/>
          </a:xfrm>
          <a:prstGeom prst="curvedLeftArrow">
            <a:avLst>
              <a:gd name="adj1" fmla="val 24718"/>
              <a:gd name="adj2" fmla="val 43690"/>
              <a:gd name="adj3" fmla="val 34813"/>
            </a:avLst>
          </a:prstGeom>
          <a:solidFill>
            <a:schemeClr val="accent1"/>
          </a:solidFill>
          <a:ln>
            <a:noFill/>
          </a:ln>
          <a:effectLst/>
        </p:spPr>
        <p:txBody>
          <a:bodyPr wrap="none" anchor="ct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grpSp>
        <p:nvGrpSpPr>
          <p:cNvPr id="5146" name="Group 178">
            <a:extLst>
              <a:ext uri="{FF2B5EF4-FFF2-40B4-BE49-F238E27FC236}">
                <a16:creationId xmlns:a16="http://schemas.microsoft.com/office/drawing/2014/main" id="{4CEA568B-CB7B-E28E-DFAC-07319941D1C8}"/>
              </a:ext>
            </a:extLst>
          </p:cNvPr>
          <p:cNvGrpSpPr>
            <a:grpSpLocks/>
          </p:cNvGrpSpPr>
          <p:nvPr/>
        </p:nvGrpSpPr>
        <p:grpSpPr bwMode="auto">
          <a:xfrm flipH="1" flipV="1">
            <a:off x="6781800" y="3200401"/>
            <a:ext cx="1066800" cy="1128713"/>
            <a:chOff x="1354" y="624"/>
            <a:chExt cx="1142" cy="802"/>
          </a:xfrm>
        </p:grpSpPr>
        <p:sp>
          <p:nvSpPr>
            <p:cNvPr id="200883" name="Freeform 179">
              <a:extLst>
                <a:ext uri="{FF2B5EF4-FFF2-40B4-BE49-F238E27FC236}">
                  <a16:creationId xmlns:a16="http://schemas.microsoft.com/office/drawing/2014/main" id="{7EFC2025-693C-7167-9076-96219B053541}"/>
                </a:ext>
              </a:extLst>
            </p:cNvPr>
            <p:cNvSpPr>
              <a:spLocks/>
            </p:cNvSpPr>
            <p:nvPr/>
          </p:nvSpPr>
          <p:spPr bwMode="auto">
            <a:xfrm>
              <a:off x="1354" y="1252"/>
              <a:ext cx="165" cy="174"/>
            </a:xfrm>
            <a:custGeom>
              <a:avLst/>
              <a:gdLst>
                <a:gd name="T0" fmla="*/ 37 w 330"/>
                <a:gd name="T1" fmla="*/ 272 h 348"/>
                <a:gd name="T2" fmla="*/ 48 w 330"/>
                <a:gd name="T3" fmla="*/ 286 h 348"/>
                <a:gd name="T4" fmla="*/ 61 w 330"/>
                <a:gd name="T5" fmla="*/ 299 h 348"/>
                <a:gd name="T6" fmla="*/ 74 w 330"/>
                <a:gd name="T7" fmla="*/ 310 h 348"/>
                <a:gd name="T8" fmla="*/ 89 w 330"/>
                <a:gd name="T9" fmla="*/ 320 h 348"/>
                <a:gd name="T10" fmla="*/ 103 w 330"/>
                <a:gd name="T11" fmla="*/ 328 h 348"/>
                <a:gd name="T12" fmla="*/ 118 w 330"/>
                <a:gd name="T13" fmla="*/ 335 h 348"/>
                <a:gd name="T14" fmla="*/ 134 w 330"/>
                <a:gd name="T15" fmla="*/ 342 h 348"/>
                <a:gd name="T16" fmla="*/ 151 w 330"/>
                <a:gd name="T17" fmla="*/ 345 h 348"/>
                <a:gd name="T18" fmla="*/ 166 w 330"/>
                <a:gd name="T19" fmla="*/ 348 h 348"/>
                <a:gd name="T20" fmla="*/ 182 w 330"/>
                <a:gd name="T21" fmla="*/ 348 h 348"/>
                <a:gd name="T22" fmla="*/ 198 w 330"/>
                <a:gd name="T23" fmla="*/ 347 h 348"/>
                <a:gd name="T24" fmla="*/ 213 w 330"/>
                <a:gd name="T25" fmla="*/ 345 h 348"/>
                <a:gd name="T26" fmla="*/ 230 w 330"/>
                <a:gd name="T27" fmla="*/ 341 h 348"/>
                <a:gd name="T28" fmla="*/ 244 w 330"/>
                <a:gd name="T29" fmla="*/ 334 h 348"/>
                <a:gd name="T30" fmla="*/ 258 w 330"/>
                <a:gd name="T31" fmla="*/ 326 h 348"/>
                <a:gd name="T32" fmla="*/ 272 w 330"/>
                <a:gd name="T33" fmla="*/ 317 h 348"/>
                <a:gd name="T34" fmla="*/ 296 w 330"/>
                <a:gd name="T35" fmla="*/ 295 h 348"/>
                <a:gd name="T36" fmla="*/ 313 w 330"/>
                <a:gd name="T37" fmla="*/ 268 h 348"/>
                <a:gd name="T38" fmla="*/ 325 w 330"/>
                <a:gd name="T39" fmla="*/ 238 h 348"/>
                <a:gd name="T40" fmla="*/ 330 w 330"/>
                <a:gd name="T41" fmla="*/ 207 h 348"/>
                <a:gd name="T42" fmla="*/ 329 w 330"/>
                <a:gd name="T43" fmla="*/ 173 h 348"/>
                <a:gd name="T44" fmla="*/ 323 w 330"/>
                <a:gd name="T45" fmla="*/ 140 h 348"/>
                <a:gd name="T46" fmla="*/ 310 w 330"/>
                <a:gd name="T47" fmla="*/ 107 h 348"/>
                <a:gd name="T48" fmla="*/ 291 w 330"/>
                <a:gd name="T49" fmla="*/ 77 h 348"/>
                <a:gd name="T50" fmla="*/ 279 w 330"/>
                <a:gd name="T51" fmla="*/ 62 h 348"/>
                <a:gd name="T52" fmla="*/ 267 w 330"/>
                <a:gd name="T53" fmla="*/ 49 h 348"/>
                <a:gd name="T54" fmla="*/ 254 w 330"/>
                <a:gd name="T55" fmla="*/ 38 h 348"/>
                <a:gd name="T56" fmla="*/ 240 w 330"/>
                <a:gd name="T57" fmla="*/ 28 h 348"/>
                <a:gd name="T58" fmla="*/ 226 w 330"/>
                <a:gd name="T59" fmla="*/ 20 h 348"/>
                <a:gd name="T60" fmla="*/ 210 w 330"/>
                <a:gd name="T61" fmla="*/ 13 h 348"/>
                <a:gd name="T62" fmla="*/ 195 w 330"/>
                <a:gd name="T63" fmla="*/ 7 h 348"/>
                <a:gd name="T64" fmla="*/ 180 w 330"/>
                <a:gd name="T65" fmla="*/ 3 h 348"/>
                <a:gd name="T66" fmla="*/ 165 w 330"/>
                <a:gd name="T67" fmla="*/ 1 h 348"/>
                <a:gd name="T68" fmla="*/ 148 w 330"/>
                <a:gd name="T69" fmla="*/ 0 h 348"/>
                <a:gd name="T70" fmla="*/ 133 w 330"/>
                <a:gd name="T71" fmla="*/ 0 h 348"/>
                <a:gd name="T72" fmla="*/ 118 w 330"/>
                <a:gd name="T73" fmla="*/ 3 h 348"/>
                <a:gd name="T74" fmla="*/ 103 w 330"/>
                <a:gd name="T75" fmla="*/ 6 h 348"/>
                <a:gd name="T76" fmla="*/ 88 w 330"/>
                <a:gd name="T77" fmla="*/ 12 h 348"/>
                <a:gd name="T78" fmla="*/ 73 w 330"/>
                <a:gd name="T79" fmla="*/ 19 h 348"/>
                <a:gd name="T80" fmla="*/ 60 w 330"/>
                <a:gd name="T81" fmla="*/ 28 h 348"/>
                <a:gd name="T82" fmla="*/ 37 w 330"/>
                <a:gd name="T83" fmla="*/ 50 h 348"/>
                <a:gd name="T84" fmla="*/ 19 w 330"/>
                <a:gd name="T85" fmla="*/ 78 h 348"/>
                <a:gd name="T86" fmla="*/ 7 w 330"/>
                <a:gd name="T87" fmla="*/ 107 h 348"/>
                <a:gd name="T88" fmla="*/ 1 w 330"/>
                <a:gd name="T89" fmla="*/ 140 h 348"/>
                <a:gd name="T90" fmla="*/ 0 w 330"/>
                <a:gd name="T91" fmla="*/ 173 h 348"/>
                <a:gd name="T92" fmla="*/ 6 w 330"/>
                <a:gd name="T93" fmla="*/ 208 h 348"/>
                <a:gd name="T94" fmla="*/ 19 w 330"/>
                <a:gd name="T95" fmla="*/ 240 h 348"/>
                <a:gd name="T96" fmla="*/ 37 w 330"/>
                <a:gd name="T97" fmla="*/ 272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30" h="348">
                  <a:moveTo>
                    <a:pt x="37" y="272"/>
                  </a:moveTo>
                  <a:lnTo>
                    <a:pt x="48" y="286"/>
                  </a:lnTo>
                  <a:lnTo>
                    <a:pt x="61" y="299"/>
                  </a:lnTo>
                  <a:lnTo>
                    <a:pt x="74" y="310"/>
                  </a:lnTo>
                  <a:lnTo>
                    <a:pt x="89" y="320"/>
                  </a:lnTo>
                  <a:lnTo>
                    <a:pt x="103" y="328"/>
                  </a:lnTo>
                  <a:lnTo>
                    <a:pt x="118" y="335"/>
                  </a:lnTo>
                  <a:lnTo>
                    <a:pt x="134" y="342"/>
                  </a:lnTo>
                  <a:lnTo>
                    <a:pt x="151" y="345"/>
                  </a:lnTo>
                  <a:lnTo>
                    <a:pt x="166" y="348"/>
                  </a:lnTo>
                  <a:lnTo>
                    <a:pt x="182" y="348"/>
                  </a:lnTo>
                  <a:lnTo>
                    <a:pt x="198" y="347"/>
                  </a:lnTo>
                  <a:lnTo>
                    <a:pt x="213" y="345"/>
                  </a:lnTo>
                  <a:lnTo>
                    <a:pt x="230" y="341"/>
                  </a:lnTo>
                  <a:lnTo>
                    <a:pt x="244" y="334"/>
                  </a:lnTo>
                  <a:lnTo>
                    <a:pt x="258" y="326"/>
                  </a:lnTo>
                  <a:lnTo>
                    <a:pt x="272" y="317"/>
                  </a:lnTo>
                  <a:lnTo>
                    <a:pt x="296" y="295"/>
                  </a:lnTo>
                  <a:lnTo>
                    <a:pt x="313" y="268"/>
                  </a:lnTo>
                  <a:lnTo>
                    <a:pt x="325" y="238"/>
                  </a:lnTo>
                  <a:lnTo>
                    <a:pt x="330" y="207"/>
                  </a:lnTo>
                  <a:lnTo>
                    <a:pt x="329" y="173"/>
                  </a:lnTo>
                  <a:lnTo>
                    <a:pt x="323" y="140"/>
                  </a:lnTo>
                  <a:lnTo>
                    <a:pt x="310" y="107"/>
                  </a:lnTo>
                  <a:lnTo>
                    <a:pt x="291" y="77"/>
                  </a:lnTo>
                  <a:lnTo>
                    <a:pt x="279" y="62"/>
                  </a:lnTo>
                  <a:lnTo>
                    <a:pt x="267" y="49"/>
                  </a:lnTo>
                  <a:lnTo>
                    <a:pt x="254" y="38"/>
                  </a:lnTo>
                  <a:lnTo>
                    <a:pt x="240" y="28"/>
                  </a:lnTo>
                  <a:lnTo>
                    <a:pt x="226" y="20"/>
                  </a:lnTo>
                  <a:lnTo>
                    <a:pt x="210" y="13"/>
                  </a:lnTo>
                  <a:lnTo>
                    <a:pt x="195" y="7"/>
                  </a:lnTo>
                  <a:lnTo>
                    <a:pt x="180" y="3"/>
                  </a:lnTo>
                  <a:lnTo>
                    <a:pt x="165" y="1"/>
                  </a:lnTo>
                  <a:lnTo>
                    <a:pt x="148" y="0"/>
                  </a:lnTo>
                  <a:lnTo>
                    <a:pt x="133" y="0"/>
                  </a:lnTo>
                  <a:lnTo>
                    <a:pt x="118" y="3"/>
                  </a:lnTo>
                  <a:lnTo>
                    <a:pt x="103" y="6"/>
                  </a:lnTo>
                  <a:lnTo>
                    <a:pt x="88" y="12"/>
                  </a:lnTo>
                  <a:lnTo>
                    <a:pt x="73" y="19"/>
                  </a:lnTo>
                  <a:lnTo>
                    <a:pt x="60" y="28"/>
                  </a:lnTo>
                  <a:lnTo>
                    <a:pt x="37" y="50"/>
                  </a:lnTo>
                  <a:lnTo>
                    <a:pt x="19" y="78"/>
                  </a:lnTo>
                  <a:lnTo>
                    <a:pt x="7" y="107"/>
                  </a:lnTo>
                  <a:lnTo>
                    <a:pt x="1" y="140"/>
                  </a:lnTo>
                  <a:lnTo>
                    <a:pt x="0" y="173"/>
                  </a:lnTo>
                  <a:lnTo>
                    <a:pt x="6" y="208"/>
                  </a:lnTo>
                  <a:lnTo>
                    <a:pt x="19" y="240"/>
                  </a:lnTo>
                  <a:lnTo>
                    <a:pt x="37" y="27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84" name="Freeform 180">
              <a:extLst>
                <a:ext uri="{FF2B5EF4-FFF2-40B4-BE49-F238E27FC236}">
                  <a16:creationId xmlns:a16="http://schemas.microsoft.com/office/drawing/2014/main" id="{4E68FA12-0A9C-F359-2973-2B2755A434A3}"/>
                </a:ext>
              </a:extLst>
            </p:cNvPr>
            <p:cNvSpPr>
              <a:spLocks/>
            </p:cNvSpPr>
            <p:nvPr/>
          </p:nvSpPr>
          <p:spPr bwMode="auto">
            <a:xfrm>
              <a:off x="2034" y="811"/>
              <a:ext cx="170" cy="132"/>
            </a:xfrm>
            <a:custGeom>
              <a:avLst/>
              <a:gdLst>
                <a:gd name="T0" fmla="*/ 268 w 339"/>
                <a:gd name="T1" fmla="*/ 0 h 262"/>
                <a:gd name="T2" fmla="*/ 21 w 339"/>
                <a:gd name="T3" fmla="*/ 146 h 262"/>
                <a:gd name="T4" fmla="*/ 20 w 339"/>
                <a:gd name="T5" fmla="*/ 147 h 262"/>
                <a:gd name="T6" fmla="*/ 16 w 339"/>
                <a:gd name="T7" fmla="*/ 151 h 262"/>
                <a:gd name="T8" fmla="*/ 11 w 339"/>
                <a:gd name="T9" fmla="*/ 157 h 262"/>
                <a:gd name="T10" fmla="*/ 6 w 339"/>
                <a:gd name="T11" fmla="*/ 165 h 262"/>
                <a:gd name="T12" fmla="*/ 2 w 339"/>
                <a:gd name="T13" fmla="*/ 175 h 262"/>
                <a:gd name="T14" fmla="*/ 0 w 339"/>
                <a:gd name="T15" fmla="*/ 188 h 262"/>
                <a:gd name="T16" fmla="*/ 2 w 339"/>
                <a:gd name="T17" fmla="*/ 204 h 262"/>
                <a:gd name="T18" fmla="*/ 7 w 339"/>
                <a:gd name="T19" fmla="*/ 221 h 262"/>
                <a:gd name="T20" fmla="*/ 8 w 339"/>
                <a:gd name="T21" fmla="*/ 223 h 262"/>
                <a:gd name="T22" fmla="*/ 13 w 339"/>
                <a:gd name="T23" fmla="*/ 228 h 262"/>
                <a:gd name="T24" fmla="*/ 20 w 339"/>
                <a:gd name="T25" fmla="*/ 236 h 262"/>
                <a:gd name="T26" fmla="*/ 29 w 339"/>
                <a:gd name="T27" fmla="*/ 244 h 262"/>
                <a:gd name="T28" fmla="*/ 39 w 339"/>
                <a:gd name="T29" fmla="*/ 252 h 262"/>
                <a:gd name="T30" fmla="*/ 52 w 339"/>
                <a:gd name="T31" fmla="*/ 258 h 262"/>
                <a:gd name="T32" fmla="*/ 67 w 339"/>
                <a:gd name="T33" fmla="*/ 262 h 262"/>
                <a:gd name="T34" fmla="*/ 84 w 339"/>
                <a:gd name="T35" fmla="*/ 261 h 262"/>
                <a:gd name="T36" fmla="*/ 339 w 339"/>
                <a:gd name="T37" fmla="*/ 105 h 262"/>
                <a:gd name="T38" fmla="*/ 268 w 339"/>
                <a:gd name="T39" fmla="*/ 0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39" h="262">
                  <a:moveTo>
                    <a:pt x="268" y="0"/>
                  </a:moveTo>
                  <a:lnTo>
                    <a:pt x="21" y="146"/>
                  </a:lnTo>
                  <a:lnTo>
                    <a:pt x="20" y="147"/>
                  </a:lnTo>
                  <a:lnTo>
                    <a:pt x="16" y="151"/>
                  </a:lnTo>
                  <a:lnTo>
                    <a:pt x="11" y="157"/>
                  </a:lnTo>
                  <a:lnTo>
                    <a:pt x="6" y="165"/>
                  </a:lnTo>
                  <a:lnTo>
                    <a:pt x="2" y="175"/>
                  </a:lnTo>
                  <a:lnTo>
                    <a:pt x="0" y="188"/>
                  </a:lnTo>
                  <a:lnTo>
                    <a:pt x="2" y="204"/>
                  </a:lnTo>
                  <a:lnTo>
                    <a:pt x="7" y="221"/>
                  </a:lnTo>
                  <a:lnTo>
                    <a:pt x="8" y="223"/>
                  </a:lnTo>
                  <a:lnTo>
                    <a:pt x="13" y="228"/>
                  </a:lnTo>
                  <a:lnTo>
                    <a:pt x="20" y="236"/>
                  </a:lnTo>
                  <a:lnTo>
                    <a:pt x="29" y="244"/>
                  </a:lnTo>
                  <a:lnTo>
                    <a:pt x="39" y="252"/>
                  </a:lnTo>
                  <a:lnTo>
                    <a:pt x="52" y="258"/>
                  </a:lnTo>
                  <a:lnTo>
                    <a:pt x="67" y="262"/>
                  </a:lnTo>
                  <a:lnTo>
                    <a:pt x="84" y="261"/>
                  </a:lnTo>
                  <a:lnTo>
                    <a:pt x="339" y="105"/>
                  </a:lnTo>
                  <a:lnTo>
                    <a:pt x="268"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85" name="Freeform 181">
              <a:extLst>
                <a:ext uri="{FF2B5EF4-FFF2-40B4-BE49-F238E27FC236}">
                  <a16:creationId xmlns:a16="http://schemas.microsoft.com/office/drawing/2014/main" id="{0469B310-FB6F-41C2-73EE-7589EF425D2F}"/>
                </a:ext>
              </a:extLst>
            </p:cNvPr>
            <p:cNvSpPr>
              <a:spLocks/>
            </p:cNvSpPr>
            <p:nvPr/>
          </p:nvSpPr>
          <p:spPr bwMode="auto">
            <a:xfrm>
              <a:off x="1458" y="904"/>
              <a:ext cx="539" cy="471"/>
            </a:xfrm>
            <a:custGeom>
              <a:avLst/>
              <a:gdLst>
                <a:gd name="T0" fmla="*/ 0 w 1077"/>
                <a:gd name="T1" fmla="*/ 658 h 942"/>
                <a:gd name="T2" fmla="*/ 802 w 1077"/>
                <a:gd name="T3" fmla="*/ 0 h 942"/>
                <a:gd name="T4" fmla="*/ 1077 w 1077"/>
                <a:gd name="T5" fmla="*/ 391 h 942"/>
                <a:gd name="T6" fmla="*/ 135 w 1077"/>
                <a:gd name="T7" fmla="*/ 942 h 942"/>
                <a:gd name="T8" fmla="*/ 0 w 1077"/>
                <a:gd name="T9" fmla="*/ 658 h 942"/>
              </a:gdLst>
              <a:ahLst/>
              <a:cxnLst>
                <a:cxn ang="0">
                  <a:pos x="T0" y="T1"/>
                </a:cxn>
                <a:cxn ang="0">
                  <a:pos x="T2" y="T3"/>
                </a:cxn>
                <a:cxn ang="0">
                  <a:pos x="T4" y="T5"/>
                </a:cxn>
                <a:cxn ang="0">
                  <a:pos x="T6" y="T7"/>
                </a:cxn>
                <a:cxn ang="0">
                  <a:pos x="T8" y="T9"/>
                </a:cxn>
              </a:cxnLst>
              <a:rect l="0" t="0" r="r" b="b"/>
              <a:pathLst>
                <a:path w="1077" h="942">
                  <a:moveTo>
                    <a:pt x="0" y="658"/>
                  </a:moveTo>
                  <a:lnTo>
                    <a:pt x="802" y="0"/>
                  </a:lnTo>
                  <a:lnTo>
                    <a:pt x="1077" y="391"/>
                  </a:lnTo>
                  <a:lnTo>
                    <a:pt x="135" y="942"/>
                  </a:lnTo>
                  <a:lnTo>
                    <a:pt x="0" y="658"/>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86" name="Freeform 182">
              <a:extLst>
                <a:ext uri="{FF2B5EF4-FFF2-40B4-BE49-F238E27FC236}">
                  <a16:creationId xmlns:a16="http://schemas.microsoft.com/office/drawing/2014/main" id="{822CBF12-1F21-3D0E-EE7A-A3071BF78C72}"/>
                </a:ext>
              </a:extLst>
            </p:cNvPr>
            <p:cNvSpPr>
              <a:spLocks/>
            </p:cNvSpPr>
            <p:nvPr/>
          </p:nvSpPr>
          <p:spPr bwMode="auto">
            <a:xfrm>
              <a:off x="1821" y="891"/>
              <a:ext cx="211" cy="222"/>
            </a:xfrm>
            <a:custGeom>
              <a:avLst/>
              <a:gdLst>
                <a:gd name="T0" fmla="*/ 67 w 420"/>
                <a:gd name="T1" fmla="*/ 353 h 442"/>
                <a:gd name="T2" fmla="*/ 84 w 420"/>
                <a:gd name="T3" fmla="*/ 370 h 442"/>
                <a:gd name="T4" fmla="*/ 102 w 420"/>
                <a:gd name="T5" fmla="*/ 387 h 442"/>
                <a:gd name="T6" fmla="*/ 121 w 420"/>
                <a:gd name="T7" fmla="*/ 400 h 442"/>
                <a:gd name="T8" fmla="*/ 140 w 420"/>
                <a:gd name="T9" fmla="*/ 412 h 442"/>
                <a:gd name="T10" fmla="*/ 159 w 420"/>
                <a:gd name="T11" fmla="*/ 422 h 442"/>
                <a:gd name="T12" fmla="*/ 180 w 420"/>
                <a:gd name="T13" fmla="*/ 430 h 442"/>
                <a:gd name="T14" fmla="*/ 201 w 420"/>
                <a:gd name="T15" fmla="*/ 436 h 442"/>
                <a:gd name="T16" fmla="*/ 221 w 420"/>
                <a:gd name="T17" fmla="*/ 440 h 442"/>
                <a:gd name="T18" fmla="*/ 242 w 420"/>
                <a:gd name="T19" fmla="*/ 442 h 442"/>
                <a:gd name="T20" fmla="*/ 262 w 420"/>
                <a:gd name="T21" fmla="*/ 442 h 442"/>
                <a:gd name="T22" fmla="*/ 281 w 420"/>
                <a:gd name="T23" fmla="*/ 441 h 442"/>
                <a:gd name="T24" fmla="*/ 301 w 420"/>
                <a:gd name="T25" fmla="*/ 437 h 442"/>
                <a:gd name="T26" fmla="*/ 319 w 420"/>
                <a:gd name="T27" fmla="*/ 431 h 442"/>
                <a:gd name="T28" fmla="*/ 336 w 420"/>
                <a:gd name="T29" fmla="*/ 423 h 442"/>
                <a:gd name="T30" fmla="*/ 352 w 420"/>
                <a:gd name="T31" fmla="*/ 413 h 442"/>
                <a:gd name="T32" fmla="*/ 368 w 420"/>
                <a:gd name="T33" fmla="*/ 401 h 442"/>
                <a:gd name="T34" fmla="*/ 393 w 420"/>
                <a:gd name="T35" fmla="*/ 371 h 442"/>
                <a:gd name="T36" fmla="*/ 410 w 420"/>
                <a:gd name="T37" fmla="*/ 337 h 442"/>
                <a:gd name="T38" fmla="*/ 419 w 420"/>
                <a:gd name="T39" fmla="*/ 299 h 442"/>
                <a:gd name="T40" fmla="*/ 420 w 420"/>
                <a:gd name="T41" fmla="*/ 259 h 442"/>
                <a:gd name="T42" fmla="*/ 413 w 420"/>
                <a:gd name="T43" fmla="*/ 217 h 442"/>
                <a:gd name="T44" fmla="*/ 399 w 420"/>
                <a:gd name="T45" fmla="*/ 175 h 442"/>
                <a:gd name="T46" fmla="*/ 378 w 420"/>
                <a:gd name="T47" fmla="*/ 136 h 442"/>
                <a:gd name="T48" fmla="*/ 348 w 420"/>
                <a:gd name="T49" fmla="*/ 97 h 442"/>
                <a:gd name="T50" fmla="*/ 332 w 420"/>
                <a:gd name="T51" fmla="*/ 80 h 442"/>
                <a:gd name="T52" fmla="*/ 315 w 420"/>
                <a:gd name="T53" fmla="*/ 64 h 442"/>
                <a:gd name="T54" fmla="*/ 296 w 420"/>
                <a:gd name="T55" fmla="*/ 50 h 442"/>
                <a:gd name="T56" fmla="*/ 277 w 420"/>
                <a:gd name="T57" fmla="*/ 36 h 442"/>
                <a:gd name="T58" fmla="*/ 258 w 420"/>
                <a:gd name="T59" fmla="*/ 25 h 442"/>
                <a:gd name="T60" fmla="*/ 239 w 420"/>
                <a:gd name="T61" fmla="*/ 17 h 442"/>
                <a:gd name="T62" fmla="*/ 219 w 420"/>
                <a:gd name="T63" fmla="*/ 9 h 442"/>
                <a:gd name="T64" fmla="*/ 199 w 420"/>
                <a:gd name="T65" fmla="*/ 4 h 442"/>
                <a:gd name="T66" fmla="*/ 180 w 420"/>
                <a:gd name="T67" fmla="*/ 1 h 442"/>
                <a:gd name="T68" fmla="*/ 159 w 420"/>
                <a:gd name="T69" fmla="*/ 0 h 442"/>
                <a:gd name="T70" fmla="*/ 141 w 420"/>
                <a:gd name="T71" fmla="*/ 1 h 442"/>
                <a:gd name="T72" fmla="*/ 122 w 420"/>
                <a:gd name="T73" fmla="*/ 3 h 442"/>
                <a:gd name="T74" fmla="*/ 105 w 420"/>
                <a:gd name="T75" fmla="*/ 9 h 442"/>
                <a:gd name="T76" fmla="*/ 87 w 420"/>
                <a:gd name="T77" fmla="*/ 16 h 442"/>
                <a:gd name="T78" fmla="*/ 71 w 420"/>
                <a:gd name="T79" fmla="*/ 25 h 442"/>
                <a:gd name="T80" fmla="*/ 56 w 420"/>
                <a:gd name="T81" fmla="*/ 37 h 442"/>
                <a:gd name="T82" fmla="*/ 31 w 420"/>
                <a:gd name="T83" fmla="*/ 67 h 442"/>
                <a:gd name="T84" fmla="*/ 12 w 420"/>
                <a:gd name="T85" fmla="*/ 102 h 442"/>
                <a:gd name="T86" fmla="*/ 2 w 420"/>
                <a:gd name="T87" fmla="*/ 143 h 442"/>
                <a:gd name="T88" fmla="*/ 0 w 420"/>
                <a:gd name="T89" fmla="*/ 185 h 442"/>
                <a:gd name="T90" fmla="*/ 5 w 420"/>
                <a:gd name="T91" fmla="*/ 228 h 442"/>
                <a:gd name="T92" fmla="*/ 18 w 420"/>
                <a:gd name="T93" fmla="*/ 272 h 442"/>
                <a:gd name="T94" fmla="*/ 39 w 420"/>
                <a:gd name="T95" fmla="*/ 315 h 442"/>
                <a:gd name="T96" fmla="*/ 67 w 420"/>
                <a:gd name="T97" fmla="*/ 35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20" h="442">
                  <a:moveTo>
                    <a:pt x="67" y="353"/>
                  </a:moveTo>
                  <a:lnTo>
                    <a:pt x="84" y="370"/>
                  </a:lnTo>
                  <a:lnTo>
                    <a:pt x="102" y="387"/>
                  </a:lnTo>
                  <a:lnTo>
                    <a:pt x="121" y="400"/>
                  </a:lnTo>
                  <a:lnTo>
                    <a:pt x="140" y="412"/>
                  </a:lnTo>
                  <a:lnTo>
                    <a:pt x="159" y="422"/>
                  </a:lnTo>
                  <a:lnTo>
                    <a:pt x="180" y="430"/>
                  </a:lnTo>
                  <a:lnTo>
                    <a:pt x="201" y="436"/>
                  </a:lnTo>
                  <a:lnTo>
                    <a:pt x="221" y="440"/>
                  </a:lnTo>
                  <a:lnTo>
                    <a:pt x="242" y="442"/>
                  </a:lnTo>
                  <a:lnTo>
                    <a:pt x="262" y="442"/>
                  </a:lnTo>
                  <a:lnTo>
                    <a:pt x="281" y="441"/>
                  </a:lnTo>
                  <a:lnTo>
                    <a:pt x="301" y="437"/>
                  </a:lnTo>
                  <a:lnTo>
                    <a:pt x="319" y="431"/>
                  </a:lnTo>
                  <a:lnTo>
                    <a:pt x="336" y="423"/>
                  </a:lnTo>
                  <a:lnTo>
                    <a:pt x="352" y="413"/>
                  </a:lnTo>
                  <a:lnTo>
                    <a:pt x="368" y="401"/>
                  </a:lnTo>
                  <a:lnTo>
                    <a:pt x="393" y="371"/>
                  </a:lnTo>
                  <a:lnTo>
                    <a:pt x="410" y="337"/>
                  </a:lnTo>
                  <a:lnTo>
                    <a:pt x="419" y="299"/>
                  </a:lnTo>
                  <a:lnTo>
                    <a:pt x="420" y="259"/>
                  </a:lnTo>
                  <a:lnTo>
                    <a:pt x="413" y="217"/>
                  </a:lnTo>
                  <a:lnTo>
                    <a:pt x="399" y="175"/>
                  </a:lnTo>
                  <a:lnTo>
                    <a:pt x="378" y="136"/>
                  </a:lnTo>
                  <a:lnTo>
                    <a:pt x="348" y="97"/>
                  </a:lnTo>
                  <a:lnTo>
                    <a:pt x="332" y="80"/>
                  </a:lnTo>
                  <a:lnTo>
                    <a:pt x="315" y="64"/>
                  </a:lnTo>
                  <a:lnTo>
                    <a:pt x="296" y="50"/>
                  </a:lnTo>
                  <a:lnTo>
                    <a:pt x="277" y="36"/>
                  </a:lnTo>
                  <a:lnTo>
                    <a:pt x="258" y="25"/>
                  </a:lnTo>
                  <a:lnTo>
                    <a:pt x="239" y="17"/>
                  </a:lnTo>
                  <a:lnTo>
                    <a:pt x="219" y="9"/>
                  </a:lnTo>
                  <a:lnTo>
                    <a:pt x="199" y="4"/>
                  </a:lnTo>
                  <a:lnTo>
                    <a:pt x="180" y="1"/>
                  </a:lnTo>
                  <a:lnTo>
                    <a:pt x="159" y="0"/>
                  </a:lnTo>
                  <a:lnTo>
                    <a:pt x="141" y="1"/>
                  </a:lnTo>
                  <a:lnTo>
                    <a:pt x="122" y="3"/>
                  </a:lnTo>
                  <a:lnTo>
                    <a:pt x="105" y="9"/>
                  </a:lnTo>
                  <a:lnTo>
                    <a:pt x="87" y="16"/>
                  </a:lnTo>
                  <a:lnTo>
                    <a:pt x="71" y="25"/>
                  </a:lnTo>
                  <a:lnTo>
                    <a:pt x="56" y="37"/>
                  </a:lnTo>
                  <a:lnTo>
                    <a:pt x="31" y="67"/>
                  </a:lnTo>
                  <a:lnTo>
                    <a:pt x="12" y="102"/>
                  </a:lnTo>
                  <a:lnTo>
                    <a:pt x="2" y="143"/>
                  </a:lnTo>
                  <a:lnTo>
                    <a:pt x="0" y="185"/>
                  </a:lnTo>
                  <a:lnTo>
                    <a:pt x="5" y="228"/>
                  </a:lnTo>
                  <a:lnTo>
                    <a:pt x="18" y="272"/>
                  </a:lnTo>
                  <a:lnTo>
                    <a:pt x="39" y="315"/>
                  </a:lnTo>
                  <a:lnTo>
                    <a:pt x="67" y="35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87" name="Freeform 183">
              <a:extLst>
                <a:ext uri="{FF2B5EF4-FFF2-40B4-BE49-F238E27FC236}">
                  <a16:creationId xmlns:a16="http://schemas.microsoft.com/office/drawing/2014/main" id="{E9798C9A-FD40-B36E-6CB7-B7A088A748D7}"/>
                </a:ext>
              </a:extLst>
            </p:cNvPr>
            <p:cNvSpPr>
              <a:spLocks/>
            </p:cNvSpPr>
            <p:nvPr/>
          </p:nvSpPr>
          <p:spPr bwMode="auto">
            <a:xfrm>
              <a:off x="1390" y="1187"/>
              <a:ext cx="216" cy="229"/>
            </a:xfrm>
            <a:custGeom>
              <a:avLst/>
              <a:gdLst>
                <a:gd name="T0" fmla="*/ 49 w 433"/>
                <a:gd name="T1" fmla="*/ 357 h 457"/>
                <a:gd name="T2" fmla="*/ 64 w 433"/>
                <a:gd name="T3" fmla="*/ 376 h 457"/>
                <a:gd name="T4" fmla="*/ 81 w 433"/>
                <a:gd name="T5" fmla="*/ 392 h 457"/>
                <a:gd name="T6" fmla="*/ 98 w 433"/>
                <a:gd name="T7" fmla="*/ 408 h 457"/>
                <a:gd name="T8" fmla="*/ 117 w 433"/>
                <a:gd name="T9" fmla="*/ 421 h 457"/>
                <a:gd name="T10" fmla="*/ 136 w 433"/>
                <a:gd name="T11" fmla="*/ 432 h 457"/>
                <a:gd name="T12" fmla="*/ 157 w 433"/>
                <a:gd name="T13" fmla="*/ 441 h 457"/>
                <a:gd name="T14" fmla="*/ 177 w 433"/>
                <a:gd name="T15" fmla="*/ 448 h 457"/>
                <a:gd name="T16" fmla="*/ 197 w 433"/>
                <a:gd name="T17" fmla="*/ 453 h 457"/>
                <a:gd name="T18" fmla="*/ 219 w 433"/>
                <a:gd name="T19" fmla="*/ 456 h 457"/>
                <a:gd name="T20" fmla="*/ 240 w 433"/>
                <a:gd name="T21" fmla="*/ 457 h 457"/>
                <a:gd name="T22" fmla="*/ 260 w 433"/>
                <a:gd name="T23" fmla="*/ 456 h 457"/>
                <a:gd name="T24" fmla="*/ 281 w 433"/>
                <a:gd name="T25" fmla="*/ 453 h 457"/>
                <a:gd name="T26" fmla="*/ 302 w 433"/>
                <a:gd name="T27" fmla="*/ 447 h 457"/>
                <a:gd name="T28" fmla="*/ 321 w 433"/>
                <a:gd name="T29" fmla="*/ 440 h 457"/>
                <a:gd name="T30" fmla="*/ 339 w 433"/>
                <a:gd name="T31" fmla="*/ 430 h 457"/>
                <a:gd name="T32" fmla="*/ 358 w 433"/>
                <a:gd name="T33" fmla="*/ 418 h 457"/>
                <a:gd name="T34" fmla="*/ 388 w 433"/>
                <a:gd name="T35" fmla="*/ 388 h 457"/>
                <a:gd name="T36" fmla="*/ 411 w 433"/>
                <a:gd name="T37" fmla="*/ 353 h 457"/>
                <a:gd name="T38" fmla="*/ 426 w 433"/>
                <a:gd name="T39" fmla="*/ 314 h 457"/>
                <a:gd name="T40" fmla="*/ 433 w 433"/>
                <a:gd name="T41" fmla="*/ 272 h 457"/>
                <a:gd name="T42" fmla="*/ 432 w 433"/>
                <a:gd name="T43" fmla="*/ 229 h 457"/>
                <a:gd name="T44" fmla="*/ 423 w 433"/>
                <a:gd name="T45" fmla="*/ 185 h 457"/>
                <a:gd name="T46" fmla="*/ 405 w 433"/>
                <a:gd name="T47" fmla="*/ 143 h 457"/>
                <a:gd name="T48" fmla="*/ 380 w 433"/>
                <a:gd name="T49" fmla="*/ 102 h 457"/>
                <a:gd name="T50" fmla="*/ 365 w 433"/>
                <a:gd name="T51" fmla="*/ 83 h 457"/>
                <a:gd name="T52" fmla="*/ 348 w 433"/>
                <a:gd name="T53" fmla="*/ 67 h 457"/>
                <a:gd name="T54" fmla="*/ 331 w 433"/>
                <a:gd name="T55" fmla="*/ 51 h 457"/>
                <a:gd name="T56" fmla="*/ 313 w 433"/>
                <a:gd name="T57" fmla="*/ 37 h 457"/>
                <a:gd name="T58" fmla="*/ 294 w 433"/>
                <a:gd name="T59" fmla="*/ 26 h 457"/>
                <a:gd name="T60" fmla="*/ 274 w 433"/>
                <a:gd name="T61" fmla="*/ 17 h 457"/>
                <a:gd name="T62" fmla="*/ 254 w 433"/>
                <a:gd name="T63" fmla="*/ 9 h 457"/>
                <a:gd name="T64" fmla="*/ 234 w 433"/>
                <a:gd name="T65" fmla="*/ 4 h 457"/>
                <a:gd name="T66" fmla="*/ 213 w 433"/>
                <a:gd name="T67" fmla="*/ 1 h 457"/>
                <a:gd name="T68" fmla="*/ 193 w 433"/>
                <a:gd name="T69" fmla="*/ 0 h 457"/>
                <a:gd name="T70" fmla="*/ 173 w 433"/>
                <a:gd name="T71" fmla="*/ 0 h 457"/>
                <a:gd name="T72" fmla="*/ 153 w 433"/>
                <a:gd name="T73" fmla="*/ 3 h 457"/>
                <a:gd name="T74" fmla="*/ 133 w 433"/>
                <a:gd name="T75" fmla="*/ 8 h 457"/>
                <a:gd name="T76" fmla="*/ 114 w 433"/>
                <a:gd name="T77" fmla="*/ 16 h 457"/>
                <a:gd name="T78" fmla="*/ 96 w 433"/>
                <a:gd name="T79" fmla="*/ 25 h 457"/>
                <a:gd name="T80" fmla="*/ 78 w 433"/>
                <a:gd name="T81" fmla="*/ 37 h 457"/>
                <a:gd name="T82" fmla="*/ 48 w 433"/>
                <a:gd name="T83" fmla="*/ 67 h 457"/>
                <a:gd name="T84" fmla="*/ 25 w 433"/>
                <a:gd name="T85" fmla="*/ 102 h 457"/>
                <a:gd name="T86" fmla="*/ 8 w 433"/>
                <a:gd name="T87" fmla="*/ 142 h 457"/>
                <a:gd name="T88" fmla="*/ 1 w 433"/>
                <a:gd name="T89" fmla="*/ 184 h 457"/>
                <a:gd name="T90" fmla="*/ 0 w 433"/>
                <a:gd name="T91" fmla="*/ 228 h 457"/>
                <a:gd name="T92" fmla="*/ 8 w 433"/>
                <a:gd name="T93" fmla="*/ 273 h 457"/>
                <a:gd name="T94" fmla="*/ 25 w 433"/>
                <a:gd name="T95" fmla="*/ 315 h 457"/>
                <a:gd name="T96" fmla="*/ 49 w 433"/>
                <a:gd name="T97" fmla="*/ 357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3" h="457">
                  <a:moveTo>
                    <a:pt x="49" y="357"/>
                  </a:moveTo>
                  <a:lnTo>
                    <a:pt x="64" y="376"/>
                  </a:lnTo>
                  <a:lnTo>
                    <a:pt x="81" y="392"/>
                  </a:lnTo>
                  <a:lnTo>
                    <a:pt x="98" y="408"/>
                  </a:lnTo>
                  <a:lnTo>
                    <a:pt x="117" y="421"/>
                  </a:lnTo>
                  <a:lnTo>
                    <a:pt x="136" y="432"/>
                  </a:lnTo>
                  <a:lnTo>
                    <a:pt x="157" y="441"/>
                  </a:lnTo>
                  <a:lnTo>
                    <a:pt x="177" y="448"/>
                  </a:lnTo>
                  <a:lnTo>
                    <a:pt x="197" y="453"/>
                  </a:lnTo>
                  <a:lnTo>
                    <a:pt x="219" y="456"/>
                  </a:lnTo>
                  <a:lnTo>
                    <a:pt x="240" y="457"/>
                  </a:lnTo>
                  <a:lnTo>
                    <a:pt x="260" y="456"/>
                  </a:lnTo>
                  <a:lnTo>
                    <a:pt x="281" y="453"/>
                  </a:lnTo>
                  <a:lnTo>
                    <a:pt x="302" y="447"/>
                  </a:lnTo>
                  <a:lnTo>
                    <a:pt x="321" y="440"/>
                  </a:lnTo>
                  <a:lnTo>
                    <a:pt x="339" y="430"/>
                  </a:lnTo>
                  <a:lnTo>
                    <a:pt x="358" y="418"/>
                  </a:lnTo>
                  <a:lnTo>
                    <a:pt x="388" y="388"/>
                  </a:lnTo>
                  <a:lnTo>
                    <a:pt x="411" y="353"/>
                  </a:lnTo>
                  <a:lnTo>
                    <a:pt x="426" y="314"/>
                  </a:lnTo>
                  <a:lnTo>
                    <a:pt x="433" y="272"/>
                  </a:lnTo>
                  <a:lnTo>
                    <a:pt x="432" y="229"/>
                  </a:lnTo>
                  <a:lnTo>
                    <a:pt x="423" y="185"/>
                  </a:lnTo>
                  <a:lnTo>
                    <a:pt x="405" y="143"/>
                  </a:lnTo>
                  <a:lnTo>
                    <a:pt x="380" y="102"/>
                  </a:lnTo>
                  <a:lnTo>
                    <a:pt x="365" y="83"/>
                  </a:lnTo>
                  <a:lnTo>
                    <a:pt x="348" y="67"/>
                  </a:lnTo>
                  <a:lnTo>
                    <a:pt x="331" y="51"/>
                  </a:lnTo>
                  <a:lnTo>
                    <a:pt x="313" y="37"/>
                  </a:lnTo>
                  <a:lnTo>
                    <a:pt x="294" y="26"/>
                  </a:lnTo>
                  <a:lnTo>
                    <a:pt x="274" y="17"/>
                  </a:lnTo>
                  <a:lnTo>
                    <a:pt x="254" y="9"/>
                  </a:lnTo>
                  <a:lnTo>
                    <a:pt x="234" y="4"/>
                  </a:lnTo>
                  <a:lnTo>
                    <a:pt x="213" y="1"/>
                  </a:lnTo>
                  <a:lnTo>
                    <a:pt x="193" y="0"/>
                  </a:lnTo>
                  <a:lnTo>
                    <a:pt x="173" y="0"/>
                  </a:lnTo>
                  <a:lnTo>
                    <a:pt x="153" y="3"/>
                  </a:lnTo>
                  <a:lnTo>
                    <a:pt x="133" y="8"/>
                  </a:lnTo>
                  <a:lnTo>
                    <a:pt x="114" y="16"/>
                  </a:lnTo>
                  <a:lnTo>
                    <a:pt x="96" y="25"/>
                  </a:lnTo>
                  <a:lnTo>
                    <a:pt x="78" y="37"/>
                  </a:lnTo>
                  <a:lnTo>
                    <a:pt x="48" y="67"/>
                  </a:lnTo>
                  <a:lnTo>
                    <a:pt x="25" y="102"/>
                  </a:lnTo>
                  <a:lnTo>
                    <a:pt x="8" y="142"/>
                  </a:lnTo>
                  <a:lnTo>
                    <a:pt x="1" y="184"/>
                  </a:lnTo>
                  <a:lnTo>
                    <a:pt x="0" y="228"/>
                  </a:lnTo>
                  <a:lnTo>
                    <a:pt x="8" y="273"/>
                  </a:lnTo>
                  <a:lnTo>
                    <a:pt x="25" y="315"/>
                  </a:lnTo>
                  <a:lnTo>
                    <a:pt x="49" y="357"/>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88" name="Freeform 184">
              <a:extLst>
                <a:ext uri="{FF2B5EF4-FFF2-40B4-BE49-F238E27FC236}">
                  <a16:creationId xmlns:a16="http://schemas.microsoft.com/office/drawing/2014/main" id="{328074B7-923F-A18A-F56F-96B7F506104D}"/>
                </a:ext>
              </a:extLst>
            </p:cNvPr>
            <p:cNvSpPr>
              <a:spLocks/>
            </p:cNvSpPr>
            <p:nvPr/>
          </p:nvSpPr>
          <p:spPr bwMode="auto">
            <a:xfrm>
              <a:off x="1973" y="853"/>
              <a:ext cx="131" cy="136"/>
            </a:xfrm>
            <a:custGeom>
              <a:avLst/>
              <a:gdLst>
                <a:gd name="T0" fmla="*/ 43 w 261"/>
                <a:gd name="T1" fmla="*/ 216 h 273"/>
                <a:gd name="T2" fmla="*/ 54 w 261"/>
                <a:gd name="T3" fmla="*/ 227 h 273"/>
                <a:gd name="T4" fmla="*/ 66 w 261"/>
                <a:gd name="T5" fmla="*/ 237 h 273"/>
                <a:gd name="T6" fmla="*/ 77 w 261"/>
                <a:gd name="T7" fmla="*/ 245 h 273"/>
                <a:gd name="T8" fmla="*/ 90 w 261"/>
                <a:gd name="T9" fmla="*/ 254 h 273"/>
                <a:gd name="T10" fmla="*/ 102 w 261"/>
                <a:gd name="T11" fmla="*/ 260 h 273"/>
                <a:gd name="T12" fmla="*/ 114 w 261"/>
                <a:gd name="T13" fmla="*/ 265 h 273"/>
                <a:gd name="T14" fmla="*/ 127 w 261"/>
                <a:gd name="T15" fmla="*/ 269 h 273"/>
                <a:gd name="T16" fmla="*/ 141 w 261"/>
                <a:gd name="T17" fmla="*/ 271 h 273"/>
                <a:gd name="T18" fmla="*/ 153 w 261"/>
                <a:gd name="T19" fmla="*/ 273 h 273"/>
                <a:gd name="T20" fmla="*/ 165 w 261"/>
                <a:gd name="T21" fmla="*/ 273 h 273"/>
                <a:gd name="T22" fmla="*/ 177 w 261"/>
                <a:gd name="T23" fmla="*/ 272 h 273"/>
                <a:gd name="T24" fmla="*/ 189 w 261"/>
                <a:gd name="T25" fmla="*/ 270 h 273"/>
                <a:gd name="T26" fmla="*/ 200 w 261"/>
                <a:gd name="T27" fmla="*/ 266 h 273"/>
                <a:gd name="T28" fmla="*/ 212 w 261"/>
                <a:gd name="T29" fmla="*/ 262 h 273"/>
                <a:gd name="T30" fmla="*/ 222 w 261"/>
                <a:gd name="T31" fmla="*/ 255 h 273"/>
                <a:gd name="T32" fmla="*/ 231 w 261"/>
                <a:gd name="T33" fmla="*/ 247 h 273"/>
                <a:gd name="T34" fmla="*/ 246 w 261"/>
                <a:gd name="T35" fmla="*/ 229 h 273"/>
                <a:gd name="T36" fmla="*/ 256 w 261"/>
                <a:gd name="T37" fmla="*/ 208 h 273"/>
                <a:gd name="T38" fmla="*/ 261 w 261"/>
                <a:gd name="T39" fmla="*/ 184 h 273"/>
                <a:gd name="T40" fmla="*/ 261 w 261"/>
                <a:gd name="T41" fmla="*/ 159 h 273"/>
                <a:gd name="T42" fmla="*/ 257 w 261"/>
                <a:gd name="T43" fmla="*/ 134 h 273"/>
                <a:gd name="T44" fmla="*/ 248 w 261"/>
                <a:gd name="T45" fmla="*/ 107 h 273"/>
                <a:gd name="T46" fmla="*/ 234 w 261"/>
                <a:gd name="T47" fmla="*/ 82 h 273"/>
                <a:gd name="T48" fmla="*/ 216 w 261"/>
                <a:gd name="T49" fmla="*/ 58 h 273"/>
                <a:gd name="T50" fmla="*/ 206 w 261"/>
                <a:gd name="T51" fmla="*/ 46 h 273"/>
                <a:gd name="T52" fmla="*/ 194 w 261"/>
                <a:gd name="T53" fmla="*/ 37 h 273"/>
                <a:gd name="T54" fmla="*/ 182 w 261"/>
                <a:gd name="T55" fmla="*/ 28 h 273"/>
                <a:gd name="T56" fmla="*/ 170 w 261"/>
                <a:gd name="T57" fmla="*/ 21 h 273"/>
                <a:gd name="T58" fmla="*/ 158 w 261"/>
                <a:gd name="T59" fmla="*/ 14 h 273"/>
                <a:gd name="T60" fmla="*/ 146 w 261"/>
                <a:gd name="T61" fmla="*/ 9 h 273"/>
                <a:gd name="T62" fmla="*/ 134 w 261"/>
                <a:gd name="T63" fmla="*/ 5 h 273"/>
                <a:gd name="T64" fmla="*/ 120 w 261"/>
                <a:gd name="T65" fmla="*/ 2 h 273"/>
                <a:gd name="T66" fmla="*/ 108 w 261"/>
                <a:gd name="T67" fmla="*/ 1 h 273"/>
                <a:gd name="T68" fmla="*/ 96 w 261"/>
                <a:gd name="T69" fmla="*/ 0 h 273"/>
                <a:gd name="T70" fmla="*/ 84 w 261"/>
                <a:gd name="T71" fmla="*/ 1 h 273"/>
                <a:gd name="T72" fmla="*/ 73 w 261"/>
                <a:gd name="T73" fmla="*/ 3 h 273"/>
                <a:gd name="T74" fmla="*/ 61 w 261"/>
                <a:gd name="T75" fmla="*/ 7 h 273"/>
                <a:gd name="T76" fmla="*/ 50 w 261"/>
                <a:gd name="T77" fmla="*/ 12 h 273"/>
                <a:gd name="T78" fmla="*/ 40 w 261"/>
                <a:gd name="T79" fmla="*/ 18 h 273"/>
                <a:gd name="T80" fmla="*/ 31 w 261"/>
                <a:gd name="T81" fmla="*/ 25 h 273"/>
                <a:gd name="T82" fmla="*/ 16 w 261"/>
                <a:gd name="T83" fmla="*/ 43 h 273"/>
                <a:gd name="T84" fmla="*/ 6 w 261"/>
                <a:gd name="T85" fmla="*/ 65 h 273"/>
                <a:gd name="T86" fmla="*/ 1 w 261"/>
                <a:gd name="T87" fmla="*/ 88 h 273"/>
                <a:gd name="T88" fmla="*/ 0 w 261"/>
                <a:gd name="T89" fmla="*/ 113 h 273"/>
                <a:gd name="T90" fmla="*/ 4 w 261"/>
                <a:gd name="T91" fmla="*/ 140 h 273"/>
                <a:gd name="T92" fmla="*/ 12 w 261"/>
                <a:gd name="T93" fmla="*/ 166 h 273"/>
                <a:gd name="T94" fmla="*/ 25 w 261"/>
                <a:gd name="T95" fmla="*/ 192 h 273"/>
                <a:gd name="T96" fmla="*/ 43 w 261"/>
                <a:gd name="T97" fmla="*/ 216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1" h="273">
                  <a:moveTo>
                    <a:pt x="43" y="216"/>
                  </a:moveTo>
                  <a:lnTo>
                    <a:pt x="54" y="227"/>
                  </a:lnTo>
                  <a:lnTo>
                    <a:pt x="66" y="237"/>
                  </a:lnTo>
                  <a:lnTo>
                    <a:pt x="77" y="245"/>
                  </a:lnTo>
                  <a:lnTo>
                    <a:pt x="90" y="254"/>
                  </a:lnTo>
                  <a:lnTo>
                    <a:pt x="102" y="260"/>
                  </a:lnTo>
                  <a:lnTo>
                    <a:pt x="114" y="265"/>
                  </a:lnTo>
                  <a:lnTo>
                    <a:pt x="127" y="269"/>
                  </a:lnTo>
                  <a:lnTo>
                    <a:pt x="141" y="271"/>
                  </a:lnTo>
                  <a:lnTo>
                    <a:pt x="153" y="273"/>
                  </a:lnTo>
                  <a:lnTo>
                    <a:pt x="165" y="273"/>
                  </a:lnTo>
                  <a:lnTo>
                    <a:pt x="177" y="272"/>
                  </a:lnTo>
                  <a:lnTo>
                    <a:pt x="189" y="270"/>
                  </a:lnTo>
                  <a:lnTo>
                    <a:pt x="200" y="266"/>
                  </a:lnTo>
                  <a:lnTo>
                    <a:pt x="212" y="262"/>
                  </a:lnTo>
                  <a:lnTo>
                    <a:pt x="222" y="255"/>
                  </a:lnTo>
                  <a:lnTo>
                    <a:pt x="231" y="247"/>
                  </a:lnTo>
                  <a:lnTo>
                    <a:pt x="246" y="229"/>
                  </a:lnTo>
                  <a:lnTo>
                    <a:pt x="256" y="208"/>
                  </a:lnTo>
                  <a:lnTo>
                    <a:pt x="261" y="184"/>
                  </a:lnTo>
                  <a:lnTo>
                    <a:pt x="261" y="159"/>
                  </a:lnTo>
                  <a:lnTo>
                    <a:pt x="257" y="134"/>
                  </a:lnTo>
                  <a:lnTo>
                    <a:pt x="248" y="107"/>
                  </a:lnTo>
                  <a:lnTo>
                    <a:pt x="234" y="82"/>
                  </a:lnTo>
                  <a:lnTo>
                    <a:pt x="216" y="58"/>
                  </a:lnTo>
                  <a:lnTo>
                    <a:pt x="206" y="46"/>
                  </a:lnTo>
                  <a:lnTo>
                    <a:pt x="194" y="37"/>
                  </a:lnTo>
                  <a:lnTo>
                    <a:pt x="182" y="28"/>
                  </a:lnTo>
                  <a:lnTo>
                    <a:pt x="170" y="21"/>
                  </a:lnTo>
                  <a:lnTo>
                    <a:pt x="158" y="14"/>
                  </a:lnTo>
                  <a:lnTo>
                    <a:pt x="146" y="9"/>
                  </a:lnTo>
                  <a:lnTo>
                    <a:pt x="134" y="5"/>
                  </a:lnTo>
                  <a:lnTo>
                    <a:pt x="120" y="2"/>
                  </a:lnTo>
                  <a:lnTo>
                    <a:pt x="108" y="1"/>
                  </a:lnTo>
                  <a:lnTo>
                    <a:pt x="96" y="0"/>
                  </a:lnTo>
                  <a:lnTo>
                    <a:pt x="84" y="1"/>
                  </a:lnTo>
                  <a:lnTo>
                    <a:pt x="73" y="3"/>
                  </a:lnTo>
                  <a:lnTo>
                    <a:pt x="61" y="7"/>
                  </a:lnTo>
                  <a:lnTo>
                    <a:pt x="50" y="12"/>
                  </a:lnTo>
                  <a:lnTo>
                    <a:pt x="40" y="18"/>
                  </a:lnTo>
                  <a:lnTo>
                    <a:pt x="31" y="25"/>
                  </a:lnTo>
                  <a:lnTo>
                    <a:pt x="16" y="43"/>
                  </a:lnTo>
                  <a:lnTo>
                    <a:pt x="6" y="65"/>
                  </a:lnTo>
                  <a:lnTo>
                    <a:pt x="1" y="88"/>
                  </a:lnTo>
                  <a:lnTo>
                    <a:pt x="0" y="113"/>
                  </a:lnTo>
                  <a:lnTo>
                    <a:pt x="4" y="140"/>
                  </a:lnTo>
                  <a:lnTo>
                    <a:pt x="12" y="166"/>
                  </a:lnTo>
                  <a:lnTo>
                    <a:pt x="25" y="192"/>
                  </a:lnTo>
                  <a:lnTo>
                    <a:pt x="43" y="216"/>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89" name="Freeform 185">
              <a:extLst>
                <a:ext uri="{FF2B5EF4-FFF2-40B4-BE49-F238E27FC236}">
                  <a16:creationId xmlns:a16="http://schemas.microsoft.com/office/drawing/2014/main" id="{9EDE44A8-1C37-DFA6-4F31-DDD905D21717}"/>
                </a:ext>
              </a:extLst>
            </p:cNvPr>
            <p:cNvSpPr>
              <a:spLocks/>
            </p:cNvSpPr>
            <p:nvPr/>
          </p:nvSpPr>
          <p:spPr bwMode="auto">
            <a:xfrm>
              <a:off x="1905" y="859"/>
              <a:ext cx="182" cy="192"/>
            </a:xfrm>
            <a:custGeom>
              <a:avLst/>
              <a:gdLst>
                <a:gd name="T0" fmla="*/ 182 w 365"/>
                <a:gd name="T1" fmla="*/ 0 h 379"/>
                <a:gd name="T2" fmla="*/ 0 w 365"/>
                <a:gd name="T3" fmla="*/ 136 h 379"/>
                <a:gd name="T4" fmla="*/ 145 w 365"/>
                <a:gd name="T5" fmla="*/ 379 h 379"/>
                <a:gd name="T6" fmla="*/ 365 w 365"/>
                <a:gd name="T7" fmla="*/ 235 h 379"/>
                <a:gd name="T8" fmla="*/ 182 w 365"/>
                <a:gd name="T9" fmla="*/ 0 h 379"/>
              </a:gdLst>
              <a:ahLst/>
              <a:cxnLst>
                <a:cxn ang="0">
                  <a:pos x="T0" y="T1"/>
                </a:cxn>
                <a:cxn ang="0">
                  <a:pos x="T2" y="T3"/>
                </a:cxn>
                <a:cxn ang="0">
                  <a:pos x="T4" y="T5"/>
                </a:cxn>
                <a:cxn ang="0">
                  <a:pos x="T6" y="T7"/>
                </a:cxn>
                <a:cxn ang="0">
                  <a:pos x="T8" y="T9"/>
                </a:cxn>
              </a:cxnLst>
              <a:rect l="0" t="0" r="r" b="b"/>
              <a:pathLst>
                <a:path w="365" h="379">
                  <a:moveTo>
                    <a:pt x="182" y="0"/>
                  </a:moveTo>
                  <a:lnTo>
                    <a:pt x="0" y="136"/>
                  </a:lnTo>
                  <a:lnTo>
                    <a:pt x="145" y="379"/>
                  </a:lnTo>
                  <a:lnTo>
                    <a:pt x="365" y="235"/>
                  </a:lnTo>
                  <a:lnTo>
                    <a:pt x="182"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90" name="Freeform 186">
              <a:extLst>
                <a:ext uri="{FF2B5EF4-FFF2-40B4-BE49-F238E27FC236}">
                  <a16:creationId xmlns:a16="http://schemas.microsoft.com/office/drawing/2014/main" id="{693A09FB-9F37-54A9-7A11-F377A9C9188B}"/>
                </a:ext>
              </a:extLst>
            </p:cNvPr>
            <p:cNvSpPr>
              <a:spLocks/>
            </p:cNvSpPr>
            <p:nvPr/>
          </p:nvSpPr>
          <p:spPr bwMode="auto">
            <a:xfrm>
              <a:off x="2153" y="811"/>
              <a:ext cx="58" cy="58"/>
            </a:xfrm>
            <a:custGeom>
              <a:avLst/>
              <a:gdLst>
                <a:gd name="T0" fmla="*/ 20 w 114"/>
                <a:gd name="T1" fmla="*/ 92 h 116"/>
                <a:gd name="T2" fmla="*/ 30 w 114"/>
                <a:gd name="T3" fmla="*/ 101 h 116"/>
                <a:gd name="T4" fmla="*/ 40 w 114"/>
                <a:gd name="T5" fmla="*/ 108 h 116"/>
                <a:gd name="T6" fmla="*/ 52 w 114"/>
                <a:gd name="T7" fmla="*/ 113 h 116"/>
                <a:gd name="T8" fmla="*/ 62 w 114"/>
                <a:gd name="T9" fmla="*/ 115 h 116"/>
                <a:gd name="T10" fmla="*/ 73 w 114"/>
                <a:gd name="T11" fmla="*/ 116 h 116"/>
                <a:gd name="T12" fmla="*/ 83 w 114"/>
                <a:gd name="T13" fmla="*/ 115 h 116"/>
                <a:gd name="T14" fmla="*/ 92 w 114"/>
                <a:gd name="T15" fmla="*/ 112 h 116"/>
                <a:gd name="T16" fmla="*/ 100 w 114"/>
                <a:gd name="T17" fmla="*/ 106 h 116"/>
                <a:gd name="T18" fmla="*/ 112 w 114"/>
                <a:gd name="T19" fmla="*/ 90 h 116"/>
                <a:gd name="T20" fmla="*/ 114 w 114"/>
                <a:gd name="T21" fmla="*/ 69 h 116"/>
                <a:gd name="T22" fmla="*/ 106 w 114"/>
                <a:gd name="T23" fmla="*/ 46 h 116"/>
                <a:gd name="T24" fmla="*/ 92 w 114"/>
                <a:gd name="T25" fmla="*/ 25 h 116"/>
                <a:gd name="T26" fmla="*/ 83 w 114"/>
                <a:gd name="T27" fmla="*/ 16 h 116"/>
                <a:gd name="T28" fmla="*/ 73 w 114"/>
                <a:gd name="T29" fmla="*/ 9 h 116"/>
                <a:gd name="T30" fmla="*/ 62 w 114"/>
                <a:gd name="T31" fmla="*/ 4 h 116"/>
                <a:gd name="T32" fmla="*/ 52 w 114"/>
                <a:gd name="T33" fmla="*/ 1 h 116"/>
                <a:gd name="T34" fmla="*/ 40 w 114"/>
                <a:gd name="T35" fmla="*/ 0 h 116"/>
                <a:gd name="T36" fmla="*/ 30 w 114"/>
                <a:gd name="T37" fmla="*/ 1 h 116"/>
                <a:gd name="T38" fmla="*/ 21 w 114"/>
                <a:gd name="T39" fmla="*/ 4 h 116"/>
                <a:gd name="T40" fmla="*/ 13 w 114"/>
                <a:gd name="T41" fmla="*/ 10 h 116"/>
                <a:gd name="T42" fmla="*/ 2 w 114"/>
                <a:gd name="T43" fmla="*/ 26 h 116"/>
                <a:gd name="T44" fmla="*/ 0 w 114"/>
                <a:gd name="T45" fmla="*/ 47 h 116"/>
                <a:gd name="T46" fmla="*/ 6 w 114"/>
                <a:gd name="T47" fmla="*/ 70 h 116"/>
                <a:gd name="T48" fmla="*/ 20 w 114"/>
                <a:gd name="T49" fmla="*/ 9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 h="116">
                  <a:moveTo>
                    <a:pt x="20" y="92"/>
                  </a:moveTo>
                  <a:lnTo>
                    <a:pt x="30" y="101"/>
                  </a:lnTo>
                  <a:lnTo>
                    <a:pt x="40" y="108"/>
                  </a:lnTo>
                  <a:lnTo>
                    <a:pt x="52" y="113"/>
                  </a:lnTo>
                  <a:lnTo>
                    <a:pt x="62" y="115"/>
                  </a:lnTo>
                  <a:lnTo>
                    <a:pt x="73" y="116"/>
                  </a:lnTo>
                  <a:lnTo>
                    <a:pt x="83" y="115"/>
                  </a:lnTo>
                  <a:lnTo>
                    <a:pt x="92" y="112"/>
                  </a:lnTo>
                  <a:lnTo>
                    <a:pt x="100" y="106"/>
                  </a:lnTo>
                  <a:lnTo>
                    <a:pt x="112" y="90"/>
                  </a:lnTo>
                  <a:lnTo>
                    <a:pt x="114" y="69"/>
                  </a:lnTo>
                  <a:lnTo>
                    <a:pt x="106" y="46"/>
                  </a:lnTo>
                  <a:lnTo>
                    <a:pt x="92" y="25"/>
                  </a:lnTo>
                  <a:lnTo>
                    <a:pt x="83" y="16"/>
                  </a:lnTo>
                  <a:lnTo>
                    <a:pt x="73" y="9"/>
                  </a:lnTo>
                  <a:lnTo>
                    <a:pt x="62" y="4"/>
                  </a:lnTo>
                  <a:lnTo>
                    <a:pt x="52" y="1"/>
                  </a:lnTo>
                  <a:lnTo>
                    <a:pt x="40" y="0"/>
                  </a:lnTo>
                  <a:lnTo>
                    <a:pt x="30" y="1"/>
                  </a:lnTo>
                  <a:lnTo>
                    <a:pt x="21" y="4"/>
                  </a:lnTo>
                  <a:lnTo>
                    <a:pt x="13" y="10"/>
                  </a:lnTo>
                  <a:lnTo>
                    <a:pt x="2" y="26"/>
                  </a:lnTo>
                  <a:lnTo>
                    <a:pt x="0" y="47"/>
                  </a:lnTo>
                  <a:lnTo>
                    <a:pt x="6" y="70"/>
                  </a:lnTo>
                  <a:lnTo>
                    <a:pt x="20" y="9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91" name="Freeform 187">
              <a:extLst>
                <a:ext uri="{FF2B5EF4-FFF2-40B4-BE49-F238E27FC236}">
                  <a16:creationId xmlns:a16="http://schemas.microsoft.com/office/drawing/2014/main" id="{7AF3E799-8386-88BF-E2F2-E89C95F03411}"/>
                </a:ext>
              </a:extLst>
            </p:cNvPr>
            <p:cNvSpPr>
              <a:spLocks/>
            </p:cNvSpPr>
            <p:nvPr/>
          </p:nvSpPr>
          <p:spPr bwMode="auto">
            <a:xfrm>
              <a:off x="2171" y="826"/>
              <a:ext cx="22" cy="23"/>
            </a:xfrm>
            <a:custGeom>
              <a:avLst/>
              <a:gdLst>
                <a:gd name="T0" fmla="*/ 9 w 45"/>
                <a:gd name="T1" fmla="*/ 36 h 47"/>
                <a:gd name="T2" fmla="*/ 13 w 45"/>
                <a:gd name="T3" fmla="*/ 41 h 47"/>
                <a:gd name="T4" fmla="*/ 17 w 45"/>
                <a:gd name="T5" fmla="*/ 44 h 47"/>
                <a:gd name="T6" fmla="*/ 21 w 45"/>
                <a:gd name="T7" fmla="*/ 46 h 47"/>
                <a:gd name="T8" fmla="*/ 25 w 45"/>
                <a:gd name="T9" fmla="*/ 47 h 47"/>
                <a:gd name="T10" fmla="*/ 29 w 45"/>
                <a:gd name="T11" fmla="*/ 47 h 47"/>
                <a:gd name="T12" fmla="*/ 33 w 45"/>
                <a:gd name="T13" fmla="*/ 47 h 47"/>
                <a:gd name="T14" fmla="*/ 37 w 45"/>
                <a:gd name="T15" fmla="*/ 45 h 47"/>
                <a:gd name="T16" fmla="*/ 40 w 45"/>
                <a:gd name="T17" fmla="*/ 43 h 47"/>
                <a:gd name="T18" fmla="*/ 44 w 45"/>
                <a:gd name="T19" fmla="*/ 36 h 47"/>
                <a:gd name="T20" fmla="*/ 45 w 45"/>
                <a:gd name="T21" fmla="*/ 27 h 47"/>
                <a:gd name="T22" fmla="*/ 42 w 45"/>
                <a:gd name="T23" fmla="*/ 19 h 47"/>
                <a:gd name="T24" fmla="*/ 37 w 45"/>
                <a:gd name="T25" fmla="*/ 10 h 47"/>
                <a:gd name="T26" fmla="*/ 33 w 45"/>
                <a:gd name="T27" fmla="*/ 7 h 47"/>
                <a:gd name="T28" fmla="*/ 29 w 45"/>
                <a:gd name="T29" fmla="*/ 4 h 47"/>
                <a:gd name="T30" fmla="*/ 25 w 45"/>
                <a:gd name="T31" fmla="*/ 2 h 47"/>
                <a:gd name="T32" fmla="*/ 20 w 45"/>
                <a:gd name="T33" fmla="*/ 1 h 47"/>
                <a:gd name="T34" fmla="*/ 16 w 45"/>
                <a:gd name="T35" fmla="*/ 0 h 47"/>
                <a:gd name="T36" fmla="*/ 12 w 45"/>
                <a:gd name="T37" fmla="*/ 1 h 47"/>
                <a:gd name="T38" fmla="*/ 8 w 45"/>
                <a:gd name="T39" fmla="*/ 2 h 47"/>
                <a:gd name="T40" fmla="*/ 4 w 45"/>
                <a:gd name="T41" fmla="*/ 4 h 47"/>
                <a:gd name="T42" fmla="*/ 0 w 45"/>
                <a:gd name="T43" fmla="*/ 11 h 47"/>
                <a:gd name="T44" fmla="*/ 0 w 45"/>
                <a:gd name="T45" fmla="*/ 19 h 47"/>
                <a:gd name="T46" fmla="*/ 2 w 45"/>
                <a:gd name="T47" fmla="*/ 28 h 47"/>
                <a:gd name="T48" fmla="*/ 9 w 45"/>
                <a:gd name="T49" fmla="*/ 3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7">
                  <a:moveTo>
                    <a:pt x="9" y="36"/>
                  </a:moveTo>
                  <a:lnTo>
                    <a:pt x="13" y="41"/>
                  </a:lnTo>
                  <a:lnTo>
                    <a:pt x="17" y="44"/>
                  </a:lnTo>
                  <a:lnTo>
                    <a:pt x="21" y="46"/>
                  </a:lnTo>
                  <a:lnTo>
                    <a:pt x="25" y="47"/>
                  </a:lnTo>
                  <a:lnTo>
                    <a:pt x="29" y="47"/>
                  </a:lnTo>
                  <a:lnTo>
                    <a:pt x="33" y="47"/>
                  </a:lnTo>
                  <a:lnTo>
                    <a:pt x="37" y="45"/>
                  </a:lnTo>
                  <a:lnTo>
                    <a:pt x="40" y="43"/>
                  </a:lnTo>
                  <a:lnTo>
                    <a:pt x="44" y="36"/>
                  </a:lnTo>
                  <a:lnTo>
                    <a:pt x="45" y="27"/>
                  </a:lnTo>
                  <a:lnTo>
                    <a:pt x="42" y="19"/>
                  </a:lnTo>
                  <a:lnTo>
                    <a:pt x="37" y="10"/>
                  </a:lnTo>
                  <a:lnTo>
                    <a:pt x="33" y="7"/>
                  </a:lnTo>
                  <a:lnTo>
                    <a:pt x="29" y="4"/>
                  </a:lnTo>
                  <a:lnTo>
                    <a:pt x="25" y="2"/>
                  </a:lnTo>
                  <a:lnTo>
                    <a:pt x="20" y="1"/>
                  </a:lnTo>
                  <a:lnTo>
                    <a:pt x="16" y="0"/>
                  </a:lnTo>
                  <a:lnTo>
                    <a:pt x="12" y="1"/>
                  </a:lnTo>
                  <a:lnTo>
                    <a:pt x="8" y="2"/>
                  </a:lnTo>
                  <a:lnTo>
                    <a:pt x="4" y="4"/>
                  </a:lnTo>
                  <a:lnTo>
                    <a:pt x="0" y="11"/>
                  </a:lnTo>
                  <a:lnTo>
                    <a:pt x="0" y="19"/>
                  </a:lnTo>
                  <a:lnTo>
                    <a:pt x="2" y="28"/>
                  </a:lnTo>
                  <a:lnTo>
                    <a:pt x="9" y="36"/>
                  </a:lnTo>
                  <a:close/>
                </a:path>
              </a:pathLst>
            </a:custGeom>
            <a:solidFill>
              <a:srgbClr val="7F7F7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92" name="Freeform 188">
              <a:extLst>
                <a:ext uri="{FF2B5EF4-FFF2-40B4-BE49-F238E27FC236}">
                  <a16:creationId xmlns:a16="http://schemas.microsoft.com/office/drawing/2014/main" id="{49AFCBC1-34FE-230E-DEC8-A2F7A44C5837}"/>
                </a:ext>
              </a:extLst>
            </p:cNvPr>
            <p:cNvSpPr>
              <a:spLocks/>
            </p:cNvSpPr>
            <p:nvPr/>
          </p:nvSpPr>
          <p:spPr bwMode="auto">
            <a:xfrm>
              <a:off x="2178" y="624"/>
              <a:ext cx="318" cy="220"/>
            </a:xfrm>
            <a:custGeom>
              <a:avLst/>
              <a:gdLst>
                <a:gd name="T0" fmla="*/ 4 w 636"/>
                <a:gd name="T1" fmla="*/ 416 h 439"/>
                <a:gd name="T2" fmla="*/ 636 w 636"/>
                <a:gd name="T3" fmla="*/ 0 h 439"/>
                <a:gd name="T4" fmla="*/ 607 w 636"/>
                <a:gd name="T5" fmla="*/ 53 h 439"/>
                <a:gd name="T6" fmla="*/ 15 w 636"/>
                <a:gd name="T7" fmla="*/ 439 h 439"/>
                <a:gd name="T8" fmla="*/ 11 w 636"/>
                <a:gd name="T9" fmla="*/ 438 h 439"/>
                <a:gd name="T10" fmla="*/ 4 w 636"/>
                <a:gd name="T11" fmla="*/ 433 h 439"/>
                <a:gd name="T12" fmla="*/ 0 w 636"/>
                <a:gd name="T13" fmla="*/ 426 h 439"/>
                <a:gd name="T14" fmla="*/ 4 w 636"/>
                <a:gd name="T15" fmla="*/ 416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6" h="439">
                  <a:moveTo>
                    <a:pt x="4" y="416"/>
                  </a:moveTo>
                  <a:lnTo>
                    <a:pt x="636" y="0"/>
                  </a:lnTo>
                  <a:lnTo>
                    <a:pt x="607" y="53"/>
                  </a:lnTo>
                  <a:lnTo>
                    <a:pt x="15" y="439"/>
                  </a:lnTo>
                  <a:lnTo>
                    <a:pt x="11" y="438"/>
                  </a:lnTo>
                  <a:lnTo>
                    <a:pt x="4" y="433"/>
                  </a:lnTo>
                  <a:lnTo>
                    <a:pt x="0" y="426"/>
                  </a:lnTo>
                  <a:lnTo>
                    <a:pt x="4" y="416"/>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93" name="Freeform 189">
              <a:extLst>
                <a:ext uri="{FF2B5EF4-FFF2-40B4-BE49-F238E27FC236}">
                  <a16:creationId xmlns:a16="http://schemas.microsoft.com/office/drawing/2014/main" id="{7D4BEFFA-3BC6-94E0-EE64-C82A630EB685}"/>
                </a:ext>
              </a:extLst>
            </p:cNvPr>
            <p:cNvSpPr>
              <a:spLocks/>
            </p:cNvSpPr>
            <p:nvPr/>
          </p:nvSpPr>
          <p:spPr bwMode="auto">
            <a:xfrm>
              <a:off x="1459" y="976"/>
              <a:ext cx="445" cy="349"/>
            </a:xfrm>
            <a:custGeom>
              <a:avLst/>
              <a:gdLst>
                <a:gd name="T0" fmla="*/ 699 w 892"/>
                <a:gd name="T1" fmla="*/ 0 h 698"/>
                <a:gd name="T2" fmla="*/ 698 w 892"/>
                <a:gd name="T3" fmla="*/ 5 h 698"/>
                <a:gd name="T4" fmla="*/ 697 w 892"/>
                <a:gd name="T5" fmla="*/ 20 h 698"/>
                <a:gd name="T6" fmla="*/ 697 w 892"/>
                <a:gd name="T7" fmla="*/ 41 h 698"/>
                <a:gd name="T8" fmla="*/ 699 w 892"/>
                <a:gd name="T9" fmla="*/ 68 h 698"/>
                <a:gd name="T10" fmla="*/ 706 w 892"/>
                <a:gd name="T11" fmla="*/ 101 h 698"/>
                <a:gd name="T12" fmla="*/ 720 w 892"/>
                <a:gd name="T13" fmla="*/ 134 h 698"/>
                <a:gd name="T14" fmla="*/ 741 w 892"/>
                <a:gd name="T15" fmla="*/ 170 h 698"/>
                <a:gd name="T16" fmla="*/ 772 w 892"/>
                <a:gd name="T17" fmla="*/ 204 h 698"/>
                <a:gd name="T18" fmla="*/ 774 w 892"/>
                <a:gd name="T19" fmla="*/ 207 h 698"/>
                <a:gd name="T20" fmla="*/ 780 w 892"/>
                <a:gd name="T21" fmla="*/ 215 h 698"/>
                <a:gd name="T22" fmla="*/ 790 w 892"/>
                <a:gd name="T23" fmla="*/ 224 h 698"/>
                <a:gd name="T24" fmla="*/ 803 w 892"/>
                <a:gd name="T25" fmla="*/ 235 h 698"/>
                <a:gd name="T26" fmla="*/ 820 w 892"/>
                <a:gd name="T27" fmla="*/ 246 h 698"/>
                <a:gd name="T28" fmla="*/ 841 w 892"/>
                <a:gd name="T29" fmla="*/ 256 h 698"/>
                <a:gd name="T30" fmla="*/ 864 w 892"/>
                <a:gd name="T31" fmla="*/ 262 h 698"/>
                <a:gd name="T32" fmla="*/ 892 w 892"/>
                <a:gd name="T33" fmla="*/ 263 h 698"/>
                <a:gd name="T34" fmla="*/ 191 w 892"/>
                <a:gd name="T35" fmla="*/ 675 h 698"/>
                <a:gd name="T36" fmla="*/ 187 w 892"/>
                <a:gd name="T37" fmla="*/ 677 h 698"/>
                <a:gd name="T38" fmla="*/ 176 w 892"/>
                <a:gd name="T39" fmla="*/ 682 h 698"/>
                <a:gd name="T40" fmla="*/ 159 w 892"/>
                <a:gd name="T41" fmla="*/ 689 h 698"/>
                <a:gd name="T42" fmla="*/ 137 w 892"/>
                <a:gd name="T43" fmla="*/ 695 h 698"/>
                <a:gd name="T44" fmla="*/ 113 w 892"/>
                <a:gd name="T45" fmla="*/ 698 h 698"/>
                <a:gd name="T46" fmla="*/ 89 w 892"/>
                <a:gd name="T47" fmla="*/ 698 h 698"/>
                <a:gd name="T48" fmla="*/ 65 w 892"/>
                <a:gd name="T49" fmla="*/ 692 h 698"/>
                <a:gd name="T50" fmla="*/ 44 w 892"/>
                <a:gd name="T51" fmla="*/ 677 h 698"/>
                <a:gd name="T52" fmla="*/ 41 w 892"/>
                <a:gd name="T53" fmla="*/ 675 h 698"/>
                <a:gd name="T54" fmla="*/ 32 w 892"/>
                <a:gd name="T55" fmla="*/ 668 h 698"/>
                <a:gd name="T56" fmla="*/ 22 w 892"/>
                <a:gd name="T57" fmla="*/ 657 h 698"/>
                <a:gd name="T58" fmla="*/ 11 w 892"/>
                <a:gd name="T59" fmla="*/ 642 h 698"/>
                <a:gd name="T60" fmla="*/ 3 w 892"/>
                <a:gd name="T61" fmla="*/ 623 h 698"/>
                <a:gd name="T62" fmla="*/ 0 w 892"/>
                <a:gd name="T63" fmla="*/ 599 h 698"/>
                <a:gd name="T64" fmla="*/ 6 w 892"/>
                <a:gd name="T65" fmla="*/ 573 h 698"/>
                <a:gd name="T66" fmla="*/ 24 w 892"/>
                <a:gd name="T67" fmla="*/ 542 h 698"/>
                <a:gd name="T68" fmla="*/ 699 w 892"/>
                <a:gd name="T69" fmla="*/ 0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92" h="698">
                  <a:moveTo>
                    <a:pt x="699" y="0"/>
                  </a:moveTo>
                  <a:lnTo>
                    <a:pt x="698" y="5"/>
                  </a:lnTo>
                  <a:lnTo>
                    <a:pt x="697" y="20"/>
                  </a:lnTo>
                  <a:lnTo>
                    <a:pt x="697" y="41"/>
                  </a:lnTo>
                  <a:lnTo>
                    <a:pt x="699" y="68"/>
                  </a:lnTo>
                  <a:lnTo>
                    <a:pt x="706" y="101"/>
                  </a:lnTo>
                  <a:lnTo>
                    <a:pt x="720" y="134"/>
                  </a:lnTo>
                  <a:lnTo>
                    <a:pt x="741" y="170"/>
                  </a:lnTo>
                  <a:lnTo>
                    <a:pt x="772" y="204"/>
                  </a:lnTo>
                  <a:lnTo>
                    <a:pt x="774" y="207"/>
                  </a:lnTo>
                  <a:lnTo>
                    <a:pt x="780" y="215"/>
                  </a:lnTo>
                  <a:lnTo>
                    <a:pt x="790" y="224"/>
                  </a:lnTo>
                  <a:lnTo>
                    <a:pt x="803" y="235"/>
                  </a:lnTo>
                  <a:lnTo>
                    <a:pt x="820" y="246"/>
                  </a:lnTo>
                  <a:lnTo>
                    <a:pt x="841" y="256"/>
                  </a:lnTo>
                  <a:lnTo>
                    <a:pt x="864" y="262"/>
                  </a:lnTo>
                  <a:lnTo>
                    <a:pt x="892" y="263"/>
                  </a:lnTo>
                  <a:lnTo>
                    <a:pt x="191" y="675"/>
                  </a:lnTo>
                  <a:lnTo>
                    <a:pt x="187" y="677"/>
                  </a:lnTo>
                  <a:lnTo>
                    <a:pt x="176" y="682"/>
                  </a:lnTo>
                  <a:lnTo>
                    <a:pt x="159" y="689"/>
                  </a:lnTo>
                  <a:lnTo>
                    <a:pt x="137" y="695"/>
                  </a:lnTo>
                  <a:lnTo>
                    <a:pt x="113" y="698"/>
                  </a:lnTo>
                  <a:lnTo>
                    <a:pt x="89" y="698"/>
                  </a:lnTo>
                  <a:lnTo>
                    <a:pt x="65" y="692"/>
                  </a:lnTo>
                  <a:lnTo>
                    <a:pt x="44" y="677"/>
                  </a:lnTo>
                  <a:lnTo>
                    <a:pt x="41" y="675"/>
                  </a:lnTo>
                  <a:lnTo>
                    <a:pt x="32" y="668"/>
                  </a:lnTo>
                  <a:lnTo>
                    <a:pt x="22" y="657"/>
                  </a:lnTo>
                  <a:lnTo>
                    <a:pt x="11" y="642"/>
                  </a:lnTo>
                  <a:lnTo>
                    <a:pt x="3" y="623"/>
                  </a:lnTo>
                  <a:lnTo>
                    <a:pt x="0" y="599"/>
                  </a:lnTo>
                  <a:lnTo>
                    <a:pt x="6" y="573"/>
                  </a:lnTo>
                  <a:lnTo>
                    <a:pt x="24" y="542"/>
                  </a:lnTo>
                  <a:lnTo>
                    <a:pt x="699" y="0"/>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94" name="Freeform 190">
              <a:extLst>
                <a:ext uri="{FF2B5EF4-FFF2-40B4-BE49-F238E27FC236}">
                  <a16:creationId xmlns:a16="http://schemas.microsoft.com/office/drawing/2014/main" id="{7E2DF96F-466E-9C32-FDE9-A4838774B67E}"/>
                </a:ext>
              </a:extLst>
            </p:cNvPr>
            <p:cNvSpPr>
              <a:spLocks/>
            </p:cNvSpPr>
            <p:nvPr/>
          </p:nvSpPr>
          <p:spPr bwMode="auto">
            <a:xfrm>
              <a:off x="1410" y="1218"/>
              <a:ext cx="76" cy="161"/>
            </a:xfrm>
            <a:custGeom>
              <a:avLst/>
              <a:gdLst>
                <a:gd name="T0" fmla="*/ 100 w 153"/>
                <a:gd name="T1" fmla="*/ 0 h 326"/>
                <a:gd name="T2" fmla="*/ 96 w 153"/>
                <a:gd name="T3" fmla="*/ 1 h 326"/>
                <a:gd name="T4" fmla="*/ 84 w 153"/>
                <a:gd name="T5" fmla="*/ 3 h 326"/>
                <a:gd name="T6" fmla="*/ 68 w 153"/>
                <a:gd name="T7" fmla="*/ 10 h 326"/>
                <a:gd name="T8" fmla="*/ 49 w 153"/>
                <a:gd name="T9" fmla="*/ 22 h 326"/>
                <a:gd name="T10" fmla="*/ 30 w 153"/>
                <a:gd name="T11" fmla="*/ 42 h 326"/>
                <a:gd name="T12" fmla="*/ 14 w 153"/>
                <a:gd name="T13" fmla="*/ 71 h 326"/>
                <a:gd name="T14" fmla="*/ 3 w 153"/>
                <a:gd name="T15" fmla="*/ 110 h 326"/>
                <a:gd name="T16" fmla="*/ 0 w 153"/>
                <a:gd name="T17" fmla="*/ 163 h 326"/>
                <a:gd name="T18" fmla="*/ 1 w 153"/>
                <a:gd name="T19" fmla="*/ 169 h 326"/>
                <a:gd name="T20" fmla="*/ 4 w 153"/>
                <a:gd name="T21" fmla="*/ 186 h 326"/>
                <a:gd name="T22" fmla="*/ 11 w 153"/>
                <a:gd name="T23" fmla="*/ 210 h 326"/>
                <a:gd name="T24" fmla="*/ 23 w 153"/>
                <a:gd name="T25" fmla="*/ 238 h 326"/>
                <a:gd name="T26" fmla="*/ 43 w 153"/>
                <a:gd name="T27" fmla="*/ 266 h 326"/>
                <a:gd name="T28" fmla="*/ 69 w 153"/>
                <a:gd name="T29" fmla="*/ 293 h 326"/>
                <a:gd name="T30" fmla="*/ 106 w 153"/>
                <a:gd name="T31" fmla="*/ 314 h 326"/>
                <a:gd name="T32" fmla="*/ 153 w 153"/>
                <a:gd name="T33" fmla="*/ 326 h 326"/>
                <a:gd name="T34" fmla="*/ 128 w 153"/>
                <a:gd name="T35" fmla="*/ 280 h 326"/>
                <a:gd name="T36" fmla="*/ 125 w 153"/>
                <a:gd name="T37" fmla="*/ 277 h 326"/>
                <a:gd name="T38" fmla="*/ 116 w 153"/>
                <a:gd name="T39" fmla="*/ 268 h 326"/>
                <a:gd name="T40" fmla="*/ 102 w 153"/>
                <a:gd name="T41" fmla="*/ 256 h 326"/>
                <a:gd name="T42" fmla="*/ 88 w 153"/>
                <a:gd name="T43" fmla="*/ 239 h 326"/>
                <a:gd name="T44" fmla="*/ 73 w 153"/>
                <a:gd name="T45" fmla="*/ 221 h 326"/>
                <a:gd name="T46" fmla="*/ 61 w 153"/>
                <a:gd name="T47" fmla="*/ 199 h 326"/>
                <a:gd name="T48" fmla="*/ 53 w 153"/>
                <a:gd name="T49" fmla="*/ 177 h 326"/>
                <a:gd name="T50" fmla="*/ 50 w 153"/>
                <a:gd name="T51" fmla="*/ 154 h 326"/>
                <a:gd name="T52" fmla="*/ 49 w 153"/>
                <a:gd name="T53" fmla="*/ 151 h 326"/>
                <a:gd name="T54" fmla="*/ 49 w 153"/>
                <a:gd name="T55" fmla="*/ 141 h 326"/>
                <a:gd name="T56" fmla="*/ 49 w 153"/>
                <a:gd name="T57" fmla="*/ 125 h 326"/>
                <a:gd name="T58" fmla="*/ 51 w 153"/>
                <a:gd name="T59" fmla="*/ 105 h 326"/>
                <a:gd name="T60" fmla="*/ 56 w 153"/>
                <a:gd name="T61" fmla="*/ 82 h 326"/>
                <a:gd name="T62" fmla="*/ 65 w 153"/>
                <a:gd name="T63" fmla="*/ 55 h 326"/>
                <a:gd name="T64" fmla="*/ 79 w 153"/>
                <a:gd name="T65" fmla="*/ 28 h 326"/>
                <a:gd name="T66" fmla="*/ 100 w 153"/>
                <a:gd name="T67"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3" h="326">
                  <a:moveTo>
                    <a:pt x="100" y="0"/>
                  </a:moveTo>
                  <a:lnTo>
                    <a:pt x="96" y="1"/>
                  </a:lnTo>
                  <a:lnTo>
                    <a:pt x="84" y="3"/>
                  </a:lnTo>
                  <a:lnTo>
                    <a:pt x="68" y="10"/>
                  </a:lnTo>
                  <a:lnTo>
                    <a:pt x="49" y="22"/>
                  </a:lnTo>
                  <a:lnTo>
                    <a:pt x="30" y="42"/>
                  </a:lnTo>
                  <a:lnTo>
                    <a:pt x="14" y="71"/>
                  </a:lnTo>
                  <a:lnTo>
                    <a:pt x="3" y="110"/>
                  </a:lnTo>
                  <a:lnTo>
                    <a:pt x="0" y="163"/>
                  </a:lnTo>
                  <a:lnTo>
                    <a:pt x="1" y="169"/>
                  </a:lnTo>
                  <a:lnTo>
                    <a:pt x="4" y="186"/>
                  </a:lnTo>
                  <a:lnTo>
                    <a:pt x="11" y="210"/>
                  </a:lnTo>
                  <a:lnTo>
                    <a:pt x="23" y="238"/>
                  </a:lnTo>
                  <a:lnTo>
                    <a:pt x="43" y="266"/>
                  </a:lnTo>
                  <a:lnTo>
                    <a:pt x="69" y="293"/>
                  </a:lnTo>
                  <a:lnTo>
                    <a:pt x="106" y="314"/>
                  </a:lnTo>
                  <a:lnTo>
                    <a:pt x="153" y="326"/>
                  </a:lnTo>
                  <a:lnTo>
                    <a:pt x="128" y="280"/>
                  </a:lnTo>
                  <a:lnTo>
                    <a:pt x="125" y="277"/>
                  </a:lnTo>
                  <a:lnTo>
                    <a:pt x="116" y="268"/>
                  </a:lnTo>
                  <a:lnTo>
                    <a:pt x="102" y="256"/>
                  </a:lnTo>
                  <a:lnTo>
                    <a:pt x="88" y="239"/>
                  </a:lnTo>
                  <a:lnTo>
                    <a:pt x="73" y="221"/>
                  </a:lnTo>
                  <a:lnTo>
                    <a:pt x="61" y="199"/>
                  </a:lnTo>
                  <a:lnTo>
                    <a:pt x="53" y="177"/>
                  </a:lnTo>
                  <a:lnTo>
                    <a:pt x="50" y="154"/>
                  </a:lnTo>
                  <a:lnTo>
                    <a:pt x="49" y="151"/>
                  </a:lnTo>
                  <a:lnTo>
                    <a:pt x="49" y="141"/>
                  </a:lnTo>
                  <a:lnTo>
                    <a:pt x="49" y="125"/>
                  </a:lnTo>
                  <a:lnTo>
                    <a:pt x="51" y="105"/>
                  </a:lnTo>
                  <a:lnTo>
                    <a:pt x="56" y="82"/>
                  </a:lnTo>
                  <a:lnTo>
                    <a:pt x="65" y="55"/>
                  </a:lnTo>
                  <a:lnTo>
                    <a:pt x="79" y="28"/>
                  </a:lnTo>
                  <a:lnTo>
                    <a:pt x="100" y="0"/>
                  </a:lnTo>
                  <a:close/>
                </a:path>
              </a:pathLst>
            </a:custGeom>
            <a:solidFill>
              <a:srgbClr val="7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95" name="Freeform 191">
              <a:extLst>
                <a:ext uri="{FF2B5EF4-FFF2-40B4-BE49-F238E27FC236}">
                  <a16:creationId xmlns:a16="http://schemas.microsoft.com/office/drawing/2014/main" id="{210BB7AF-7BA8-81A2-844A-45CAC98AF19D}"/>
                </a:ext>
              </a:extLst>
            </p:cNvPr>
            <p:cNvSpPr>
              <a:spLocks/>
            </p:cNvSpPr>
            <p:nvPr/>
          </p:nvSpPr>
          <p:spPr bwMode="auto">
            <a:xfrm>
              <a:off x="1471" y="1077"/>
              <a:ext cx="433" cy="247"/>
            </a:xfrm>
            <a:custGeom>
              <a:avLst/>
              <a:gdLst>
                <a:gd name="T0" fmla="*/ 0 w 866"/>
                <a:gd name="T1" fmla="*/ 465 h 495"/>
                <a:gd name="T2" fmla="*/ 1 w 866"/>
                <a:gd name="T3" fmla="*/ 466 h 495"/>
                <a:gd name="T4" fmla="*/ 2 w 866"/>
                <a:gd name="T5" fmla="*/ 468 h 495"/>
                <a:gd name="T6" fmla="*/ 5 w 866"/>
                <a:gd name="T7" fmla="*/ 470 h 495"/>
                <a:gd name="T8" fmla="*/ 10 w 866"/>
                <a:gd name="T9" fmla="*/ 474 h 495"/>
                <a:gd name="T10" fmla="*/ 15 w 866"/>
                <a:gd name="T11" fmla="*/ 478 h 495"/>
                <a:gd name="T12" fmla="*/ 22 w 866"/>
                <a:gd name="T13" fmla="*/ 482 h 495"/>
                <a:gd name="T14" fmla="*/ 30 w 866"/>
                <a:gd name="T15" fmla="*/ 487 h 495"/>
                <a:gd name="T16" fmla="*/ 39 w 866"/>
                <a:gd name="T17" fmla="*/ 490 h 495"/>
                <a:gd name="T18" fmla="*/ 51 w 866"/>
                <a:gd name="T19" fmla="*/ 493 h 495"/>
                <a:gd name="T20" fmla="*/ 63 w 866"/>
                <a:gd name="T21" fmla="*/ 495 h 495"/>
                <a:gd name="T22" fmla="*/ 76 w 866"/>
                <a:gd name="T23" fmla="*/ 495 h 495"/>
                <a:gd name="T24" fmla="*/ 91 w 866"/>
                <a:gd name="T25" fmla="*/ 495 h 495"/>
                <a:gd name="T26" fmla="*/ 107 w 866"/>
                <a:gd name="T27" fmla="*/ 492 h 495"/>
                <a:gd name="T28" fmla="*/ 126 w 866"/>
                <a:gd name="T29" fmla="*/ 488 h 495"/>
                <a:gd name="T30" fmla="*/ 145 w 866"/>
                <a:gd name="T31" fmla="*/ 480 h 495"/>
                <a:gd name="T32" fmla="*/ 165 w 866"/>
                <a:gd name="T33" fmla="*/ 471 h 495"/>
                <a:gd name="T34" fmla="*/ 866 w 866"/>
                <a:gd name="T35" fmla="*/ 59 h 495"/>
                <a:gd name="T36" fmla="*/ 861 w 866"/>
                <a:gd name="T37" fmla="*/ 58 h 495"/>
                <a:gd name="T38" fmla="*/ 852 w 866"/>
                <a:gd name="T39" fmla="*/ 56 h 495"/>
                <a:gd name="T40" fmla="*/ 837 w 866"/>
                <a:gd name="T41" fmla="*/ 51 h 495"/>
                <a:gd name="T42" fmla="*/ 820 w 866"/>
                <a:gd name="T43" fmla="*/ 45 h 495"/>
                <a:gd name="T44" fmla="*/ 800 w 866"/>
                <a:gd name="T45" fmla="*/ 37 h 495"/>
                <a:gd name="T46" fmla="*/ 780 w 866"/>
                <a:gd name="T47" fmla="*/ 27 h 495"/>
                <a:gd name="T48" fmla="*/ 761 w 866"/>
                <a:gd name="T49" fmla="*/ 15 h 495"/>
                <a:gd name="T50" fmla="*/ 746 w 866"/>
                <a:gd name="T51" fmla="*/ 0 h 495"/>
                <a:gd name="T52" fmla="*/ 0 w 866"/>
                <a:gd name="T53" fmla="*/ 465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66" h="495">
                  <a:moveTo>
                    <a:pt x="0" y="465"/>
                  </a:moveTo>
                  <a:lnTo>
                    <a:pt x="1" y="466"/>
                  </a:lnTo>
                  <a:lnTo>
                    <a:pt x="2" y="468"/>
                  </a:lnTo>
                  <a:lnTo>
                    <a:pt x="5" y="470"/>
                  </a:lnTo>
                  <a:lnTo>
                    <a:pt x="10" y="474"/>
                  </a:lnTo>
                  <a:lnTo>
                    <a:pt x="15" y="478"/>
                  </a:lnTo>
                  <a:lnTo>
                    <a:pt x="22" y="482"/>
                  </a:lnTo>
                  <a:lnTo>
                    <a:pt x="30" y="487"/>
                  </a:lnTo>
                  <a:lnTo>
                    <a:pt x="39" y="490"/>
                  </a:lnTo>
                  <a:lnTo>
                    <a:pt x="51" y="493"/>
                  </a:lnTo>
                  <a:lnTo>
                    <a:pt x="63" y="495"/>
                  </a:lnTo>
                  <a:lnTo>
                    <a:pt x="76" y="495"/>
                  </a:lnTo>
                  <a:lnTo>
                    <a:pt x="91" y="495"/>
                  </a:lnTo>
                  <a:lnTo>
                    <a:pt x="107" y="492"/>
                  </a:lnTo>
                  <a:lnTo>
                    <a:pt x="126" y="488"/>
                  </a:lnTo>
                  <a:lnTo>
                    <a:pt x="145" y="480"/>
                  </a:lnTo>
                  <a:lnTo>
                    <a:pt x="165" y="471"/>
                  </a:lnTo>
                  <a:lnTo>
                    <a:pt x="866" y="59"/>
                  </a:lnTo>
                  <a:lnTo>
                    <a:pt x="861" y="58"/>
                  </a:lnTo>
                  <a:lnTo>
                    <a:pt x="852" y="56"/>
                  </a:lnTo>
                  <a:lnTo>
                    <a:pt x="837" y="51"/>
                  </a:lnTo>
                  <a:lnTo>
                    <a:pt x="820" y="45"/>
                  </a:lnTo>
                  <a:lnTo>
                    <a:pt x="800" y="37"/>
                  </a:lnTo>
                  <a:lnTo>
                    <a:pt x="780" y="27"/>
                  </a:lnTo>
                  <a:lnTo>
                    <a:pt x="761" y="15"/>
                  </a:lnTo>
                  <a:lnTo>
                    <a:pt x="746" y="0"/>
                  </a:lnTo>
                  <a:lnTo>
                    <a:pt x="0" y="465"/>
                  </a:lnTo>
                  <a:close/>
                </a:path>
              </a:pathLst>
            </a:custGeom>
            <a:solidFill>
              <a:srgbClr val="A3B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96" name="Freeform 192">
              <a:extLst>
                <a:ext uri="{FF2B5EF4-FFF2-40B4-BE49-F238E27FC236}">
                  <a16:creationId xmlns:a16="http://schemas.microsoft.com/office/drawing/2014/main" id="{899EA26C-3C4C-2C26-695C-65C8815493CE}"/>
                </a:ext>
              </a:extLst>
            </p:cNvPr>
            <p:cNvSpPr>
              <a:spLocks/>
            </p:cNvSpPr>
            <p:nvPr/>
          </p:nvSpPr>
          <p:spPr bwMode="auto">
            <a:xfrm>
              <a:off x="1833" y="940"/>
              <a:ext cx="146" cy="144"/>
            </a:xfrm>
            <a:custGeom>
              <a:avLst/>
              <a:gdLst>
                <a:gd name="T0" fmla="*/ 295 w 295"/>
                <a:gd name="T1" fmla="*/ 276 h 288"/>
                <a:gd name="T2" fmla="*/ 265 w 295"/>
                <a:gd name="T3" fmla="*/ 283 h 288"/>
                <a:gd name="T4" fmla="*/ 237 w 295"/>
                <a:gd name="T5" fmla="*/ 287 h 288"/>
                <a:gd name="T6" fmla="*/ 212 w 295"/>
                <a:gd name="T7" fmla="*/ 288 h 288"/>
                <a:gd name="T8" fmla="*/ 187 w 295"/>
                <a:gd name="T9" fmla="*/ 285 h 288"/>
                <a:gd name="T10" fmla="*/ 165 w 295"/>
                <a:gd name="T11" fmla="*/ 280 h 288"/>
                <a:gd name="T12" fmla="*/ 145 w 295"/>
                <a:gd name="T13" fmla="*/ 273 h 288"/>
                <a:gd name="T14" fmla="*/ 125 w 295"/>
                <a:gd name="T15" fmla="*/ 265 h 288"/>
                <a:gd name="T16" fmla="*/ 109 w 295"/>
                <a:gd name="T17" fmla="*/ 257 h 288"/>
                <a:gd name="T18" fmla="*/ 94 w 295"/>
                <a:gd name="T19" fmla="*/ 247 h 288"/>
                <a:gd name="T20" fmla="*/ 81 w 295"/>
                <a:gd name="T21" fmla="*/ 238 h 288"/>
                <a:gd name="T22" fmla="*/ 69 w 295"/>
                <a:gd name="T23" fmla="*/ 229 h 288"/>
                <a:gd name="T24" fmla="*/ 60 w 295"/>
                <a:gd name="T25" fmla="*/ 220 h 288"/>
                <a:gd name="T26" fmla="*/ 53 w 295"/>
                <a:gd name="T27" fmla="*/ 212 h 288"/>
                <a:gd name="T28" fmla="*/ 48 w 295"/>
                <a:gd name="T29" fmla="*/ 206 h 288"/>
                <a:gd name="T30" fmla="*/ 45 w 295"/>
                <a:gd name="T31" fmla="*/ 202 h 288"/>
                <a:gd name="T32" fmla="*/ 44 w 295"/>
                <a:gd name="T33" fmla="*/ 201 h 288"/>
                <a:gd name="T34" fmla="*/ 20 w 295"/>
                <a:gd name="T35" fmla="*/ 165 h 288"/>
                <a:gd name="T36" fmla="*/ 7 w 295"/>
                <a:gd name="T37" fmla="*/ 129 h 288"/>
                <a:gd name="T38" fmla="*/ 0 w 295"/>
                <a:gd name="T39" fmla="*/ 96 h 288"/>
                <a:gd name="T40" fmla="*/ 1 w 295"/>
                <a:gd name="T41" fmla="*/ 64 h 288"/>
                <a:gd name="T42" fmla="*/ 7 w 295"/>
                <a:gd name="T43" fmla="*/ 39 h 288"/>
                <a:gd name="T44" fmla="*/ 13 w 295"/>
                <a:gd name="T45" fmla="*/ 19 h 288"/>
                <a:gd name="T46" fmla="*/ 18 w 295"/>
                <a:gd name="T47" fmla="*/ 5 h 288"/>
                <a:gd name="T48" fmla="*/ 20 w 295"/>
                <a:gd name="T49" fmla="*/ 0 h 288"/>
                <a:gd name="T50" fmla="*/ 19 w 295"/>
                <a:gd name="T51" fmla="*/ 5 h 288"/>
                <a:gd name="T52" fmla="*/ 18 w 295"/>
                <a:gd name="T53" fmla="*/ 19 h 288"/>
                <a:gd name="T54" fmla="*/ 18 w 295"/>
                <a:gd name="T55" fmla="*/ 40 h 288"/>
                <a:gd name="T56" fmla="*/ 20 w 295"/>
                <a:gd name="T57" fmla="*/ 65 h 288"/>
                <a:gd name="T58" fmla="*/ 25 w 295"/>
                <a:gd name="T59" fmla="*/ 95 h 288"/>
                <a:gd name="T60" fmla="*/ 35 w 295"/>
                <a:gd name="T61" fmla="*/ 125 h 288"/>
                <a:gd name="T62" fmla="*/ 50 w 295"/>
                <a:gd name="T63" fmla="*/ 156 h 288"/>
                <a:gd name="T64" fmla="*/ 73 w 295"/>
                <a:gd name="T65" fmla="*/ 184 h 288"/>
                <a:gd name="T66" fmla="*/ 74 w 295"/>
                <a:gd name="T67" fmla="*/ 185 h 288"/>
                <a:gd name="T68" fmla="*/ 77 w 295"/>
                <a:gd name="T69" fmla="*/ 189 h 288"/>
                <a:gd name="T70" fmla="*/ 82 w 295"/>
                <a:gd name="T71" fmla="*/ 194 h 288"/>
                <a:gd name="T72" fmla="*/ 89 w 295"/>
                <a:gd name="T73" fmla="*/ 202 h 288"/>
                <a:gd name="T74" fmla="*/ 98 w 295"/>
                <a:gd name="T75" fmla="*/ 210 h 288"/>
                <a:gd name="T76" fmla="*/ 109 w 295"/>
                <a:gd name="T77" fmla="*/ 220 h 288"/>
                <a:gd name="T78" fmla="*/ 121 w 295"/>
                <a:gd name="T79" fmla="*/ 230 h 288"/>
                <a:gd name="T80" fmla="*/ 135 w 295"/>
                <a:gd name="T81" fmla="*/ 239 h 288"/>
                <a:gd name="T82" fmla="*/ 151 w 295"/>
                <a:gd name="T83" fmla="*/ 249 h 288"/>
                <a:gd name="T84" fmla="*/ 167 w 295"/>
                <a:gd name="T85" fmla="*/ 258 h 288"/>
                <a:gd name="T86" fmla="*/ 185 w 295"/>
                <a:gd name="T87" fmla="*/ 266 h 288"/>
                <a:gd name="T88" fmla="*/ 205 w 295"/>
                <a:gd name="T89" fmla="*/ 272 h 288"/>
                <a:gd name="T90" fmla="*/ 226 w 295"/>
                <a:gd name="T91" fmla="*/ 277 h 288"/>
                <a:gd name="T92" fmla="*/ 248 w 295"/>
                <a:gd name="T93" fmla="*/ 279 h 288"/>
                <a:gd name="T94" fmla="*/ 270 w 295"/>
                <a:gd name="T95" fmla="*/ 279 h 288"/>
                <a:gd name="T96" fmla="*/ 295 w 295"/>
                <a:gd name="T97" fmla="*/ 276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5" h="288">
                  <a:moveTo>
                    <a:pt x="295" y="276"/>
                  </a:moveTo>
                  <a:lnTo>
                    <a:pt x="265" y="283"/>
                  </a:lnTo>
                  <a:lnTo>
                    <a:pt x="237" y="287"/>
                  </a:lnTo>
                  <a:lnTo>
                    <a:pt x="212" y="288"/>
                  </a:lnTo>
                  <a:lnTo>
                    <a:pt x="187" y="285"/>
                  </a:lnTo>
                  <a:lnTo>
                    <a:pt x="165" y="280"/>
                  </a:lnTo>
                  <a:lnTo>
                    <a:pt x="145" y="273"/>
                  </a:lnTo>
                  <a:lnTo>
                    <a:pt x="125" y="265"/>
                  </a:lnTo>
                  <a:lnTo>
                    <a:pt x="109" y="257"/>
                  </a:lnTo>
                  <a:lnTo>
                    <a:pt x="94" y="247"/>
                  </a:lnTo>
                  <a:lnTo>
                    <a:pt x="81" y="238"/>
                  </a:lnTo>
                  <a:lnTo>
                    <a:pt x="69" y="229"/>
                  </a:lnTo>
                  <a:lnTo>
                    <a:pt x="60" y="220"/>
                  </a:lnTo>
                  <a:lnTo>
                    <a:pt x="53" y="212"/>
                  </a:lnTo>
                  <a:lnTo>
                    <a:pt x="48" y="206"/>
                  </a:lnTo>
                  <a:lnTo>
                    <a:pt x="45" y="202"/>
                  </a:lnTo>
                  <a:lnTo>
                    <a:pt x="44" y="201"/>
                  </a:lnTo>
                  <a:lnTo>
                    <a:pt x="20" y="165"/>
                  </a:lnTo>
                  <a:lnTo>
                    <a:pt x="7" y="129"/>
                  </a:lnTo>
                  <a:lnTo>
                    <a:pt x="0" y="96"/>
                  </a:lnTo>
                  <a:lnTo>
                    <a:pt x="1" y="64"/>
                  </a:lnTo>
                  <a:lnTo>
                    <a:pt x="7" y="39"/>
                  </a:lnTo>
                  <a:lnTo>
                    <a:pt x="13" y="19"/>
                  </a:lnTo>
                  <a:lnTo>
                    <a:pt x="18" y="5"/>
                  </a:lnTo>
                  <a:lnTo>
                    <a:pt x="20" y="0"/>
                  </a:lnTo>
                  <a:lnTo>
                    <a:pt x="19" y="5"/>
                  </a:lnTo>
                  <a:lnTo>
                    <a:pt x="18" y="19"/>
                  </a:lnTo>
                  <a:lnTo>
                    <a:pt x="18" y="40"/>
                  </a:lnTo>
                  <a:lnTo>
                    <a:pt x="20" y="65"/>
                  </a:lnTo>
                  <a:lnTo>
                    <a:pt x="25" y="95"/>
                  </a:lnTo>
                  <a:lnTo>
                    <a:pt x="35" y="125"/>
                  </a:lnTo>
                  <a:lnTo>
                    <a:pt x="50" y="156"/>
                  </a:lnTo>
                  <a:lnTo>
                    <a:pt x="73" y="184"/>
                  </a:lnTo>
                  <a:lnTo>
                    <a:pt x="74" y="185"/>
                  </a:lnTo>
                  <a:lnTo>
                    <a:pt x="77" y="189"/>
                  </a:lnTo>
                  <a:lnTo>
                    <a:pt x="82" y="194"/>
                  </a:lnTo>
                  <a:lnTo>
                    <a:pt x="89" y="202"/>
                  </a:lnTo>
                  <a:lnTo>
                    <a:pt x="98" y="210"/>
                  </a:lnTo>
                  <a:lnTo>
                    <a:pt x="109" y="220"/>
                  </a:lnTo>
                  <a:lnTo>
                    <a:pt x="121" y="230"/>
                  </a:lnTo>
                  <a:lnTo>
                    <a:pt x="135" y="239"/>
                  </a:lnTo>
                  <a:lnTo>
                    <a:pt x="151" y="249"/>
                  </a:lnTo>
                  <a:lnTo>
                    <a:pt x="167" y="258"/>
                  </a:lnTo>
                  <a:lnTo>
                    <a:pt x="185" y="266"/>
                  </a:lnTo>
                  <a:lnTo>
                    <a:pt x="205" y="272"/>
                  </a:lnTo>
                  <a:lnTo>
                    <a:pt x="226" y="277"/>
                  </a:lnTo>
                  <a:lnTo>
                    <a:pt x="248" y="279"/>
                  </a:lnTo>
                  <a:lnTo>
                    <a:pt x="270" y="279"/>
                  </a:lnTo>
                  <a:lnTo>
                    <a:pt x="295" y="276"/>
                  </a:lnTo>
                  <a:close/>
                </a:path>
              </a:pathLst>
            </a:custGeom>
            <a:solidFill>
              <a:srgbClr val="3F3F3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97" name="Freeform 193">
              <a:extLst>
                <a:ext uri="{FF2B5EF4-FFF2-40B4-BE49-F238E27FC236}">
                  <a16:creationId xmlns:a16="http://schemas.microsoft.com/office/drawing/2014/main" id="{90116C95-EE08-F373-D267-1371B8CC3DE8}"/>
                </a:ext>
              </a:extLst>
            </p:cNvPr>
            <p:cNvSpPr>
              <a:spLocks/>
            </p:cNvSpPr>
            <p:nvPr/>
          </p:nvSpPr>
          <p:spPr bwMode="auto">
            <a:xfrm>
              <a:off x="1903" y="900"/>
              <a:ext cx="117" cy="120"/>
            </a:xfrm>
            <a:custGeom>
              <a:avLst/>
              <a:gdLst>
                <a:gd name="T0" fmla="*/ 152 w 236"/>
                <a:gd name="T1" fmla="*/ 0 h 240"/>
                <a:gd name="T2" fmla="*/ 151 w 236"/>
                <a:gd name="T3" fmla="*/ 3 h 240"/>
                <a:gd name="T4" fmla="*/ 149 w 236"/>
                <a:gd name="T5" fmla="*/ 12 h 240"/>
                <a:gd name="T6" fmla="*/ 148 w 236"/>
                <a:gd name="T7" fmla="*/ 27 h 240"/>
                <a:gd name="T8" fmla="*/ 151 w 236"/>
                <a:gd name="T9" fmla="*/ 45 h 240"/>
                <a:gd name="T10" fmla="*/ 159 w 236"/>
                <a:gd name="T11" fmla="*/ 67 h 240"/>
                <a:gd name="T12" fmla="*/ 174 w 236"/>
                <a:gd name="T13" fmla="*/ 94 h 240"/>
                <a:gd name="T14" fmla="*/ 199 w 236"/>
                <a:gd name="T15" fmla="*/ 121 h 240"/>
                <a:gd name="T16" fmla="*/ 236 w 236"/>
                <a:gd name="T17" fmla="*/ 151 h 240"/>
                <a:gd name="T18" fmla="*/ 116 w 236"/>
                <a:gd name="T19" fmla="*/ 227 h 240"/>
                <a:gd name="T20" fmla="*/ 114 w 236"/>
                <a:gd name="T21" fmla="*/ 229 h 240"/>
                <a:gd name="T22" fmla="*/ 108 w 236"/>
                <a:gd name="T23" fmla="*/ 232 h 240"/>
                <a:gd name="T24" fmla="*/ 100 w 236"/>
                <a:gd name="T25" fmla="*/ 236 h 240"/>
                <a:gd name="T26" fmla="*/ 88 w 236"/>
                <a:gd name="T27" fmla="*/ 239 h 240"/>
                <a:gd name="T28" fmla="*/ 75 w 236"/>
                <a:gd name="T29" fmla="*/ 240 h 240"/>
                <a:gd name="T30" fmla="*/ 58 w 236"/>
                <a:gd name="T31" fmla="*/ 237 h 240"/>
                <a:gd name="T32" fmla="*/ 42 w 236"/>
                <a:gd name="T33" fmla="*/ 230 h 240"/>
                <a:gd name="T34" fmla="*/ 25 w 236"/>
                <a:gd name="T35" fmla="*/ 216 h 240"/>
                <a:gd name="T36" fmla="*/ 23 w 236"/>
                <a:gd name="T37" fmla="*/ 213 h 240"/>
                <a:gd name="T38" fmla="*/ 17 w 236"/>
                <a:gd name="T39" fmla="*/ 204 h 240"/>
                <a:gd name="T40" fmla="*/ 9 w 236"/>
                <a:gd name="T41" fmla="*/ 191 h 240"/>
                <a:gd name="T42" fmla="*/ 3 w 236"/>
                <a:gd name="T43" fmla="*/ 174 h 240"/>
                <a:gd name="T44" fmla="*/ 0 w 236"/>
                <a:gd name="T45" fmla="*/ 154 h 240"/>
                <a:gd name="T46" fmla="*/ 1 w 236"/>
                <a:gd name="T47" fmla="*/ 133 h 240"/>
                <a:gd name="T48" fmla="*/ 10 w 236"/>
                <a:gd name="T49" fmla="*/ 112 h 240"/>
                <a:gd name="T50" fmla="*/ 29 w 236"/>
                <a:gd name="T51" fmla="*/ 90 h 240"/>
                <a:gd name="T52" fmla="*/ 152 w 236"/>
                <a:gd name="T53" fmla="*/ 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6" h="240">
                  <a:moveTo>
                    <a:pt x="152" y="0"/>
                  </a:moveTo>
                  <a:lnTo>
                    <a:pt x="151" y="3"/>
                  </a:lnTo>
                  <a:lnTo>
                    <a:pt x="149" y="12"/>
                  </a:lnTo>
                  <a:lnTo>
                    <a:pt x="148" y="27"/>
                  </a:lnTo>
                  <a:lnTo>
                    <a:pt x="151" y="45"/>
                  </a:lnTo>
                  <a:lnTo>
                    <a:pt x="159" y="67"/>
                  </a:lnTo>
                  <a:lnTo>
                    <a:pt x="174" y="94"/>
                  </a:lnTo>
                  <a:lnTo>
                    <a:pt x="199" y="121"/>
                  </a:lnTo>
                  <a:lnTo>
                    <a:pt x="236" y="151"/>
                  </a:lnTo>
                  <a:lnTo>
                    <a:pt x="116" y="227"/>
                  </a:lnTo>
                  <a:lnTo>
                    <a:pt x="114" y="229"/>
                  </a:lnTo>
                  <a:lnTo>
                    <a:pt x="108" y="232"/>
                  </a:lnTo>
                  <a:lnTo>
                    <a:pt x="100" y="236"/>
                  </a:lnTo>
                  <a:lnTo>
                    <a:pt x="88" y="239"/>
                  </a:lnTo>
                  <a:lnTo>
                    <a:pt x="75" y="240"/>
                  </a:lnTo>
                  <a:lnTo>
                    <a:pt x="58" y="237"/>
                  </a:lnTo>
                  <a:lnTo>
                    <a:pt x="42" y="230"/>
                  </a:lnTo>
                  <a:lnTo>
                    <a:pt x="25" y="216"/>
                  </a:lnTo>
                  <a:lnTo>
                    <a:pt x="23" y="213"/>
                  </a:lnTo>
                  <a:lnTo>
                    <a:pt x="17" y="204"/>
                  </a:lnTo>
                  <a:lnTo>
                    <a:pt x="9" y="191"/>
                  </a:lnTo>
                  <a:lnTo>
                    <a:pt x="3" y="174"/>
                  </a:lnTo>
                  <a:lnTo>
                    <a:pt x="0" y="154"/>
                  </a:lnTo>
                  <a:lnTo>
                    <a:pt x="1" y="133"/>
                  </a:lnTo>
                  <a:lnTo>
                    <a:pt x="10" y="112"/>
                  </a:lnTo>
                  <a:lnTo>
                    <a:pt x="29" y="90"/>
                  </a:lnTo>
                  <a:lnTo>
                    <a:pt x="152" y="0"/>
                  </a:lnTo>
                  <a:close/>
                </a:path>
              </a:pathLst>
            </a:custGeom>
            <a:solidFill>
              <a:srgbClr val="49FFAA"/>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98" name="Freeform 194">
              <a:extLst>
                <a:ext uri="{FF2B5EF4-FFF2-40B4-BE49-F238E27FC236}">
                  <a16:creationId xmlns:a16="http://schemas.microsoft.com/office/drawing/2014/main" id="{61155A1D-7DF8-C748-3A4F-C5322B667844}"/>
                </a:ext>
              </a:extLst>
            </p:cNvPr>
            <p:cNvSpPr>
              <a:spLocks/>
            </p:cNvSpPr>
            <p:nvPr/>
          </p:nvSpPr>
          <p:spPr bwMode="auto">
            <a:xfrm>
              <a:off x="1864" y="911"/>
              <a:ext cx="48" cy="96"/>
            </a:xfrm>
            <a:custGeom>
              <a:avLst/>
              <a:gdLst>
                <a:gd name="T0" fmla="*/ 94 w 94"/>
                <a:gd name="T1" fmla="*/ 1 h 188"/>
                <a:gd name="T2" fmla="*/ 91 w 94"/>
                <a:gd name="T3" fmla="*/ 1 h 188"/>
                <a:gd name="T4" fmla="*/ 82 w 94"/>
                <a:gd name="T5" fmla="*/ 0 h 188"/>
                <a:gd name="T6" fmla="*/ 69 w 94"/>
                <a:gd name="T7" fmla="*/ 0 h 188"/>
                <a:gd name="T8" fmla="*/ 54 w 94"/>
                <a:gd name="T9" fmla="*/ 1 h 188"/>
                <a:gd name="T10" fmla="*/ 38 w 94"/>
                <a:gd name="T11" fmla="*/ 7 h 188"/>
                <a:gd name="T12" fmla="*/ 24 w 94"/>
                <a:gd name="T13" fmla="*/ 15 h 188"/>
                <a:gd name="T14" fmla="*/ 12 w 94"/>
                <a:gd name="T15" fmla="*/ 28 h 188"/>
                <a:gd name="T16" fmla="*/ 3 w 94"/>
                <a:gd name="T17" fmla="*/ 47 h 188"/>
                <a:gd name="T18" fmla="*/ 2 w 94"/>
                <a:gd name="T19" fmla="*/ 50 h 188"/>
                <a:gd name="T20" fmla="*/ 1 w 94"/>
                <a:gd name="T21" fmla="*/ 57 h 188"/>
                <a:gd name="T22" fmla="*/ 0 w 94"/>
                <a:gd name="T23" fmla="*/ 69 h 188"/>
                <a:gd name="T24" fmla="*/ 1 w 94"/>
                <a:gd name="T25" fmla="*/ 86 h 188"/>
                <a:gd name="T26" fmla="*/ 5 w 94"/>
                <a:gd name="T27" fmla="*/ 106 h 188"/>
                <a:gd name="T28" fmla="*/ 14 w 94"/>
                <a:gd name="T29" fmla="*/ 130 h 188"/>
                <a:gd name="T30" fmla="*/ 27 w 94"/>
                <a:gd name="T31" fmla="*/ 158 h 188"/>
                <a:gd name="T32" fmla="*/ 47 w 94"/>
                <a:gd name="T33" fmla="*/ 188 h 188"/>
                <a:gd name="T34" fmla="*/ 45 w 94"/>
                <a:gd name="T35" fmla="*/ 184 h 188"/>
                <a:gd name="T36" fmla="*/ 41 w 94"/>
                <a:gd name="T37" fmla="*/ 173 h 188"/>
                <a:gd name="T38" fmla="*/ 35 w 94"/>
                <a:gd name="T39" fmla="*/ 156 h 188"/>
                <a:gd name="T40" fmla="*/ 30 w 94"/>
                <a:gd name="T41" fmla="*/ 134 h 188"/>
                <a:gd name="T42" fmla="*/ 26 w 94"/>
                <a:gd name="T43" fmla="*/ 110 h 188"/>
                <a:gd name="T44" fmla="*/ 26 w 94"/>
                <a:gd name="T45" fmla="*/ 86 h 188"/>
                <a:gd name="T46" fmla="*/ 31 w 94"/>
                <a:gd name="T47" fmla="*/ 62 h 188"/>
                <a:gd name="T48" fmla="*/ 42 w 94"/>
                <a:gd name="T49" fmla="*/ 41 h 188"/>
                <a:gd name="T50" fmla="*/ 94 w 94"/>
                <a:gd name="T51" fmla="*/ 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188">
                  <a:moveTo>
                    <a:pt x="94" y="1"/>
                  </a:moveTo>
                  <a:lnTo>
                    <a:pt x="91" y="1"/>
                  </a:lnTo>
                  <a:lnTo>
                    <a:pt x="82" y="0"/>
                  </a:lnTo>
                  <a:lnTo>
                    <a:pt x="69" y="0"/>
                  </a:lnTo>
                  <a:lnTo>
                    <a:pt x="54" y="1"/>
                  </a:lnTo>
                  <a:lnTo>
                    <a:pt x="38" y="7"/>
                  </a:lnTo>
                  <a:lnTo>
                    <a:pt x="24" y="15"/>
                  </a:lnTo>
                  <a:lnTo>
                    <a:pt x="12" y="28"/>
                  </a:lnTo>
                  <a:lnTo>
                    <a:pt x="3" y="47"/>
                  </a:lnTo>
                  <a:lnTo>
                    <a:pt x="2" y="50"/>
                  </a:lnTo>
                  <a:lnTo>
                    <a:pt x="1" y="57"/>
                  </a:lnTo>
                  <a:lnTo>
                    <a:pt x="0" y="69"/>
                  </a:lnTo>
                  <a:lnTo>
                    <a:pt x="1" y="86"/>
                  </a:lnTo>
                  <a:lnTo>
                    <a:pt x="5" y="106"/>
                  </a:lnTo>
                  <a:lnTo>
                    <a:pt x="14" y="130"/>
                  </a:lnTo>
                  <a:lnTo>
                    <a:pt x="27" y="158"/>
                  </a:lnTo>
                  <a:lnTo>
                    <a:pt x="47" y="188"/>
                  </a:lnTo>
                  <a:lnTo>
                    <a:pt x="45" y="184"/>
                  </a:lnTo>
                  <a:lnTo>
                    <a:pt x="41" y="173"/>
                  </a:lnTo>
                  <a:lnTo>
                    <a:pt x="35" y="156"/>
                  </a:lnTo>
                  <a:lnTo>
                    <a:pt x="30" y="134"/>
                  </a:lnTo>
                  <a:lnTo>
                    <a:pt x="26" y="110"/>
                  </a:lnTo>
                  <a:lnTo>
                    <a:pt x="26" y="86"/>
                  </a:lnTo>
                  <a:lnTo>
                    <a:pt x="31" y="62"/>
                  </a:lnTo>
                  <a:lnTo>
                    <a:pt x="42" y="41"/>
                  </a:lnTo>
                  <a:lnTo>
                    <a:pt x="94" y="1"/>
                  </a:lnTo>
                  <a:close/>
                </a:path>
              </a:pathLst>
            </a:custGeom>
            <a:solidFill>
              <a:srgbClr val="3F3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899" name="Freeform 195">
              <a:extLst>
                <a:ext uri="{FF2B5EF4-FFF2-40B4-BE49-F238E27FC236}">
                  <a16:creationId xmlns:a16="http://schemas.microsoft.com/office/drawing/2014/main" id="{EF75A52D-700C-72E5-D5C7-56D6B4BE63B5}"/>
                </a:ext>
              </a:extLst>
            </p:cNvPr>
            <p:cNvSpPr>
              <a:spLocks/>
            </p:cNvSpPr>
            <p:nvPr/>
          </p:nvSpPr>
          <p:spPr bwMode="auto">
            <a:xfrm>
              <a:off x="2041" y="839"/>
              <a:ext cx="122" cy="85"/>
            </a:xfrm>
            <a:custGeom>
              <a:avLst/>
              <a:gdLst>
                <a:gd name="T0" fmla="*/ 222 w 244"/>
                <a:gd name="T1" fmla="*/ 0 h 169"/>
                <a:gd name="T2" fmla="*/ 222 w 244"/>
                <a:gd name="T3" fmla="*/ 4 h 169"/>
                <a:gd name="T4" fmla="*/ 224 w 244"/>
                <a:gd name="T5" fmla="*/ 15 h 169"/>
                <a:gd name="T6" fmla="*/ 230 w 244"/>
                <a:gd name="T7" fmla="*/ 26 h 169"/>
                <a:gd name="T8" fmla="*/ 244 w 244"/>
                <a:gd name="T9" fmla="*/ 35 h 169"/>
                <a:gd name="T10" fmla="*/ 22 w 244"/>
                <a:gd name="T11" fmla="*/ 169 h 169"/>
                <a:gd name="T12" fmla="*/ 20 w 244"/>
                <a:gd name="T13" fmla="*/ 168 h 169"/>
                <a:gd name="T14" fmla="*/ 17 w 244"/>
                <a:gd name="T15" fmla="*/ 167 h 169"/>
                <a:gd name="T16" fmla="*/ 12 w 244"/>
                <a:gd name="T17" fmla="*/ 164 h 169"/>
                <a:gd name="T18" fmla="*/ 6 w 244"/>
                <a:gd name="T19" fmla="*/ 160 h 169"/>
                <a:gd name="T20" fmla="*/ 2 w 244"/>
                <a:gd name="T21" fmla="*/ 155 h 169"/>
                <a:gd name="T22" fmla="*/ 0 w 244"/>
                <a:gd name="T23" fmla="*/ 149 h 169"/>
                <a:gd name="T24" fmla="*/ 0 w 244"/>
                <a:gd name="T25" fmla="*/ 141 h 169"/>
                <a:gd name="T26" fmla="*/ 5 w 244"/>
                <a:gd name="T27" fmla="*/ 132 h 169"/>
                <a:gd name="T28" fmla="*/ 222 w 244"/>
                <a:gd name="T29"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4" h="169">
                  <a:moveTo>
                    <a:pt x="222" y="0"/>
                  </a:moveTo>
                  <a:lnTo>
                    <a:pt x="222" y="4"/>
                  </a:lnTo>
                  <a:lnTo>
                    <a:pt x="224" y="15"/>
                  </a:lnTo>
                  <a:lnTo>
                    <a:pt x="230" y="26"/>
                  </a:lnTo>
                  <a:lnTo>
                    <a:pt x="244" y="35"/>
                  </a:lnTo>
                  <a:lnTo>
                    <a:pt x="22" y="169"/>
                  </a:lnTo>
                  <a:lnTo>
                    <a:pt x="20" y="168"/>
                  </a:lnTo>
                  <a:lnTo>
                    <a:pt x="17" y="167"/>
                  </a:lnTo>
                  <a:lnTo>
                    <a:pt x="12" y="164"/>
                  </a:lnTo>
                  <a:lnTo>
                    <a:pt x="6" y="160"/>
                  </a:lnTo>
                  <a:lnTo>
                    <a:pt x="2" y="155"/>
                  </a:lnTo>
                  <a:lnTo>
                    <a:pt x="0" y="149"/>
                  </a:lnTo>
                  <a:lnTo>
                    <a:pt x="0" y="141"/>
                  </a:lnTo>
                  <a:lnTo>
                    <a:pt x="5" y="132"/>
                  </a:lnTo>
                  <a:lnTo>
                    <a:pt x="222" y="0"/>
                  </a:lnTo>
                  <a:close/>
                </a:path>
              </a:pathLst>
            </a:custGeom>
            <a:solidFill>
              <a:srgbClr val="FFFF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00" name="Freeform 196">
              <a:extLst>
                <a:ext uri="{FF2B5EF4-FFF2-40B4-BE49-F238E27FC236}">
                  <a16:creationId xmlns:a16="http://schemas.microsoft.com/office/drawing/2014/main" id="{3F74393D-EA84-9B00-35DE-B448EB865224}"/>
                </a:ext>
              </a:extLst>
            </p:cNvPr>
            <p:cNvSpPr>
              <a:spLocks/>
            </p:cNvSpPr>
            <p:nvPr/>
          </p:nvSpPr>
          <p:spPr bwMode="auto">
            <a:xfrm>
              <a:off x="1453" y="992"/>
              <a:ext cx="377" cy="271"/>
            </a:xfrm>
            <a:custGeom>
              <a:avLst/>
              <a:gdLst>
                <a:gd name="T0" fmla="*/ 4 w 754"/>
                <a:gd name="T1" fmla="*/ 541 h 541"/>
                <a:gd name="T2" fmla="*/ 754 w 754"/>
                <a:gd name="T3" fmla="*/ 5 h 541"/>
                <a:gd name="T4" fmla="*/ 749 w 754"/>
                <a:gd name="T5" fmla="*/ 0 h 541"/>
                <a:gd name="T6" fmla="*/ 0 w 754"/>
                <a:gd name="T7" fmla="*/ 535 h 541"/>
                <a:gd name="T8" fmla="*/ 4 w 754"/>
                <a:gd name="T9" fmla="*/ 541 h 541"/>
              </a:gdLst>
              <a:ahLst/>
              <a:cxnLst>
                <a:cxn ang="0">
                  <a:pos x="T0" y="T1"/>
                </a:cxn>
                <a:cxn ang="0">
                  <a:pos x="T2" y="T3"/>
                </a:cxn>
                <a:cxn ang="0">
                  <a:pos x="T4" y="T5"/>
                </a:cxn>
                <a:cxn ang="0">
                  <a:pos x="T6" y="T7"/>
                </a:cxn>
                <a:cxn ang="0">
                  <a:pos x="T8" y="T9"/>
                </a:cxn>
              </a:cxnLst>
              <a:rect l="0" t="0" r="r" b="b"/>
              <a:pathLst>
                <a:path w="754" h="541">
                  <a:moveTo>
                    <a:pt x="4" y="541"/>
                  </a:moveTo>
                  <a:lnTo>
                    <a:pt x="754" y="5"/>
                  </a:lnTo>
                  <a:lnTo>
                    <a:pt x="749" y="0"/>
                  </a:lnTo>
                  <a:lnTo>
                    <a:pt x="0" y="535"/>
                  </a:lnTo>
                  <a:lnTo>
                    <a:pt x="4" y="541"/>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01" name="Freeform 197">
              <a:extLst>
                <a:ext uri="{FF2B5EF4-FFF2-40B4-BE49-F238E27FC236}">
                  <a16:creationId xmlns:a16="http://schemas.microsoft.com/office/drawing/2014/main" id="{C5F40295-F5F3-CA69-8563-CCB01B955461}"/>
                </a:ext>
              </a:extLst>
            </p:cNvPr>
            <p:cNvSpPr>
              <a:spLocks/>
            </p:cNvSpPr>
            <p:nvPr/>
          </p:nvSpPr>
          <p:spPr bwMode="auto">
            <a:xfrm>
              <a:off x="1473" y="1071"/>
              <a:ext cx="406" cy="266"/>
            </a:xfrm>
            <a:custGeom>
              <a:avLst/>
              <a:gdLst>
                <a:gd name="T0" fmla="*/ 22 w 812"/>
                <a:gd name="T1" fmla="*/ 532 h 532"/>
                <a:gd name="T2" fmla="*/ 812 w 812"/>
                <a:gd name="T3" fmla="*/ 36 h 532"/>
                <a:gd name="T4" fmla="*/ 789 w 812"/>
                <a:gd name="T5" fmla="*/ 0 h 532"/>
                <a:gd name="T6" fmla="*/ 0 w 812"/>
                <a:gd name="T7" fmla="*/ 495 h 532"/>
                <a:gd name="T8" fmla="*/ 22 w 812"/>
                <a:gd name="T9" fmla="*/ 532 h 532"/>
              </a:gdLst>
              <a:ahLst/>
              <a:cxnLst>
                <a:cxn ang="0">
                  <a:pos x="T0" y="T1"/>
                </a:cxn>
                <a:cxn ang="0">
                  <a:pos x="T2" y="T3"/>
                </a:cxn>
                <a:cxn ang="0">
                  <a:pos x="T4" y="T5"/>
                </a:cxn>
                <a:cxn ang="0">
                  <a:pos x="T6" y="T7"/>
                </a:cxn>
                <a:cxn ang="0">
                  <a:pos x="T8" y="T9"/>
                </a:cxn>
              </a:cxnLst>
              <a:rect l="0" t="0" r="r" b="b"/>
              <a:pathLst>
                <a:path w="812" h="532">
                  <a:moveTo>
                    <a:pt x="22" y="532"/>
                  </a:moveTo>
                  <a:lnTo>
                    <a:pt x="812" y="36"/>
                  </a:lnTo>
                  <a:lnTo>
                    <a:pt x="789" y="0"/>
                  </a:lnTo>
                  <a:lnTo>
                    <a:pt x="0" y="495"/>
                  </a:lnTo>
                  <a:lnTo>
                    <a:pt x="22" y="53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02" name="Freeform 198">
              <a:extLst>
                <a:ext uri="{FF2B5EF4-FFF2-40B4-BE49-F238E27FC236}">
                  <a16:creationId xmlns:a16="http://schemas.microsoft.com/office/drawing/2014/main" id="{7FFD46D2-BB5F-01C9-EC16-B0AF2FC8D520}"/>
                </a:ext>
              </a:extLst>
            </p:cNvPr>
            <p:cNvSpPr>
              <a:spLocks/>
            </p:cNvSpPr>
            <p:nvPr/>
          </p:nvSpPr>
          <p:spPr bwMode="auto">
            <a:xfrm>
              <a:off x="1901" y="900"/>
              <a:ext cx="90" cy="86"/>
            </a:xfrm>
            <a:custGeom>
              <a:avLst/>
              <a:gdLst>
                <a:gd name="T0" fmla="*/ 5 w 177"/>
                <a:gd name="T1" fmla="*/ 173 h 173"/>
                <a:gd name="T2" fmla="*/ 4 w 177"/>
                <a:gd name="T3" fmla="*/ 171 h 173"/>
                <a:gd name="T4" fmla="*/ 3 w 177"/>
                <a:gd name="T5" fmla="*/ 165 h 173"/>
                <a:gd name="T6" fmla="*/ 0 w 177"/>
                <a:gd name="T7" fmla="*/ 154 h 173"/>
                <a:gd name="T8" fmla="*/ 0 w 177"/>
                <a:gd name="T9" fmla="*/ 143 h 173"/>
                <a:gd name="T10" fmla="*/ 3 w 177"/>
                <a:gd name="T11" fmla="*/ 130 h 173"/>
                <a:gd name="T12" fmla="*/ 8 w 177"/>
                <a:gd name="T13" fmla="*/ 116 h 173"/>
                <a:gd name="T14" fmla="*/ 18 w 177"/>
                <a:gd name="T15" fmla="*/ 103 h 173"/>
                <a:gd name="T16" fmla="*/ 32 w 177"/>
                <a:gd name="T17" fmla="*/ 90 h 173"/>
                <a:gd name="T18" fmla="*/ 155 w 177"/>
                <a:gd name="T19" fmla="*/ 0 h 173"/>
                <a:gd name="T20" fmla="*/ 155 w 177"/>
                <a:gd name="T21" fmla="*/ 2 h 173"/>
                <a:gd name="T22" fmla="*/ 154 w 177"/>
                <a:gd name="T23" fmla="*/ 7 h 173"/>
                <a:gd name="T24" fmla="*/ 153 w 177"/>
                <a:gd name="T25" fmla="*/ 16 h 173"/>
                <a:gd name="T26" fmla="*/ 153 w 177"/>
                <a:gd name="T27" fmla="*/ 28 h 173"/>
                <a:gd name="T28" fmla="*/ 155 w 177"/>
                <a:gd name="T29" fmla="*/ 41 h 173"/>
                <a:gd name="T30" fmla="*/ 159 w 177"/>
                <a:gd name="T31" fmla="*/ 56 h 173"/>
                <a:gd name="T32" fmla="*/ 166 w 177"/>
                <a:gd name="T33" fmla="*/ 73 h 173"/>
                <a:gd name="T34" fmla="*/ 177 w 177"/>
                <a:gd name="T35" fmla="*/ 90 h 173"/>
                <a:gd name="T36" fmla="*/ 5 w 177"/>
                <a:gd name="T37" fmla="*/ 17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7" h="173">
                  <a:moveTo>
                    <a:pt x="5" y="173"/>
                  </a:moveTo>
                  <a:lnTo>
                    <a:pt x="4" y="171"/>
                  </a:lnTo>
                  <a:lnTo>
                    <a:pt x="3" y="165"/>
                  </a:lnTo>
                  <a:lnTo>
                    <a:pt x="0" y="154"/>
                  </a:lnTo>
                  <a:lnTo>
                    <a:pt x="0" y="143"/>
                  </a:lnTo>
                  <a:lnTo>
                    <a:pt x="3" y="130"/>
                  </a:lnTo>
                  <a:lnTo>
                    <a:pt x="8" y="116"/>
                  </a:lnTo>
                  <a:lnTo>
                    <a:pt x="18" y="103"/>
                  </a:lnTo>
                  <a:lnTo>
                    <a:pt x="32" y="90"/>
                  </a:lnTo>
                  <a:lnTo>
                    <a:pt x="155" y="0"/>
                  </a:lnTo>
                  <a:lnTo>
                    <a:pt x="155" y="2"/>
                  </a:lnTo>
                  <a:lnTo>
                    <a:pt x="154" y="7"/>
                  </a:lnTo>
                  <a:lnTo>
                    <a:pt x="153" y="16"/>
                  </a:lnTo>
                  <a:lnTo>
                    <a:pt x="153" y="28"/>
                  </a:lnTo>
                  <a:lnTo>
                    <a:pt x="155" y="41"/>
                  </a:lnTo>
                  <a:lnTo>
                    <a:pt x="159" y="56"/>
                  </a:lnTo>
                  <a:lnTo>
                    <a:pt x="166" y="73"/>
                  </a:lnTo>
                  <a:lnTo>
                    <a:pt x="177" y="90"/>
                  </a:lnTo>
                  <a:lnTo>
                    <a:pt x="5" y="173"/>
                  </a:lnTo>
                  <a:close/>
                </a:path>
              </a:pathLst>
            </a:custGeom>
            <a:solidFill>
              <a:srgbClr val="B2FFE5"/>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03" name="Freeform 199">
              <a:extLst>
                <a:ext uri="{FF2B5EF4-FFF2-40B4-BE49-F238E27FC236}">
                  <a16:creationId xmlns:a16="http://schemas.microsoft.com/office/drawing/2014/main" id="{7076DD2D-00E8-D57B-392F-937B93B17612}"/>
                </a:ext>
              </a:extLst>
            </p:cNvPr>
            <p:cNvSpPr>
              <a:spLocks/>
            </p:cNvSpPr>
            <p:nvPr/>
          </p:nvSpPr>
          <p:spPr bwMode="auto">
            <a:xfrm>
              <a:off x="1917" y="973"/>
              <a:ext cx="58" cy="56"/>
            </a:xfrm>
            <a:custGeom>
              <a:avLst/>
              <a:gdLst>
                <a:gd name="T0" fmla="*/ 0 w 118"/>
                <a:gd name="T1" fmla="*/ 0 h 114"/>
                <a:gd name="T2" fmla="*/ 0 w 118"/>
                <a:gd name="T3" fmla="*/ 3 h 114"/>
                <a:gd name="T4" fmla="*/ 0 w 118"/>
                <a:gd name="T5" fmla="*/ 12 h 114"/>
                <a:gd name="T6" fmla="*/ 1 w 118"/>
                <a:gd name="T7" fmla="*/ 27 h 114"/>
                <a:gd name="T8" fmla="*/ 7 w 118"/>
                <a:gd name="T9" fmla="*/ 43 h 114"/>
                <a:gd name="T10" fmla="*/ 17 w 118"/>
                <a:gd name="T11" fmla="*/ 62 h 114"/>
                <a:gd name="T12" fmla="*/ 34 w 118"/>
                <a:gd name="T13" fmla="*/ 80 h 114"/>
                <a:gd name="T14" fmla="*/ 60 w 118"/>
                <a:gd name="T15" fmla="*/ 99 h 114"/>
                <a:gd name="T16" fmla="*/ 94 w 118"/>
                <a:gd name="T17" fmla="*/ 114 h 114"/>
                <a:gd name="T18" fmla="*/ 118 w 118"/>
                <a:gd name="T19" fmla="*/ 94 h 114"/>
                <a:gd name="T20" fmla="*/ 114 w 118"/>
                <a:gd name="T21" fmla="*/ 93 h 114"/>
                <a:gd name="T22" fmla="*/ 103 w 118"/>
                <a:gd name="T23" fmla="*/ 90 h 114"/>
                <a:gd name="T24" fmla="*/ 89 w 118"/>
                <a:gd name="T25" fmla="*/ 83 h 114"/>
                <a:gd name="T26" fmla="*/ 71 w 118"/>
                <a:gd name="T27" fmla="*/ 75 h 114"/>
                <a:gd name="T28" fmla="*/ 52 w 118"/>
                <a:gd name="T29" fmla="*/ 63 h 114"/>
                <a:gd name="T30" fmla="*/ 32 w 118"/>
                <a:gd name="T31" fmla="*/ 47 h 114"/>
                <a:gd name="T32" fmla="*/ 14 w 118"/>
                <a:gd name="T33" fmla="*/ 26 h 114"/>
                <a:gd name="T34" fmla="*/ 0 w 118"/>
                <a:gd name="T35"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 h="114">
                  <a:moveTo>
                    <a:pt x="0" y="0"/>
                  </a:moveTo>
                  <a:lnTo>
                    <a:pt x="0" y="3"/>
                  </a:lnTo>
                  <a:lnTo>
                    <a:pt x="0" y="12"/>
                  </a:lnTo>
                  <a:lnTo>
                    <a:pt x="1" y="27"/>
                  </a:lnTo>
                  <a:lnTo>
                    <a:pt x="7" y="43"/>
                  </a:lnTo>
                  <a:lnTo>
                    <a:pt x="17" y="62"/>
                  </a:lnTo>
                  <a:lnTo>
                    <a:pt x="34" y="80"/>
                  </a:lnTo>
                  <a:lnTo>
                    <a:pt x="60" y="99"/>
                  </a:lnTo>
                  <a:lnTo>
                    <a:pt x="94" y="114"/>
                  </a:lnTo>
                  <a:lnTo>
                    <a:pt x="118" y="94"/>
                  </a:lnTo>
                  <a:lnTo>
                    <a:pt x="114" y="93"/>
                  </a:lnTo>
                  <a:lnTo>
                    <a:pt x="103" y="90"/>
                  </a:lnTo>
                  <a:lnTo>
                    <a:pt x="89" y="83"/>
                  </a:lnTo>
                  <a:lnTo>
                    <a:pt x="71" y="75"/>
                  </a:lnTo>
                  <a:lnTo>
                    <a:pt x="52" y="63"/>
                  </a:lnTo>
                  <a:lnTo>
                    <a:pt x="32" y="47"/>
                  </a:lnTo>
                  <a:lnTo>
                    <a:pt x="14" y="26"/>
                  </a:lnTo>
                  <a:lnTo>
                    <a:pt x="0"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04" name="Freeform 200">
              <a:extLst>
                <a:ext uri="{FF2B5EF4-FFF2-40B4-BE49-F238E27FC236}">
                  <a16:creationId xmlns:a16="http://schemas.microsoft.com/office/drawing/2014/main" id="{45AB3E39-A2DC-5097-FDCA-42F797ECAAB2}"/>
                </a:ext>
              </a:extLst>
            </p:cNvPr>
            <p:cNvSpPr>
              <a:spLocks/>
            </p:cNvSpPr>
            <p:nvPr/>
          </p:nvSpPr>
          <p:spPr bwMode="auto">
            <a:xfrm>
              <a:off x="1950" y="957"/>
              <a:ext cx="58" cy="59"/>
            </a:xfrm>
            <a:custGeom>
              <a:avLst/>
              <a:gdLst>
                <a:gd name="T0" fmla="*/ 0 w 118"/>
                <a:gd name="T1" fmla="*/ 0 h 113"/>
                <a:gd name="T2" fmla="*/ 0 w 118"/>
                <a:gd name="T3" fmla="*/ 3 h 113"/>
                <a:gd name="T4" fmla="*/ 0 w 118"/>
                <a:gd name="T5" fmla="*/ 12 h 113"/>
                <a:gd name="T6" fmla="*/ 2 w 118"/>
                <a:gd name="T7" fmla="*/ 26 h 113"/>
                <a:gd name="T8" fmla="*/ 7 w 118"/>
                <a:gd name="T9" fmla="*/ 42 h 113"/>
                <a:gd name="T10" fmla="*/ 17 w 118"/>
                <a:gd name="T11" fmla="*/ 62 h 113"/>
                <a:gd name="T12" fmla="*/ 34 w 118"/>
                <a:gd name="T13" fmla="*/ 80 h 113"/>
                <a:gd name="T14" fmla="*/ 59 w 118"/>
                <a:gd name="T15" fmla="*/ 98 h 113"/>
                <a:gd name="T16" fmla="*/ 93 w 118"/>
                <a:gd name="T17" fmla="*/ 113 h 113"/>
                <a:gd name="T18" fmla="*/ 118 w 118"/>
                <a:gd name="T19" fmla="*/ 93 h 113"/>
                <a:gd name="T20" fmla="*/ 114 w 118"/>
                <a:gd name="T21" fmla="*/ 92 h 113"/>
                <a:gd name="T22" fmla="*/ 103 w 118"/>
                <a:gd name="T23" fmla="*/ 89 h 113"/>
                <a:gd name="T24" fmla="*/ 89 w 118"/>
                <a:gd name="T25" fmla="*/ 83 h 113"/>
                <a:gd name="T26" fmla="*/ 71 w 118"/>
                <a:gd name="T27" fmla="*/ 75 h 113"/>
                <a:gd name="T28" fmla="*/ 52 w 118"/>
                <a:gd name="T29" fmla="*/ 63 h 113"/>
                <a:gd name="T30" fmla="*/ 32 w 118"/>
                <a:gd name="T31" fmla="*/ 47 h 113"/>
                <a:gd name="T32" fmla="*/ 14 w 118"/>
                <a:gd name="T33" fmla="*/ 25 h 113"/>
                <a:gd name="T34" fmla="*/ 0 w 118"/>
                <a:gd name="T35"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 h="113">
                  <a:moveTo>
                    <a:pt x="0" y="0"/>
                  </a:moveTo>
                  <a:lnTo>
                    <a:pt x="0" y="3"/>
                  </a:lnTo>
                  <a:lnTo>
                    <a:pt x="0" y="12"/>
                  </a:lnTo>
                  <a:lnTo>
                    <a:pt x="2" y="26"/>
                  </a:lnTo>
                  <a:lnTo>
                    <a:pt x="7" y="42"/>
                  </a:lnTo>
                  <a:lnTo>
                    <a:pt x="17" y="62"/>
                  </a:lnTo>
                  <a:lnTo>
                    <a:pt x="34" y="80"/>
                  </a:lnTo>
                  <a:lnTo>
                    <a:pt x="59" y="98"/>
                  </a:lnTo>
                  <a:lnTo>
                    <a:pt x="93" y="113"/>
                  </a:lnTo>
                  <a:lnTo>
                    <a:pt x="118" y="93"/>
                  </a:lnTo>
                  <a:lnTo>
                    <a:pt x="114" y="92"/>
                  </a:lnTo>
                  <a:lnTo>
                    <a:pt x="103" y="89"/>
                  </a:lnTo>
                  <a:lnTo>
                    <a:pt x="89" y="83"/>
                  </a:lnTo>
                  <a:lnTo>
                    <a:pt x="71" y="75"/>
                  </a:lnTo>
                  <a:lnTo>
                    <a:pt x="52" y="63"/>
                  </a:lnTo>
                  <a:lnTo>
                    <a:pt x="32" y="47"/>
                  </a:lnTo>
                  <a:lnTo>
                    <a:pt x="14" y="25"/>
                  </a:lnTo>
                  <a:lnTo>
                    <a:pt x="0"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05" name="Freeform 201">
              <a:extLst>
                <a:ext uri="{FF2B5EF4-FFF2-40B4-BE49-F238E27FC236}">
                  <a16:creationId xmlns:a16="http://schemas.microsoft.com/office/drawing/2014/main" id="{65F5E8BC-A45C-9B47-1CA9-99DA7492F108}"/>
                </a:ext>
              </a:extLst>
            </p:cNvPr>
            <p:cNvSpPr>
              <a:spLocks/>
            </p:cNvSpPr>
            <p:nvPr/>
          </p:nvSpPr>
          <p:spPr bwMode="auto">
            <a:xfrm>
              <a:off x="1996" y="874"/>
              <a:ext cx="41" cy="79"/>
            </a:xfrm>
            <a:custGeom>
              <a:avLst/>
              <a:gdLst>
                <a:gd name="T0" fmla="*/ 85 w 85"/>
                <a:gd name="T1" fmla="*/ 8 h 159"/>
                <a:gd name="T2" fmla="*/ 81 w 85"/>
                <a:gd name="T3" fmla="*/ 7 h 159"/>
                <a:gd name="T4" fmla="*/ 74 w 85"/>
                <a:gd name="T5" fmla="*/ 4 h 159"/>
                <a:gd name="T6" fmla="*/ 64 w 85"/>
                <a:gd name="T7" fmla="*/ 2 h 159"/>
                <a:gd name="T8" fmla="*/ 51 w 85"/>
                <a:gd name="T9" fmla="*/ 0 h 159"/>
                <a:gd name="T10" fmla="*/ 37 w 85"/>
                <a:gd name="T11" fmla="*/ 1 h 159"/>
                <a:gd name="T12" fmla="*/ 24 w 85"/>
                <a:gd name="T13" fmla="*/ 5 h 159"/>
                <a:gd name="T14" fmla="*/ 11 w 85"/>
                <a:gd name="T15" fmla="*/ 16 h 159"/>
                <a:gd name="T16" fmla="*/ 2 w 85"/>
                <a:gd name="T17" fmla="*/ 31 h 159"/>
                <a:gd name="T18" fmla="*/ 1 w 85"/>
                <a:gd name="T19" fmla="*/ 34 h 159"/>
                <a:gd name="T20" fmla="*/ 0 w 85"/>
                <a:gd name="T21" fmla="*/ 43 h 159"/>
                <a:gd name="T22" fmla="*/ 0 w 85"/>
                <a:gd name="T23" fmla="*/ 56 h 159"/>
                <a:gd name="T24" fmla="*/ 2 w 85"/>
                <a:gd name="T25" fmla="*/ 73 h 159"/>
                <a:gd name="T26" fmla="*/ 8 w 85"/>
                <a:gd name="T27" fmla="*/ 94 h 159"/>
                <a:gd name="T28" fmla="*/ 21 w 85"/>
                <a:gd name="T29" fmla="*/ 115 h 159"/>
                <a:gd name="T30" fmla="*/ 40 w 85"/>
                <a:gd name="T31" fmla="*/ 137 h 159"/>
                <a:gd name="T32" fmla="*/ 67 w 85"/>
                <a:gd name="T33" fmla="*/ 159 h 159"/>
                <a:gd name="T34" fmla="*/ 64 w 85"/>
                <a:gd name="T35" fmla="*/ 156 h 159"/>
                <a:gd name="T36" fmla="*/ 57 w 85"/>
                <a:gd name="T37" fmla="*/ 147 h 159"/>
                <a:gd name="T38" fmla="*/ 47 w 85"/>
                <a:gd name="T39" fmla="*/ 132 h 159"/>
                <a:gd name="T40" fmla="*/ 38 w 85"/>
                <a:gd name="T41" fmla="*/ 115 h 159"/>
                <a:gd name="T42" fmla="*/ 30 w 85"/>
                <a:gd name="T43" fmla="*/ 97 h 159"/>
                <a:gd name="T44" fmla="*/ 25 w 85"/>
                <a:gd name="T45" fmla="*/ 76 h 159"/>
                <a:gd name="T46" fmla="*/ 27 w 85"/>
                <a:gd name="T47" fmla="*/ 58 h 159"/>
                <a:gd name="T48" fmla="*/ 36 w 85"/>
                <a:gd name="T49" fmla="*/ 41 h 159"/>
                <a:gd name="T50" fmla="*/ 85 w 85"/>
                <a:gd name="T51" fmla="*/ 8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5" h="159">
                  <a:moveTo>
                    <a:pt x="85" y="8"/>
                  </a:moveTo>
                  <a:lnTo>
                    <a:pt x="81" y="7"/>
                  </a:lnTo>
                  <a:lnTo>
                    <a:pt x="74" y="4"/>
                  </a:lnTo>
                  <a:lnTo>
                    <a:pt x="64" y="2"/>
                  </a:lnTo>
                  <a:lnTo>
                    <a:pt x="51" y="0"/>
                  </a:lnTo>
                  <a:lnTo>
                    <a:pt x="37" y="1"/>
                  </a:lnTo>
                  <a:lnTo>
                    <a:pt x="24" y="5"/>
                  </a:lnTo>
                  <a:lnTo>
                    <a:pt x="11" y="16"/>
                  </a:lnTo>
                  <a:lnTo>
                    <a:pt x="2" y="31"/>
                  </a:lnTo>
                  <a:lnTo>
                    <a:pt x="1" y="34"/>
                  </a:lnTo>
                  <a:lnTo>
                    <a:pt x="0" y="43"/>
                  </a:lnTo>
                  <a:lnTo>
                    <a:pt x="0" y="56"/>
                  </a:lnTo>
                  <a:lnTo>
                    <a:pt x="2" y="73"/>
                  </a:lnTo>
                  <a:lnTo>
                    <a:pt x="8" y="94"/>
                  </a:lnTo>
                  <a:lnTo>
                    <a:pt x="21" y="115"/>
                  </a:lnTo>
                  <a:lnTo>
                    <a:pt x="40" y="137"/>
                  </a:lnTo>
                  <a:lnTo>
                    <a:pt x="67" y="159"/>
                  </a:lnTo>
                  <a:lnTo>
                    <a:pt x="64" y="156"/>
                  </a:lnTo>
                  <a:lnTo>
                    <a:pt x="57" y="147"/>
                  </a:lnTo>
                  <a:lnTo>
                    <a:pt x="47" y="132"/>
                  </a:lnTo>
                  <a:lnTo>
                    <a:pt x="38" y="115"/>
                  </a:lnTo>
                  <a:lnTo>
                    <a:pt x="30" y="97"/>
                  </a:lnTo>
                  <a:lnTo>
                    <a:pt x="25" y="76"/>
                  </a:lnTo>
                  <a:lnTo>
                    <a:pt x="27" y="58"/>
                  </a:lnTo>
                  <a:lnTo>
                    <a:pt x="36" y="41"/>
                  </a:lnTo>
                  <a:lnTo>
                    <a:pt x="85" y="8"/>
                  </a:lnTo>
                  <a:close/>
                </a:path>
              </a:pathLst>
            </a:custGeom>
            <a:solidFill>
              <a:srgbClr val="3F3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06" name="Freeform 202">
              <a:extLst>
                <a:ext uri="{FF2B5EF4-FFF2-40B4-BE49-F238E27FC236}">
                  <a16:creationId xmlns:a16="http://schemas.microsoft.com/office/drawing/2014/main" id="{42077A61-2199-42B1-19D9-E0F7AE0C1926}"/>
                </a:ext>
              </a:extLst>
            </p:cNvPr>
            <p:cNvSpPr>
              <a:spLocks/>
            </p:cNvSpPr>
            <p:nvPr/>
          </p:nvSpPr>
          <p:spPr bwMode="auto">
            <a:xfrm>
              <a:off x="1752" y="1008"/>
              <a:ext cx="19" cy="53"/>
            </a:xfrm>
            <a:custGeom>
              <a:avLst/>
              <a:gdLst>
                <a:gd name="T0" fmla="*/ 0 w 40"/>
                <a:gd name="T1" fmla="*/ 4 h 104"/>
                <a:gd name="T2" fmla="*/ 0 w 40"/>
                <a:gd name="T3" fmla="*/ 7 h 104"/>
                <a:gd name="T4" fmla="*/ 0 w 40"/>
                <a:gd name="T5" fmla="*/ 15 h 104"/>
                <a:gd name="T6" fmla="*/ 1 w 40"/>
                <a:gd name="T7" fmla="*/ 24 h 104"/>
                <a:gd name="T8" fmla="*/ 3 w 40"/>
                <a:gd name="T9" fmla="*/ 37 h 104"/>
                <a:gd name="T10" fmla="*/ 6 w 40"/>
                <a:gd name="T11" fmla="*/ 51 h 104"/>
                <a:gd name="T12" fmla="*/ 12 w 40"/>
                <a:gd name="T13" fmla="*/ 67 h 104"/>
                <a:gd name="T14" fmla="*/ 20 w 40"/>
                <a:gd name="T15" fmla="*/ 85 h 104"/>
                <a:gd name="T16" fmla="*/ 32 w 40"/>
                <a:gd name="T17" fmla="*/ 102 h 104"/>
                <a:gd name="T18" fmla="*/ 32 w 40"/>
                <a:gd name="T19" fmla="*/ 102 h 104"/>
                <a:gd name="T20" fmla="*/ 34 w 40"/>
                <a:gd name="T21" fmla="*/ 103 h 104"/>
                <a:gd name="T22" fmla="*/ 36 w 40"/>
                <a:gd name="T23" fmla="*/ 104 h 104"/>
                <a:gd name="T24" fmla="*/ 37 w 40"/>
                <a:gd name="T25" fmla="*/ 104 h 104"/>
                <a:gd name="T26" fmla="*/ 38 w 40"/>
                <a:gd name="T27" fmla="*/ 103 h 104"/>
                <a:gd name="T28" fmla="*/ 39 w 40"/>
                <a:gd name="T29" fmla="*/ 102 h 104"/>
                <a:gd name="T30" fmla="*/ 40 w 40"/>
                <a:gd name="T31" fmla="*/ 101 h 104"/>
                <a:gd name="T32" fmla="*/ 40 w 40"/>
                <a:gd name="T33" fmla="*/ 99 h 104"/>
                <a:gd name="T34" fmla="*/ 39 w 40"/>
                <a:gd name="T35" fmla="*/ 98 h 104"/>
                <a:gd name="T36" fmla="*/ 39 w 40"/>
                <a:gd name="T37" fmla="*/ 98 h 104"/>
                <a:gd name="T38" fmla="*/ 27 w 40"/>
                <a:gd name="T39" fmla="*/ 82 h 104"/>
                <a:gd name="T40" fmla="*/ 19 w 40"/>
                <a:gd name="T41" fmla="*/ 65 h 104"/>
                <a:gd name="T42" fmla="*/ 13 w 40"/>
                <a:gd name="T43" fmla="*/ 49 h 104"/>
                <a:gd name="T44" fmla="*/ 10 w 40"/>
                <a:gd name="T45" fmla="*/ 35 h 104"/>
                <a:gd name="T46" fmla="*/ 8 w 40"/>
                <a:gd name="T47" fmla="*/ 23 h 104"/>
                <a:gd name="T48" fmla="*/ 7 w 40"/>
                <a:gd name="T49" fmla="*/ 14 h 104"/>
                <a:gd name="T50" fmla="*/ 7 w 40"/>
                <a:gd name="T51" fmla="*/ 6 h 104"/>
                <a:gd name="T52" fmla="*/ 7 w 40"/>
                <a:gd name="T53" fmla="*/ 4 h 104"/>
                <a:gd name="T54" fmla="*/ 7 w 40"/>
                <a:gd name="T55" fmla="*/ 4 h 104"/>
                <a:gd name="T56" fmla="*/ 7 w 40"/>
                <a:gd name="T57" fmla="*/ 3 h 104"/>
                <a:gd name="T58" fmla="*/ 6 w 40"/>
                <a:gd name="T59" fmla="*/ 2 h 104"/>
                <a:gd name="T60" fmla="*/ 5 w 40"/>
                <a:gd name="T61" fmla="*/ 1 h 104"/>
                <a:gd name="T62" fmla="*/ 4 w 40"/>
                <a:gd name="T63" fmla="*/ 0 h 104"/>
                <a:gd name="T64" fmla="*/ 3 w 40"/>
                <a:gd name="T65" fmla="*/ 0 h 104"/>
                <a:gd name="T66" fmla="*/ 1 w 40"/>
                <a:gd name="T67" fmla="*/ 1 h 104"/>
                <a:gd name="T68" fmla="*/ 0 w 40"/>
                <a:gd name="T69" fmla="*/ 3 h 104"/>
                <a:gd name="T70" fmla="*/ 0 w 40"/>
                <a:gd name="T71" fmla="*/ 4 h 104"/>
                <a:gd name="T72" fmla="*/ 0 w 40"/>
                <a:gd name="T73" fmla="*/ 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104">
                  <a:moveTo>
                    <a:pt x="0" y="4"/>
                  </a:moveTo>
                  <a:lnTo>
                    <a:pt x="0" y="7"/>
                  </a:lnTo>
                  <a:lnTo>
                    <a:pt x="0" y="15"/>
                  </a:lnTo>
                  <a:lnTo>
                    <a:pt x="1" y="24"/>
                  </a:lnTo>
                  <a:lnTo>
                    <a:pt x="3" y="37"/>
                  </a:lnTo>
                  <a:lnTo>
                    <a:pt x="6" y="51"/>
                  </a:lnTo>
                  <a:lnTo>
                    <a:pt x="12" y="67"/>
                  </a:lnTo>
                  <a:lnTo>
                    <a:pt x="20" y="85"/>
                  </a:lnTo>
                  <a:lnTo>
                    <a:pt x="32" y="102"/>
                  </a:lnTo>
                  <a:lnTo>
                    <a:pt x="32" y="102"/>
                  </a:lnTo>
                  <a:lnTo>
                    <a:pt x="34" y="103"/>
                  </a:lnTo>
                  <a:lnTo>
                    <a:pt x="36" y="104"/>
                  </a:lnTo>
                  <a:lnTo>
                    <a:pt x="37" y="104"/>
                  </a:lnTo>
                  <a:lnTo>
                    <a:pt x="38" y="103"/>
                  </a:lnTo>
                  <a:lnTo>
                    <a:pt x="39" y="102"/>
                  </a:lnTo>
                  <a:lnTo>
                    <a:pt x="40" y="101"/>
                  </a:lnTo>
                  <a:lnTo>
                    <a:pt x="40" y="99"/>
                  </a:lnTo>
                  <a:lnTo>
                    <a:pt x="39" y="98"/>
                  </a:lnTo>
                  <a:lnTo>
                    <a:pt x="39" y="98"/>
                  </a:lnTo>
                  <a:lnTo>
                    <a:pt x="27" y="82"/>
                  </a:lnTo>
                  <a:lnTo>
                    <a:pt x="19" y="65"/>
                  </a:lnTo>
                  <a:lnTo>
                    <a:pt x="13" y="49"/>
                  </a:lnTo>
                  <a:lnTo>
                    <a:pt x="10" y="35"/>
                  </a:lnTo>
                  <a:lnTo>
                    <a:pt x="8" y="23"/>
                  </a:lnTo>
                  <a:lnTo>
                    <a:pt x="7" y="14"/>
                  </a:lnTo>
                  <a:lnTo>
                    <a:pt x="7" y="6"/>
                  </a:lnTo>
                  <a:lnTo>
                    <a:pt x="7" y="4"/>
                  </a:lnTo>
                  <a:lnTo>
                    <a:pt x="7" y="4"/>
                  </a:lnTo>
                  <a:lnTo>
                    <a:pt x="7" y="3"/>
                  </a:lnTo>
                  <a:lnTo>
                    <a:pt x="6" y="2"/>
                  </a:lnTo>
                  <a:lnTo>
                    <a:pt x="5" y="1"/>
                  </a:lnTo>
                  <a:lnTo>
                    <a:pt x="4" y="0"/>
                  </a:lnTo>
                  <a:lnTo>
                    <a:pt x="3" y="0"/>
                  </a:lnTo>
                  <a:lnTo>
                    <a:pt x="1" y="1"/>
                  </a:lnTo>
                  <a:lnTo>
                    <a:pt x="0" y="3"/>
                  </a:lnTo>
                  <a:lnTo>
                    <a:pt x="0" y="4"/>
                  </a:lnTo>
                  <a:lnTo>
                    <a:pt x="0" y="4"/>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07" name="Freeform 203">
              <a:extLst>
                <a:ext uri="{FF2B5EF4-FFF2-40B4-BE49-F238E27FC236}">
                  <a16:creationId xmlns:a16="http://schemas.microsoft.com/office/drawing/2014/main" id="{599619C1-5166-19F8-8AC2-69B5A29CA58A}"/>
                </a:ext>
              </a:extLst>
            </p:cNvPr>
            <p:cNvSpPr>
              <a:spLocks/>
            </p:cNvSpPr>
            <p:nvPr/>
          </p:nvSpPr>
          <p:spPr bwMode="auto">
            <a:xfrm>
              <a:off x="1690" y="1046"/>
              <a:ext cx="19" cy="51"/>
            </a:xfrm>
            <a:custGeom>
              <a:avLst/>
              <a:gdLst>
                <a:gd name="T0" fmla="*/ 0 w 40"/>
                <a:gd name="T1" fmla="*/ 3 h 104"/>
                <a:gd name="T2" fmla="*/ 0 w 40"/>
                <a:gd name="T3" fmla="*/ 7 h 104"/>
                <a:gd name="T4" fmla="*/ 0 w 40"/>
                <a:gd name="T5" fmla="*/ 14 h 104"/>
                <a:gd name="T6" fmla="*/ 1 w 40"/>
                <a:gd name="T7" fmla="*/ 24 h 104"/>
                <a:gd name="T8" fmla="*/ 3 w 40"/>
                <a:gd name="T9" fmla="*/ 36 h 104"/>
                <a:gd name="T10" fmla="*/ 6 w 40"/>
                <a:gd name="T11" fmla="*/ 51 h 104"/>
                <a:gd name="T12" fmla="*/ 12 w 40"/>
                <a:gd name="T13" fmla="*/ 67 h 104"/>
                <a:gd name="T14" fmla="*/ 22 w 40"/>
                <a:gd name="T15" fmla="*/ 85 h 104"/>
                <a:gd name="T16" fmla="*/ 33 w 40"/>
                <a:gd name="T17" fmla="*/ 102 h 104"/>
                <a:gd name="T18" fmla="*/ 33 w 40"/>
                <a:gd name="T19" fmla="*/ 102 h 104"/>
                <a:gd name="T20" fmla="*/ 34 w 40"/>
                <a:gd name="T21" fmla="*/ 103 h 104"/>
                <a:gd name="T22" fmla="*/ 36 w 40"/>
                <a:gd name="T23" fmla="*/ 104 h 104"/>
                <a:gd name="T24" fmla="*/ 37 w 40"/>
                <a:gd name="T25" fmla="*/ 104 h 104"/>
                <a:gd name="T26" fmla="*/ 38 w 40"/>
                <a:gd name="T27" fmla="*/ 103 h 104"/>
                <a:gd name="T28" fmla="*/ 39 w 40"/>
                <a:gd name="T29" fmla="*/ 102 h 104"/>
                <a:gd name="T30" fmla="*/ 40 w 40"/>
                <a:gd name="T31" fmla="*/ 101 h 104"/>
                <a:gd name="T32" fmla="*/ 40 w 40"/>
                <a:gd name="T33" fmla="*/ 99 h 104"/>
                <a:gd name="T34" fmla="*/ 39 w 40"/>
                <a:gd name="T35" fmla="*/ 98 h 104"/>
                <a:gd name="T36" fmla="*/ 39 w 40"/>
                <a:gd name="T37" fmla="*/ 98 h 104"/>
                <a:gd name="T38" fmla="*/ 28 w 40"/>
                <a:gd name="T39" fmla="*/ 82 h 104"/>
                <a:gd name="T40" fmla="*/ 19 w 40"/>
                <a:gd name="T41" fmla="*/ 64 h 104"/>
                <a:gd name="T42" fmla="*/ 13 w 40"/>
                <a:gd name="T43" fmla="*/ 49 h 104"/>
                <a:gd name="T44" fmla="*/ 10 w 40"/>
                <a:gd name="T45" fmla="*/ 35 h 104"/>
                <a:gd name="T46" fmla="*/ 8 w 40"/>
                <a:gd name="T47" fmla="*/ 23 h 104"/>
                <a:gd name="T48" fmla="*/ 7 w 40"/>
                <a:gd name="T49" fmla="*/ 13 h 104"/>
                <a:gd name="T50" fmla="*/ 7 w 40"/>
                <a:gd name="T51" fmla="*/ 7 h 104"/>
                <a:gd name="T52" fmla="*/ 7 w 40"/>
                <a:gd name="T53" fmla="*/ 4 h 104"/>
                <a:gd name="T54" fmla="*/ 7 w 40"/>
                <a:gd name="T55" fmla="*/ 4 h 104"/>
                <a:gd name="T56" fmla="*/ 7 w 40"/>
                <a:gd name="T57" fmla="*/ 3 h 104"/>
                <a:gd name="T58" fmla="*/ 6 w 40"/>
                <a:gd name="T59" fmla="*/ 1 h 104"/>
                <a:gd name="T60" fmla="*/ 5 w 40"/>
                <a:gd name="T61" fmla="*/ 0 h 104"/>
                <a:gd name="T62" fmla="*/ 4 w 40"/>
                <a:gd name="T63" fmla="*/ 0 h 104"/>
                <a:gd name="T64" fmla="*/ 3 w 40"/>
                <a:gd name="T65" fmla="*/ 0 h 104"/>
                <a:gd name="T66" fmla="*/ 2 w 40"/>
                <a:gd name="T67" fmla="*/ 1 h 104"/>
                <a:gd name="T68" fmla="*/ 1 w 40"/>
                <a:gd name="T69" fmla="*/ 2 h 104"/>
                <a:gd name="T70" fmla="*/ 0 w 40"/>
                <a:gd name="T71" fmla="*/ 3 h 104"/>
                <a:gd name="T72" fmla="*/ 0 w 40"/>
                <a:gd name="T73" fmla="*/ 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104">
                  <a:moveTo>
                    <a:pt x="0" y="3"/>
                  </a:moveTo>
                  <a:lnTo>
                    <a:pt x="0" y="7"/>
                  </a:lnTo>
                  <a:lnTo>
                    <a:pt x="0" y="14"/>
                  </a:lnTo>
                  <a:lnTo>
                    <a:pt x="1" y="24"/>
                  </a:lnTo>
                  <a:lnTo>
                    <a:pt x="3" y="36"/>
                  </a:lnTo>
                  <a:lnTo>
                    <a:pt x="6" y="51"/>
                  </a:lnTo>
                  <a:lnTo>
                    <a:pt x="12" y="67"/>
                  </a:lnTo>
                  <a:lnTo>
                    <a:pt x="22" y="85"/>
                  </a:lnTo>
                  <a:lnTo>
                    <a:pt x="33" y="102"/>
                  </a:lnTo>
                  <a:lnTo>
                    <a:pt x="33" y="102"/>
                  </a:lnTo>
                  <a:lnTo>
                    <a:pt x="34" y="103"/>
                  </a:lnTo>
                  <a:lnTo>
                    <a:pt x="36" y="104"/>
                  </a:lnTo>
                  <a:lnTo>
                    <a:pt x="37" y="104"/>
                  </a:lnTo>
                  <a:lnTo>
                    <a:pt x="38" y="103"/>
                  </a:lnTo>
                  <a:lnTo>
                    <a:pt x="39" y="102"/>
                  </a:lnTo>
                  <a:lnTo>
                    <a:pt x="40" y="101"/>
                  </a:lnTo>
                  <a:lnTo>
                    <a:pt x="40" y="99"/>
                  </a:lnTo>
                  <a:lnTo>
                    <a:pt x="39" y="98"/>
                  </a:lnTo>
                  <a:lnTo>
                    <a:pt x="39" y="98"/>
                  </a:lnTo>
                  <a:lnTo>
                    <a:pt x="28" y="82"/>
                  </a:lnTo>
                  <a:lnTo>
                    <a:pt x="19" y="64"/>
                  </a:lnTo>
                  <a:lnTo>
                    <a:pt x="13" y="49"/>
                  </a:lnTo>
                  <a:lnTo>
                    <a:pt x="10" y="35"/>
                  </a:lnTo>
                  <a:lnTo>
                    <a:pt x="8" y="23"/>
                  </a:lnTo>
                  <a:lnTo>
                    <a:pt x="7" y="13"/>
                  </a:lnTo>
                  <a:lnTo>
                    <a:pt x="7" y="7"/>
                  </a:lnTo>
                  <a:lnTo>
                    <a:pt x="7" y="4"/>
                  </a:lnTo>
                  <a:lnTo>
                    <a:pt x="7" y="4"/>
                  </a:lnTo>
                  <a:lnTo>
                    <a:pt x="7" y="3"/>
                  </a:lnTo>
                  <a:lnTo>
                    <a:pt x="6" y="1"/>
                  </a:lnTo>
                  <a:lnTo>
                    <a:pt x="5" y="0"/>
                  </a:lnTo>
                  <a:lnTo>
                    <a:pt x="4" y="0"/>
                  </a:lnTo>
                  <a:lnTo>
                    <a:pt x="3" y="0"/>
                  </a:lnTo>
                  <a:lnTo>
                    <a:pt x="2" y="1"/>
                  </a:lnTo>
                  <a:lnTo>
                    <a:pt x="1"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08" name="Freeform 204">
              <a:extLst>
                <a:ext uri="{FF2B5EF4-FFF2-40B4-BE49-F238E27FC236}">
                  <a16:creationId xmlns:a16="http://schemas.microsoft.com/office/drawing/2014/main" id="{92DA08E7-7E81-5AD0-48BE-7EAA418837CA}"/>
                </a:ext>
              </a:extLst>
            </p:cNvPr>
            <p:cNvSpPr>
              <a:spLocks/>
            </p:cNvSpPr>
            <p:nvPr/>
          </p:nvSpPr>
          <p:spPr bwMode="auto">
            <a:xfrm>
              <a:off x="1631" y="1092"/>
              <a:ext cx="20" cy="52"/>
            </a:xfrm>
            <a:custGeom>
              <a:avLst/>
              <a:gdLst>
                <a:gd name="T0" fmla="*/ 0 w 39"/>
                <a:gd name="T1" fmla="*/ 3 h 103"/>
                <a:gd name="T2" fmla="*/ 0 w 39"/>
                <a:gd name="T3" fmla="*/ 6 h 103"/>
                <a:gd name="T4" fmla="*/ 0 w 39"/>
                <a:gd name="T5" fmla="*/ 13 h 103"/>
                <a:gd name="T6" fmla="*/ 1 w 39"/>
                <a:gd name="T7" fmla="*/ 23 h 103"/>
                <a:gd name="T8" fmla="*/ 4 w 39"/>
                <a:gd name="T9" fmla="*/ 35 h 103"/>
                <a:gd name="T10" fmla="*/ 7 w 39"/>
                <a:gd name="T11" fmla="*/ 51 h 103"/>
                <a:gd name="T12" fmla="*/ 13 w 39"/>
                <a:gd name="T13" fmla="*/ 67 h 103"/>
                <a:gd name="T14" fmla="*/ 21 w 39"/>
                <a:gd name="T15" fmla="*/ 84 h 103"/>
                <a:gd name="T16" fmla="*/ 33 w 39"/>
                <a:gd name="T17" fmla="*/ 101 h 103"/>
                <a:gd name="T18" fmla="*/ 33 w 39"/>
                <a:gd name="T19" fmla="*/ 101 h 103"/>
                <a:gd name="T20" fmla="*/ 34 w 39"/>
                <a:gd name="T21" fmla="*/ 102 h 103"/>
                <a:gd name="T22" fmla="*/ 35 w 39"/>
                <a:gd name="T23" fmla="*/ 103 h 103"/>
                <a:gd name="T24" fmla="*/ 36 w 39"/>
                <a:gd name="T25" fmla="*/ 103 h 103"/>
                <a:gd name="T26" fmla="*/ 37 w 39"/>
                <a:gd name="T27" fmla="*/ 102 h 103"/>
                <a:gd name="T28" fmla="*/ 38 w 39"/>
                <a:gd name="T29" fmla="*/ 101 h 103"/>
                <a:gd name="T30" fmla="*/ 39 w 39"/>
                <a:gd name="T31" fmla="*/ 99 h 103"/>
                <a:gd name="T32" fmla="*/ 39 w 39"/>
                <a:gd name="T33" fmla="*/ 98 h 103"/>
                <a:gd name="T34" fmla="*/ 38 w 39"/>
                <a:gd name="T35" fmla="*/ 97 h 103"/>
                <a:gd name="T36" fmla="*/ 38 w 39"/>
                <a:gd name="T37" fmla="*/ 97 h 103"/>
                <a:gd name="T38" fmla="*/ 27 w 39"/>
                <a:gd name="T39" fmla="*/ 81 h 103"/>
                <a:gd name="T40" fmla="*/ 19 w 39"/>
                <a:gd name="T41" fmla="*/ 64 h 103"/>
                <a:gd name="T42" fmla="*/ 14 w 39"/>
                <a:gd name="T43" fmla="*/ 49 h 103"/>
                <a:gd name="T44" fmla="*/ 10 w 39"/>
                <a:gd name="T45" fmla="*/ 34 h 103"/>
                <a:gd name="T46" fmla="*/ 9 w 39"/>
                <a:gd name="T47" fmla="*/ 22 h 103"/>
                <a:gd name="T48" fmla="*/ 8 w 39"/>
                <a:gd name="T49" fmla="*/ 12 h 103"/>
                <a:gd name="T50" fmla="*/ 8 w 39"/>
                <a:gd name="T51" fmla="*/ 6 h 103"/>
                <a:gd name="T52" fmla="*/ 8 w 39"/>
                <a:gd name="T53" fmla="*/ 4 h 103"/>
                <a:gd name="T54" fmla="*/ 8 w 39"/>
                <a:gd name="T55" fmla="*/ 4 h 103"/>
                <a:gd name="T56" fmla="*/ 8 w 39"/>
                <a:gd name="T57" fmla="*/ 3 h 103"/>
                <a:gd name="T58" fmla="*/ 7 w 39"/>
                <a:gd name="T59" fmla="*/ 1 h 103"/>
                <a:gd name="T60" fmla="*/ 6 w 39"/>
                <a:gd name="T61" fmla="*/ 0 h 103"/>
                <a:gd name="T62" fmla="*/ 5 w 39"/>
                <a:gd name="T63" fmla="*/ 0 h 103"/>
                <a:gd name="T64" fmla="*/ 4 w 39"/>
                <a:gd name="T65" fmla="*/ 0 h 103"/>
                <a:gd name="T66" fmla="*/ 1 w 39"/>
                <a:gd name="T67" fmla="*/ 1 h 103"/>
                <a:gd name="T68" fmla="*/ 0 w 39"/>
                <a:gd name="T69" fmla="*/ 2 h 103"/>
                <a:gd name="T70" fmla="*/ 0 w 39"/>
                <a:gd name="T71" fmla="*/ 3 h 103"/>
                <a:gd name="T72" fmla="*/ 0 w 39"/>
                <a:gd name="T73" fmla="*/ 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 h="103">
                  <a:moveTo>
                    <a:pt x="0" y="3"/>
                  </a:moveTo>
                  <a:lnTo>
                    <a:pt x="0" y="6"/>
                  </a:lnTo>
                  <a:lnTo>
                    <a:pt x="0" y="13"/>
                  </a:lnTo>
                  <a:lnTo>
                    <a:pt x="1" y="23"/>
                  </a:lnTo>
                  <a:lnTo>
                    <a:pt x="4" y="35"/>
                  </a:lnTo>
                  <a:lnTo>
                    <a:pt x="7" y="51"/>
                  </a:lnTo>
                  <a:lnTo>
                    <a:pt x="13" y="67"/>
                  </a:lnTo>
                  <a:lnTo>
                    <a:pt x="21" y="84"/>
                  </a:lnTo>
                  <a:lnTo>
                    <a:pt x="33" y="101"/>
                  </a:lnTo>
                  <a:lnTo>
                    <a:pt x="33" y="101"/>
                  </a:lnTo>
                  <a:lnTo>
                    <a:pt x="34" y="102"/>
                  </a:lnTo>
                  <a:lnTo>
                    <a:pt x="35" y="103"/>
                  </a:lnTo>
                  <a:lnTo>
                    <a:pt x="36" y="103"/>
                  </a:lnTo>
                  <a:lnTo>
                    <a:pt x="37" y="102"/>
                  </a:lnTo>
                  <a:lnTo>
                    <a:pt x="38" y="101"/>
                  </a:lnTo>
                  <a:lnTo>
                    <a:pt x="39" y="99"/>
                  </a:lnTo>
                  <a:lnTo>
                    <a:pt x="39" y="98"/>
                  </a:lnTo>
                  <a:lnTo>
                    <a:pt x="38" y="97"/>
                  </a:lnTo>
                  <a:lnTo>
                    <a:pt x="38" y="97"/>
                  </a:lnTo>
                  <a:lnTo>
                    <a:pt x="27" y="81"/>
                  </a:lnTo>
                  <a:lnTo>
                    <a:pt x="19" y="64"/>
                  </a:lnTo>
                  <a:lnTo>
                    <a:pt x="14" y="49"/>
                  </a:lnTo>
                  <a:lnTo>
                    <a:pt x="10" y="34"/>
                  </a:lnTo>
                  <a:lnTo>
                    <a:pt x="9" y="22"/>
                  </a:lnTo>
                  <a:lnTo>
                    <a:pt x="8" y="12"/>
                  </a:lnTo>
                  <a:lnTo>
                    <a:pt x="8" y="6"/>
                  </a:lnTo>
                  <a:lnTo>
                    <a:pt x="8" y="4"/>
                  </a:lnTo>
                  <a:lnTo>
                    <a:pt x="8" y="4"/>
                  </a:lnTo>
                  <a:lnTo>
                    <a:pt x="8" y="3"/>
                  </a:lnTo>
                  <a:lnTo>
                    <a:pt x="7" y="1"/>
                  </a:lnTo>
                  <a:lnTo>
                    <a:pt x="6" y="0"/>
                  </a:lnTo>
                  <a:lnTo>
                    <a:pt x="5" y="0"/>
                  </a:lnTo>
                  <a:lnTo>
                    <a:pt x="4" y="0"/>
                  </a:lnTo>
                  <a:lnTo>
                    <a:pt x="1"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09" name="Freeform 205">
              <a:extLst>
                <a:ext uri="{FF2B5EF4-FFF2-40B4-BE49-F238E27FC236}">
                  <a16:creationId xmlns:a16="http://schemas.microsoft.com/office/drawing/2014/main" id="{6748957C-D5D3-E1F1-19A5-59E43465FC5F}"/>
                </a:ext>
              </a:extLst>
            </p:cNvPr>
            <p:cNvSpPr>
              <a:spLocks/>
            </p:cNvSpPr>
            <p:nvPr/>
          </p:nvSpPr>
          <p:spPr bwMode="auto">
            <a:xfrm>
              <a:off x="1578" y="1141"/>
              <a:ext cx="15" cy="38"/>
            </a:xfrm>
            <a:custGeom>
              <a:avLst/>
              <a:gdLst>
                <a:gd name="T0" fmla="*/ 4 w 30"/>
                <a:gd name="T1" fmla="*/ 1 h 77"/>
                <a:gd name="T2" fmla="*/ 3 w 30"/>
                <a:gd name="T3" fmla="*/ 3 h 77"/>
                <a:gd name="T4" fmla="*/ 1 w 30"/>
                <a:gd name="T5" fmla="*/ 6 h 77"/>
                <a:gd name="T6" fmla="*/ 0 w 30"/>
                <a:gd name="T7" fmla="*/ 12 h 77"/>
                <a:gd name="T8" fmla="*/ 0 w 30"/>
                <a:gd name="T9" fmla="*/ 22 h 77"/>
                <a:gd name="T10" fmla="*/ 1 w 30"/>
                <a:gd name="T11" fmla="*/ 32 h 77"/>
                <a:gd name="T12" fmla="*/ 5 w 30"/>
                <a:gd name="T13" fmla="*/ 44 h 77"/>
                <a:gd name="T14" fmla="*/ 12 w 30"/>
                <a:gd name="T15" fmla="*/ 59 h 77"/>
                <a:gd name="T16" fmla="*/ 23 w 30"/>
                <a:gd name="T17" fmla="*/ 75 h 77"/>
                <a:gd name="T18" fmla="*/ 23 w 30"/>
                <a:gd name="T19" fmla="*/ 75 h 77"/>
                <a:gd name="T20" fmla="*/ 24 w 30"/>
                <a:gd name="T21" fmla="*/ 76 h 77"/>
                <a:gd name="T22" fmla="*/ 26 w 30"/>
                <a:gd name="T23" fmla="*/ 77 h 77"/>
                <a:gd name="T24" fmla="*/ 27 w 30"/>
                <a:gd name="T25" fmla="*/ 77 h 77"/>
                <a:gd name="T26" fmla="*/ 28 w 30"/>
                <a:gd name="T27" fmla="*/ 76 h 77"/>
                <a:gd name="T28" fmla="*/ 29 w 30"/>
                <a:gd name="T29" fmla="*/ 75 h 77"/>
                <a:gd name="T30" fmla="*/ 30 w 30"/>
                <a:gd name="T31" fmla="*/ 74 h 77"/>
                <a:gd name="T32" fmla="*/ 30 w 30"/>
                <a:gd name="T33" fmla="*/ 72 h 77"/>
                <a:gd name="T34" fmla="*/ 29 w 30"/>
                <a:gd name="T35" fmla="*/ 71 h 77"/>
                <a:gd name="T36" fmla="*/ 29 w 30"/>
                <a:gd name="T37" fmla="*/ 71 h 77"/>
                <a:gd name="T38" fmla="*/ 19 w 30"/>
                <a:gd name="T39" fmla="*/ 56 h 77"/>
                <a:gd name="T40" fmla="*/ 12 w 30"/>
                <a:gd name="T41" fmla="*/ 43 h 77"/>
                <a:gd name="T42" fmla="*/ 8 w 30"/>
                <a:gd name="T43" fmla="*/ 32 h 77"/>
                <a:gd name="T44" fmla="*/ 7 w 30"/>
                <a:gd name="T45" fmla="*/ 23 h 77"/>
                <a:gd name="T46" fmla="*/ 7 w 30"/>
                <a:gd name="T47" fmla="*/ 14 h 77"/>
                <a:gd name="T48" fmla="*/ 8 w 30"/>
                <a:gd name="T49" fmla="*/ 9 h 77"/>
                <a:gd name="T50" fmla="*/ 9 w 30"/>
                <a:gd name="T51" fmla="*/ 6 h 77"/>
                <a:gd name="T52" fmla="*/ 10 w 30"/>
                <a:gd name="T53" fmla="*/ 5 h 77"/>
                <a:gd name="T54" fmla="*/ 10 w 30"/>
                <a:gd name="T55" fmla="*/ 5 h 77"/>
                <a:gd name="T56" fmla="*/ 11 w 30"/>
                <a:gd name="T57" fmla="*/ 4 h 77"/>
                <a:gd name="T58" fmla="*/ 11 w 30"/>
                <a:gd name="T59" fmla="*/ 2 h 77"/>
                <a:gd name="T60" fmla="*/ 10 w 30"/>
                <a:gd name="T61" fmla="*/ 1 h 77"/>
                <a:gd name="T62" fmla="*/ 9 w 30"/>
                <a:gd name="T63" fmla="*/ 0 h 77"/>
                <a:gd name="T64" fmla="*/ 8 w 30"/>
                <a:gd name="T65" fmla="*/ 0 h 77"/>
                <a:gd name="T66" fmla="*/ 6 w 30"/>
                <a:gd name="T67" fmla="*/ 0 h 77"/>
                <a:gd name="T68" fmla="*/ 5 w 30"/>
                <a:gd name="T69" fmla="*/ 0 h 77"/>
                <a:gd name="T70" fmla="*/ 4 w 30"/>
                <a:gd name="T71" fmla="*/ 1 h 77"/>
                <a:gd name="T72" fmla="*/ 4 w 30"/>
                <a:gd name="T73" fmla="*/ 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0" h="77">
                  <a:moveTo>
                    <a:pt x="4" y="1"/>
                  </a:moveTo>
                  <a:lnTo>
                    <a:pt x="3" y="3"/>
                  </a:lnTo>
                  <a:lnTo>
                    <a:pt x="1" y="6"/>
                  </a:lnTo>
                  <a:lnTo>
                    <a:pt x="0" y="12"/>
                  </a:lnTo>
                  <a:lnTo>
                    <a:pt x="0" y="22"/>
                  </a:lnTo>
                  <a:lnTo>
                    <a:pt x="1" y="32"/>
                  </a:lnTo>
                  <a:lnTo>
                    <a:pt x="5" y="44"/>
                  </a:lnTo>
                  <a:lnTo>
                    <a:pt x="12" y="59"/>
                  </a:lnTo>
                  <a:lnTo>
                    <a:pt x="23" y="75"/>
                  </a:lnTo>
                  <a:lnTo>
                    <a:pt x="23" y="75"/>
                  </a:lnTo>
                  <a:lnTo>
                    <a:pt x="24" y="76"/>
                  </a:lnTo>
                  <a:lnTo>
                    <a:pt x="26" y="77"/>
                  </a:lnTo>
                  <a:lnTo>
                    <a:pt x="27" y="77"/>
                  </a:lnTo>
                  <a:lnTo>
                    <a:pt x="28" y="76"/>
                  </a:lnTo>
                  <a:lnTo>
                    <a:pt x="29" y="75"/>
                  </a:lnTo>
                  <a:lnTo>
                    <a:pt x="30" y="74"/>
                  </a:lnTo>
                  <a:lnTo>
                    <a:pt x="30" y="72"/>
                  </a:lnTo>
                  <a:lnTo>
                    <a:pt x="29" y="71"/>
                  </a:lnTo>
                  <a:lnTo>
                    <a:pt x="29" y="71"/>
                  </a:lnTo>
                  <a:lnTo>
                    <a:pt x="19" y="56"/>
                  </a:lnTo>
                  <a:lnTo>
                    <a:pt x="12" y="43"/>
                  </a:lnTo>
                  <a:lnTo>
                    <a:pt x="8" y="32"/>
                  </a:lnTo>
                  <a:lnTo>
                    <a:pt x="7" y="23"/>
                  </a:lnTo>
                  <a:lnTo>
                    <a:pt x="7" y="14"/>
                  </a:lnTo>
                  <a:lnTo>
                    <a:pt x="8" y="9"/>
                  </a:lnTo>
                  <a:lnTo>
                    <a:pt x="9" y="6"/>
                  </a:lnTo>
                  <a:lnTo>
                    <a:pt x="10" y="5"/>
                  </a:lnTo>
                  <a:lnTo>
                    <a:pt x="10" y="5"/>
                  </a:lnTo>
                  <a:lnTo>
                    <a:pt x="11" y="4"/>
                  </a:lnTo>
                  <a:lnTo>
                    <a:pt x="11" y="2"/>
                  </a:lnTo>
                  <a:lnTo>
                    <a:pt x="10" y="1"/>
                  </a:lnTo>
                  <a:lnTo>
                    <a:pt x="9" y="0"/>
                  </a:lnTo>
                  <a:lnTo>
                    <a:pt x="8" y="0"/>
                  </a:lnTo>
                  <a:lnTo>
                    <a:pt x="6" y="0"/>
                  </a:lnTo>
                  <a:lnTo>
                    <a:pt x="5" y="0"/>
                  </a:lnTo>
                  <a:lnTo>
                    <a:pt x="4" y="1"/>
                  </a:lnTo>
                  <a:lnTo>
                    <a:pt x="4" y="1"/>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10" name="Freeform 206">
              <a:extLst>
                <a:ext uri="{FF2B5EF4-FFF2-40B4-BE49-F238E27FC236}">
                  <a16:creationId xmlns:a16="http://schemas.microsoft.com/office/drawing/2014/main" id="{F4D5B625-8FE1-697B-8110-772B9B4ADC37}"/>
                </a:ext>
              </a:extLst>
            </p:cNvPr>
            <p:cNvSpPr>
              <a:spLocks/>
            </p:cNvSpPr>
            <p:nvPr/>
          </p:nvSpPr>
          <p:spPr bwMode="auto">
            <a:xfrm>
              <a:off x="1606" y="1121"/>
              <a:ext cx="17" cy="35"/>
            </a:xfrm>
            <a:custGeom>
              <a:avLst/>
              <a:gdLst>
                <a:gd name="T0" fmla="*/ 0 w 33"/>
                <a:gd name="T1" fmla="*/ 3 h 67"/>
                <a:gd name="T2" fmla="*/ 5 w 33"/>
                <a:gd name="T3" fmla="*/ 20 h 67"/>
                <a:gd name="T4" fmla="*/ 11 w 33"/>
                <a:gd name="T5" fmla="*/ 36 h 67"/>
                <a:gd name="T6" fmla="*/ 19 w 33"/>
                <a:gd name="T7" fmla="*/ 51 h 67"/>
                <a:gd name="T8" fmla="*/ 28 w 33"/>
                <a:gd name="T9" fmla="*/ 65 h 67"/>
                <a:gd name="T10" fmla="*/ 28 w 33"/>
                <a:gd name="T11" fmla="*/ 65 h 67"/>
                <a:gd name="T12" fmla="*/ 29 w 33"/>
                <a:gd name="T13" fmla="*/ 66 h 67"/>
                <a:gd name="T14" fmla="*/ 30 w 33"/>
                <a:gd name="T15" fmla="*/ 67 h 67"/>
                <a:gd name="T16" fmla="*/ 31 w 33"/>
                <a:gd name="T17" fmla="*/ 67 h 67"/>
                <a:gd name="T18" fmla="*/ 32 w 33"/>
                <a:gd name="T19" fmla="*/ 66 h 67"/>
                <a:gd name="T20" fmla="*/ 33 w 33"/>
                <a:gd name="T21" fmla="*/ 65 h 67"/>
                <a:gd name="T22" fmla="*/ 33 w 33"/>
                <a:gd name="T23" fmla="*/ 64 h 67"/>
                <a:gd name="T24" fmla="*/ 33 w 33"/>
                <a:gd name="T25" fmla="*/ 63 h 67"/>
                <a:gd name="T26" fmla="*/ 32 w 33"/>
                <a:gd name="T27" fmla="*/ 62 h 67"/>
                <a:gd name="T28" fmla="*/ 32 w 33"/>
                <a:gd name="T29" fmla="*/ 62 h 67"/>
                <a:gd name="T30" fmla="*/ 23 w 33"/>
                <a:gd name="T31" fmla="*/ 48 h 67"/>
                <a:gd name="T32" fmla="*/ 16 w 33"/>
                <a:gd name="T33" fmla="*/ 33 h 67"/>
                <a:gd name="T34" fmla="*/ 10 w 33"/>
                <a:gd name="T35" fmla="*/ 18 h 67"/>
                <a:gd name="T36" fmla="*/ 5 w 33"/>
                <a:gd name="T37" fmla="*/ 2 h 67"/>
                <a:gd name="T38" fmla="*/ 5 w 33"/>
                <a:gd name="T39" fmla="*/ 2 h 67"/>
                <a:gd name="T40" fmla="*/ 5 w 33"/>
                <a:gd name="T41" fmla="*/ 1 h 67"/>
                <a:gd name="T42" fmla="*/ 4 w 33"/>
                <a:gd name="T43" fmla="*/ 1 h 67"/>
                <a:gd name="T44" fmla="*/ 3 w 33"/>
                <a:gd name="T45" fmla="*/ 0 h 67"/>
                <a:gd name="T46" fmla="*/ 2 w 33"/>
                <a:gd name="T47" fmla="*/ 0 h 67"/>
                <a:gd name="T48" fmla="*/ 1 w 33"/>
                <a:gd name="T49" fmla="*/ 1 h 67"/>
                <a:gd name="T50" fmla="*/ 1 w 33"/>
                <a:gd name="T51" fmla="*/ 1 h 67"/>
                <a:gd name="T52" fmla="*/ 0 w 33"/>
                <a:gd name="T53" fmla="*/ 2 h 67"/>
                <a:gd name="T54" fmla="*/ 0 w 33"/>
                <a:gd name="T55" fmla="*/ 3 h 67"/>
                <a:gd name="T56" fmla="*/ 0 w 33"/>
                <a:gd name="T57" fmla="*/ 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 h="67">
                  <a:moveTo>
                    <a:pt x="0" y="3"/>
                  </a:moveTo>
                  <a:lnTo>
                    <a:pt x="5" y="20"/>
                  </a:lnTo>
                  <a:lnTo>
                    <a:pt x="11" y="36"/>
                  </a:lnTo>
                  <a:lnTo>
                    <a:pt x="19" y="51"/>
                  </a:lnTo>
                  <a:lnTo>
                    <a:pt x="28" y="65"/>
                  </a:lnTo>
                  <a:lnTo>
                    <a:pt x="28" y="65"/>
                  </a:lnTo>
                  <a:lnTo>
                    <a:pt x="29" y="66"/>
                  </a:lnTo>
                  <a:lnTo>
                    <a:pt x="30" y="67"/>
                  </a:lnTo>
                  <a:lnTo>
                    <a:pt x="31" y="67"/>
                  </a:lnTo>
                  <a:lnTo>
                    <a:pt x="32" y="66"/>
                  </a:lnTo>
                  <a:lnTo>
                    <a:pt x="33" y="65"/>
                  </a:lnTo>
                  <a:lnTo>
                    <a:pt x="33" y="64"/>
                  </a:lnTo>
                  <a:lnTo>
                    <a:pt x="33" y="63"/>
                  </a:lnTo>
                  <a:lnTo>
                    <a:pt x="32" y="62"/>
                  </a:lnTo>
                  <a:lnTo>
                    <a:pt x="32" y="62"/>
                  </a:lnTo>
                  <a:lnTo>
                    <a:pt x="23" y="48"/>
                  </a:lnTo>
                  <a:lnTo>
                    <a:pt x="16" y="33"/>
                  </a:lnTo>
                  <a:lnTo>
                    <a:pt x="10" y="18"/>
                  </a:lnTo>
                  <a:lnTo>
                    <a:pt x="5" y="2"/>
                  </a:lnTo>
                  <a:lnTo>
                    <a:pt x="5" y="2"/>
                  </a:lnTo>
                  <a:lnTo>
                    <a:pt x="5" y="1"/>
                  </a:lnTo>
                  <a:lnTo>
                    <a:pt x="4" y="1"/>
                  </a:lnTo>
                  <a:lnTo>
                    <a:pt x="3" y="0"/>
                  </a:lnTo>
                  <a:lnTo>
                    <a:pt x="2" y="0"/>
                  </a:lnTo>
                  <a:lnTo>
                    <a:pt x="1" y="1"/>
                  </a:lnTo>
                  <a:lnTo>
                    <a:pt x="1"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11" name="Freeform 207">
              <a:extLst>
                <a:ext uri="{FF2B5EF4-FFF2-40B4-BE49-F238E27FC236}">
                  <a16:creationId xmlns:a16="http://schemas.microsoft.com/office/drawing/2014/main" id="{819F1866-6732-BDEC-906C-16BDBBE0D806}"/>
                </a:ext>
              </a:extLst>
            </p:cNvPr>
            <p:cNvSpPr>
              <a:spLocks/>
            </p:cNvSpPr>
            <p:nvPr/>
          </p:nvSpPr>
          <p:spPr bwMode="auto">
            <a:xfrm>
              <a:off x="1662" y="1081"/>
              <a:ext cx="15" cy="33"/>
            </a:xfrm>
            <a:custGeom>
              <a:avLst/>
              <a:gdLst>
                <a:gd name="T0" fmla="*/ 0 w 34"/>
                <a:gd name="T1" fmla="*/ 4 h 66"/>
                <a:gd name="T2" fmla="*/ 5 w 34"/>
                <a:gd name="T3" fmla="*/ 21 h 66"/>
                <a:gd name="T4" fmla="*/ 12 w 34"/>
                <a:gd name="T5" fmla="*/ 36 h 66"/>
                <a:gd name="T6" fmla="*/ 20 w 34"/>
                <a:gd name="T7" fmla="*/ 51 h 66"/>
                <a:gd name="T8" fmla="*/ 30 w 34"/>
                <a:gd name="T9" fmla="*/ 65 h 66"/>
                <a:gd name="T10" fmla="*/ 30 w 34"/>
                <a:gd name="T11" fmla="*/ 65 h 66"/>
                <a:gd name="T12" fmla="*/ 30 w 34"/>
                <a:gd name="T13" fmla="*/ 66 h 66"/>
                <a:gd name="T14" fmla="*/ 31 w 34"/>
                <a:gd name="T15" fmla="*/ 66 h 66"/>
                <a:gd name="T16" fmla="*/ 32 w 34"/>
                <a:gd name="T17" fmla="*/ 66 h 66"/>
                <a:gd name="T18" fmla="*/ 33 w 34"/>
                <a:gd name="T19" fmla="*/ 65 h 66"/>
                <a:gd name="T20" fmla="*/ 34 w 34"/>
                <a:gd name="T21" fmla="*/ 64 h 66"/>
                <a:gd name="T22" fmla="*/ 34 w 34"/>
                <a:gd name="T23" fmla="*/ 63 h 66"/>
                <a:gd name="T24" fmla="*/ 34 w 34"/>
                <a:gd name="T25" fmla="*/ 63 h 66"/>
                <a:gd name="T26" fmla="*/ 33 w 34"/>
                <a:gd name="T27" fmla="*/ 62 h 66"/>
                <a:gd name="T28" fmla="*/ 33 w 34"/>
                <a:gd name="T29" fmla="*/ 62 h 66"/>
                <a:gd name="T30" fmla="*/ 24 w 34"/>
                <a:gd name="T31" fmla="*/ 49 h 66"/>
                <a:gd name="T32" fmla="*/ 17 w 34"/>
                <a:gd name="T33" fmla="*/ 34 h 66"/>
                <a:gd name="T34" fmla="*/ 10 w 34"/>
                <a:gd name="T35" fmla="*/ 19 h 66"/>
                <a:gd name="T36" fmla="*/ 5 w 34"/>
                <a:gd name="T37" fmla="*/ 2 h 66"/>
                <a:gd name="T38" fmla="*/ 5 w 34"/>
                <a:gd name="T39" fmla="*/ 2 h 66"/>
                <a:gd name="T40" fmla="*/ 5 w 34"/>
                <a:gd name="T41" fmla="*/ 1 h 66"/>
                <a:gd name="T42" fmla="*/ 4 w 34"/>
                <a:gd name="T43" fmla="*/ 0 h 66"/>
                <a:gd name="T44" fmla="*/ 3 w 34"/>
                <a:gd name="T45" fmla="*/ 0 h 66"/>
                <a:gd name="T46" fmla="*/ 2 w 34"/>
                <a:gd name="T47" fmla="*/ 0 h 66"/>
                <a:gd name="T48" fmla="*/ 1 w 34"/>
                <a:gd name="T49" fmla="*/ 0 h 66"/>
                <a:gd name="T50" fmla="*/ 1 w 34"/>
                <a:gd name="T51" fmla="*/ 1 h 66"/>
                <a:gd name="T52" fmla="*/ 0 w 34"/>
                <a:gd name="T53" fmla="*/ 2 h 66"/>
                <a:gd name="T54" fmla="*/ 0 w 34"/>
                <a:gd name="T55" fmla="*/ 4 h 66"/>
                <a:gd name="T56" fmla="*/ 0 w 34"/>
                <a:gd name="T57"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 h="66">
                  <a:moveTo>
                    <a:pt x="0" y="4"/>
                  </a:moveTo>
                  <a:lnTo>
                    <a:pt x="5" y="21"/>
                  </a:lnTo>
                  <a:lnTo>
                    <a:pt x="12" y="36"/>
                  </a:lnTo>
                  <a:lnTo>
                    <a:pt x="20" y="51"/>
                  </a:lnTo>
                  <a:lnTo>
                    <a:pt x="30" y="65"/>
                  </a:lnTo>
                  <a:lnTo>
                    <a:pt x="30" y="65"/>
                  </a:lnTo>
                  <a:lnTo>
                    <a:pt x="30" y="66"/>
                  </a:lnTo>
                  <a:lnTo>
                    <a:pt x="31" y="66"/>
                  </a:lnTo>
                  <a:lnTo>
                    <a:pt x="32" y="66"/>
                  </a:lnTo>
                  <a:lnTo>
                    <a:pt x="33" y="65"/>
                  </a:lnTo>
                  <a:lnTo>
                    <a:pt x="34" y="64"/>
                  </a:lnTo>
                  <a:lnTo>
                    <a:pt x="34" y="63"/>
                  </a:lnTo>
                  <a:lnTo>
                    <a:pt x="34" y="63"/>
                  </a:lnTo>
                  <a:lnTo>
                    <a:pt x="33" y="62"/>
                  </a:lnTo>
                  <a:lnTo>
                    <a:pt x="33" y="62"/>
                  </a:lnTo>
                  <a:lnTo>
                    <a:pt x="24" y="49"/>
                  </a:lnTo>
                  <a:lnTo>
                    <a:pt x="17" y="34"/>
                  </a:lnTo>
                  <a:lnTo>
                    <a:pt x="10" y="19"/>
                  </a:lnTo>
                  <a:lnTo>
                    <a:pt x="5" y="2"/>
                  </a:lnTo>
                  <a:lnTo>
                    <a:pt x="5" y="2"/>
                  </a:lnTo>
                  <a:lnTo>
                    <a:pt x="5" y="1"/>
                  </a:lnTo>
                  <a:lnTo>
                    <a:pt x="4" y="0"/>
                  </a:lnTo>
                  <a:lnTo>
                    <a:pt x="3" y="0"/>
                  </a:lnTo>
                  <a:lnTo>
                    <a:pt x="2" y="0"/>
                  </a:lnTo>
                  <a:lnTo>
                    <a:pt x="1" y="0"/>
                  </a:lnTo>
                  <a:lnTo>
                    <a:pt x="1" y="1"/>
                  </a:lnTo>
                  <a:lnTo>
                    <a:pt x="0" y="2"/>
                  </a:lnTo>
                  <a:lnTo>
                    <a:pt x="0" y="4"/>
                  </a:lnTo>
                  <a:lnTo>
                    <a:pt x="0" y="4"/>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12" name="Freeform 208">
              <a:extLst>
                <a:ext uri="{FF2B5EF4-FFF2-40B4-BE49-F238E27FC236}">
                  <a16:creationId xmlns:a16="http://schemas.microsoft.com/office/drawing/2014/main" id="{6F16AFF8-B14C-AEA6-4E25-FDF0CBFD8785}"/>
                </a:ext>
              </a:extLst>
            </p:cNvPr>
            <p:cNvSpPr>
              <a:spLocks/>
            </p:cNvSpPr>
            <p:nvPr/>
          </p:nvSpPr>
          <p:spPr bwMode="auto">
            <a:xfrm>
              <a:off x="1719" y="1035"/>
              <a:ext cx="17" cy="35"/>
            </a:xfrm>
            <a:custGeom>
              <a:avLst/>
              <a:gdLst>
                <a:gd name="T0" fmla="*/ 0 w 34"/>
                <a:gd name="T1" fmla="*/ 3 h 66"/>
                <a:gd name="T2" fmla="*/ 5 w 34"/>
                <a:gd name="T3" fmla="*/ 19 h 66"/>
                <a:gd name="T4" fmla="*/ 11 w 34"/>
                <a:gd name="T5" fmla="*/ 36 h 66"/>
                <a:gd name="T6" fmla="*/ 18 w 34"/>
                <a:gd name="T7" fmla="*/ 51 h 66"/>
                <a:gd name="T8" fmla="*/ 28 w 34"/>
                <a:gd name="T9" fmla="*/ 64 h 66"/>
                <a:gd name="T10" fmla="*/ 28 w 34"/>
                <a:gd name="T11" fmla="*/ 64 h 66"/>
                <a:gd name="T12" fmla="*/ 30 w 34"/>
                <a:gd name="T13" fmla="*/ 65 h 66"/>
                <a:gd name="T14" fmla="*/ 31 w 34"/>
                <a:gd name="T15" fmla="*/ 66 h 66"/>
                <a:gd name="T16" fmla="*/ 32 w 34"/>
                <a:gd name="T17" fmla="*/ 66 h 66"/>
                <a:gd name="T18" fmla="*/ 33 w 34"/>
                <a:gd name="T19" fmla="*/ 65 h 66"/>
                <a:gd name="T20" fmla="*/ 34 w 34"/>
                <a:gd name="T21" fmla="*/ 64 h 66"/>
                <a:gd name="T22" fmla="*/ 34 w 34"/>
                <a:gd name="T23" fmla="*/ 63 h 66"/>
                <a:gd name="T24" fmla="*/ 34 w 34"/>
                <a:gd name="T25" fmla="*/ 62 h 66"/>
                <a:gd name="T26" fmla="*/ 33 w 34"/>
                <a:gd name="T27" fmla="*/ 61 h 66"/>
                <a:gd name="T28" fmla="*/ 33 w 34"/>
                <a:gd name="T29" fmla="*/ 61 h 66"/>
                <a:gd name="T30" fmla="*/ 23 w 34"/>
                <a:gd name="T31" fmla="*/ 48 h 66"/>
                <a:gd name="T32" fmla="*/ 15 w 34"/>
                <a:gd name="T33" fmla="*/ 34 h 66"/>
                <a:gd name="T34" fmla="*/ 9 w 34"/>
                <a:gd name="T35" fmla="*/ 18 h 66"/>
                <a:gd name="T36" fmla="*/ 5 w 34"/>
                <a:gd name="T37" fmla="*/ 1 h 66"/>
                <a:gd name="T38" fmla="*/ 5 w 34"/>
                <a:gd name="T39" fmla="*/ 1 h 66"/>
                <a:gd name="T40" fmla="*/ 4 w 34"/>
                <a:gd name="T41" fmla="*/ 0 h 66"/>
                <a:gd name="T42" fmla="*/ 4 w 34"/>
                <a:gd name="T43" fmla="*/ 0 h 66"/>
                <a:gd name="T44" fmla="*/ 3 w 34"/>
                <a:gd name="T45" fmla="*/ 0 h 66"/>
                <a:gd name="T46" fmla="*/ 2 w 34"/>
                <a:gd name="T47" fmla="*/ 0 h 66"/>
                <a:gd name="T48" fmla="*/ 1 w 34"/>
                <a:gd name="T49" fmla="*/ 0 h 66"/>
                <a:gd name="T50" fmla="*/ 0 w 34"/>
                <a:gd name="T51" fmla="*/ 1 h 66"/>
                <a:gd name="T52" fmla="*/ 0 w 34"/>
                <a:gd name="T53" fmla="*/ 2 h 66"/>
                <a:gd name="T54" fmla="*/ 0 w 34"/>
                <a:gd name="T55" fmla="*/ 3 h 66"/>
                <a:gd name="T56" fmla="*/ 0 w 34"/>
                <a:gd name="T57" fmla="*/ 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 h="66">
                  <a:moveTo>
                    <a:pt x="0" y="3"/>
                  </a:moveTo>
                  <a:lnTo>
                    <a:pt x="5" y="19"/>
                  </a:lnTo>
                  <a:lnTo>
                    <a:pt x="11" y="36"/>
                  </a:lnTo>
                  <a:lnTo>
                    <a:pt x="18" y="51"/>
                  </a:lnTo>
                  <a:lnTo>
                    <a:pt x="28" y="64"/>
                  </a:lnTo>
                  <a:lnTo>
                    <a:pt x="28" y="64"/>
                  </a:lnTo>
                  <a:lnTo>
                    <a:pt x="30" y="65"/>
                  </a:lnTo>
                  <a:lnTo>
                    <a:pt x="31" y="66"/>
                  </a:lnTo>
                  <a:lnTo>
                    <a:pt x="32" y="66"/>
                  </a:lnTo>
                  <a:lnTo>
                    <a:pt x="33" y="65"/>
                  </a:lnTo>
                  <a:lnTo>
                    <a:pt x="34" y="64"/>
                  </a:lnTo>
                  <a:lnTo>
                    <a:pt x="34" y="63"/>
                  </a:lnTo>
                  <a:lnTo>
                    <a:pt x="34" y="62"/>
                  </a:lnTo>
                  <a:lnTo>
                    <a:pt x="33" y="61"/>
                  </a:lnTo>
                  <a:lnTo>
                    <a:pt x="33" y="61"/>
                  </a:lnTo>
                  <a:lnTo>
                    <a:pt x="23" y="48"/>
                  </a:lnTo>
                  <a:lnTo>
                    <a:pt x="15" y="34"/>
                  </a:lnTo>
                  <a:lnTo>
                    <a:pt x="9" y="18"/>
                  </a:lnTo>
                  <a:lnTo>
                    <a:pt x="5" y="1"/>
                  </a:lnTo>
                  <a:lnTo>
                    <a:pt x="5" y="1"/>
                  </a:lnTo>
                  <a:lnTo>
                    <a:pt x="4" y="0"/>
                  </a:lnTo>
                  <a:lnTo>
                    <a:pt x="4" y="0"/>
                  </a:lnTo>
                  <a:lnTo>
                    <a:pt x="3" y="0"/>
                  </a:lnTo>
                  <a:lnTo>
                    <a:pt x="2" y="0"/>
                  </a:lnTo>
                  <a:lnTo>
                    <a:pt x="1" y="0"/>
                  </a:lnTo>
                  <a:lnTo>
                    <a:pt x="0"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13" name="Freeform 209">
              <a:extLst>
                <a:ext uri="{FF2B5EF4-FFF2-40B4-BE49-F238E27FC236}">
                  <a16:creationId xmlns:a16="http://schemas.microsoft.com/office/drawing/2014/main" id="{D7159365-8873-B805-6B7F-EAE48D6E0DB0}"/>
                </a:ext>
              </a:extLst>
            </p:cNvPr>
            <p:cNvSpPr>
              <a:spLocks/>
            </p:cNvSpPr>
            <p:nvPr/>
          </p:nvSpPr>
          <p:spPr bwMode="auto">
            <a:xfrm>
              <a:off x="1548" y="1167"/>
              <a:ext cx="17" cy="35"/>
            </a:xfrm>
            <a:custGeom>
              <a:avLst/>
              <a:gdLst>
                <a:gd name="T0" fmla="*/ 0 w 33"/>
                <a:gd name="T1" fmla="*/ 3 h 66"/>
                <a:gd name="T2" fmla="*/ 4 w 33"/>
                <a:gd name="T3" fmla="*/ 20 h 66"/>
                <a:gd name="T4" fmla="*/ 10 w 33"/>
                <a:gd name="T5" fmla="*/ 37 h 66"/>
                <a:gd name="T6" fmla="*/ 18 w 33"/>
                <a:gd name="T7" fmla="*/ 52 h 66"/>
                <a:gd name="T8" fmla="*/ 28 w 33"/>
                <a:gd name="T9" fmla="*/ 65 h 66"/>
                <a:gd name="T10" fmla="*/ 28 w 33"/>
                <a:gd name="T11" fmla="*/ 65 h 66"/>
                <a:gd name="T12" fmla="*/ 29 w 33"/>
                <a:gd name="T13" fmla="*/ 66 h 66"/>
                <a:gd name="T14" fmla="*/ 30 w 33"/>
                <a:gd name="T15" fmla="*/ 66 h 66"/>
                <a:gd name="T16" fmla="*/ 30 w 33"/>
                <a:gd name="T17" fmla="*/ 66 h 66"/>
                <a:gd name="T18" fmla="*/ 31 w 33"/>
                <a:gd name="T19" fmla="*/ 66 h 66"/>
                <a:gd name="T20" fmla="*/ 33 w 33"/>
                <a:gd name="T21" fmla="*/ 65 h 66"/>
                <a:gd name="T22" fmla="*/ 33 w 33"/>
                <a:gd name="T23" fmla="*/ 64 h 66"/>
                <a:gd name="T24" fmla="*/ 33 w 33"/>
                <a:gd name="T25" fmla="*/ 63 h 66"/>
                <a:gd name="T26" fmla="*/ 31 w 33"/>
                <a:gd name="T27" fmla="*/ 62 h 66"/>
                <a:gd name="T28" fmla="*/ 31 w 33"/>
                <a:gd name="T29" fmla="*/ 62 h 66"/>
                <a:gd name="T30" fmla="*/ 22 w 33"/>
                <a:gd name="T31" fmla="*/ 49 h 66"/>
                <a:gd name="T32" fmla="*/ 15 w 33"/>
                <a:gd name="T33" fmla="*/ 34 h 66"/>
                <a:gd name="T34" fmla="*/ 9 w 33"/>
                <a:gd name="T35" fmla="*/ 18 h 66"/>
                <a:gd name="T36" fmla="*/ 4 w 33"/>
                <a:gd name="T37" fmla="*/ 2 h 66"/>
                <a:gd name="T38" fmla="*/ 4 w 33"/>
                <a:gd name="T39" fmla="*/ 2 h 66"/>
                <a:gd name="T40" fmla="*/ 4 w 33"/>
                <a:gd name="T41" fmla="*/ 1 h 66"/>
                <a:gd name="T42" fmla="*/ 3 w 33"/>
                <a:gd name="T43" fmla="*/ 1 h 66"/>
                <a:gd name="T44" fmla="*/ 3 w 33"/>
                <a:gd name="T45" fmla="*/ 0 h 66"/>
                <a:gd name="T46" fmla="*/ 2 w 33"/>
                <a:gd name="T47" fmla="*/ 0 h 66"/>
                <a:gd name="T48" fmla="*/ 1 w 33"/>
                <a:gd name="T49" fmla="*/ 0 h 66"/>
                <a:gd name="T50" fmla="*/ 0 w 33"/>
                <a:gd name="T51" fmla="*/ 1 h 66"/>
                <a:gd name="T52" fmla="*/ 0 w 33"/>
                <a:gd name="T53" fmla="*/ 2 h 66"/>
                <a:gd name="T54" fmla="*/ 0 w 33"/>
                <a:gd name="T55" fmla="*/ 3 h 66"/>
                <a:gd name="T56" fmla="*/ 0 w 33"/>
                <a:gd name="T57" fmla="*/ 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 h="66">
                  <a:moveTo>
                    <a:pt x="0" y="3"/>
                  </a:moveTo>
                  <a:lnTo>
                    <a:pt x="4" y="20"/>
                  </a:lnTo>
                  <a:lnTo>
                    <a:pt x="10" y="37"/>
                  </a:lnTo>
                  <a:lnTo>
                    <a:pt x="18" y="52"/>
                  </a:lnTo>
                  <a:lnTo>
                    <a:pt x="28" y="65"/>
                  </a:lnTo>
                  <a:lnTo>
                    <a:pt x="28" y="65"/>
                  </a:lnTo>
                  <a:lnTo>
                    <a:pt x="29" y="66"/>
                  </a:lnTo>
                  <a:lnTo>
                    <a:pt x="30" y="66"/>
                  </a:lnTo>
                  <a:lnTo>
                    <a:pt x="30" y="66"/>
                  </a:lnTo>
                  <a:lnTo>
                    <a:pt x="31" y="66"/>
                  </a:lnTo>
                  <a:lnTo>
                    <a:pt x="33" y="65"/>
                  </a:lnTo>
                  <a:lnTo>
                    <a:pt x="33" y="64"/>
                  </a:lnTo>
                  <a:lnTo>
                    <a:pt x="33" y="63"/>
                  </a:lnTo>
                  <a:lnTo>
                    <a:pt x="31" y="62"/>
                  </a:lnTo>
                  <a:lnTo>
                    <a:pt x="31" y="62"/>
                  </a:lnTo>
                  <a:lnTo>
                    <a:pt x="22" y="49"/>
                  </a:lnTo>
                  <a:lnTo>
                    <a:pt x="15" y="34"/>
                  </a:lnTo>
                  <a:lnTo>
                    <a:pt x="9" y="18"/>
                  </a:lnTo>
                  <a:lnTo>
                    <a:pt x="4" y="2"/>
                  </a:lnTo>
                  <a:lnTo>
                    <a:pt x="4" y="2"/>
                  </a:lnTo>
                  <a:lnTo>
                    <a:pt x="4" y="1"/>
                  </a:lnTo>
                  <a:lnTo>
                    <a:pt x="3" y="1"/>
                  </a:lnTo>
                  <a:lnTo>
                    <a:pt x="3" y="0"/>
                  </a:lnTo>
                  <a:lnTo>
                    <a:pt x="2" y="0"/>
                  </a:lnTo>
                  <a:lnTo>
                    <a:pt x="1" y="0"/>
                  </a:lnTo>
                  <a:lnTo>
                    <a:pt x="0"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14" name="Freeform 210">
              <a:extLst>
                <a:ext uri="{FF2B5EF4-FFF2-40B4-BE49-F238E27FC236}">
                  <a16:creationId xmlns:a16="http://schemas.microsoft.com/office/drawing/2014/main" id="{E75B3382-DE52-8D58-7015-3F273C9A764A}"/>
                </a:ext>
              </a:extLst>
            </p:cNvPr>
            <p:cNvSpPr>
              <a:spLocks/>
            </p:cNvSpPr>
            <p:nvPr/>
          </p:nvSpPr>
          <p:spPr bwMode="auto">
            <a:xfrm>
              <a:off x="1903" y="917"/>
              <a:ext cx="75" cy="51"/>
            </a:xfrm>
            <a:custGeom>
              <a:avLst/>
              <a:gdLst>
                <a:gd name="T0" fmla="*/ 11 w 152"/>
                <a:gd name="T1" fmla="*/ 100 h 101"/>
                <a:gd name="T2" fmla="*/ 149 w 152"/>
                <a:gd name="T3" fmla="*/ 13 h 101"/>
                <a:gd name="T4" fmla="*/ 149 w 152"/>
                <a:gd name="T5" fmla="*/ 13 h 101"/>
                <a:gd name="T6" fmla="*/ 151 w 152"/>
                <a:gd name="T7" fmla="*/ 11 h 101"/>
                <a:gd name="T8" fmla="*/ 152 w 152"/>
                <a:gd name="T9" fmla="*/ 8 h 101"/>
                <a:gd name="T10" fmla="*/ 152 w 152"/>
                <a:gd name="T11" fmla="*/ 6 h 101"/>
                <a:gd name="T12" fmla="*/ 151 w 152"/>
                <a:gd name="T13" fmla="*/ 3 h 101"/>
                <a:gd name="T14" fmla="*/ 149 w 152"/>
                <a:gd name="T15" fmla="*/ 1 h 101"/>
                <a:gd name="T16" fmla="*/ 146 w 152"/>
                <a:gd name="T17" fmla="*/ 0 h 101"/>
                <a:gd name="T18" fmla="*/ 144 w 152"/>
                <a:gd name="T19" fmla="*/ 0 h 101"/>
                <a:gd name="T20" fmla="*/ 141 w 152"/>
                <a:gd name="T21" fmla="*/ 1 h 101"/>
                <a:gd name="T22" fmla="*/ 141 w 152"/>
                <a:gd name="T23" fmla="*/ 1 h 101"/>
                <a:gd name="T24" fmla="*/ 4 w 152"/>
                <a:gd name="T25" fmla="*/ 88 h 101"/>
                <a:gd name="T26" fmla="*/ 4 w 152"/>
                <a:gd name="T27" fmla="*/ 88 h 101"/>
                <a:gd name="T28" fmla="*/ 2 w 152"/>
                <a:gd name="T29" fmla="*/ 90 h 101"/>
                <a:gd name="T30" fmla="*/ 0 w 152"/>
                <a:gd name="T31" fmla="*/ 92 h 101"/>
                <a:gd name="T32" fmla="*/ 0 w 152"/>
                <a:gd name="T33" fmla="*/ 95 h 101"/>
                <a:gd name="T34" fmla="*/ 2 w 152"/>
                <a:gd name="T35" fmla="*/ 97 h 101"/>
                <a:gd name="T36" fmla="*/ 4 w 152"/>
                <a:gd name="T37" fmla="*/ 99 h 101"/>
                <a:gd name="T38" fmla="*/ 6 w 152"/>
                <a:gd name="T39" fmla="*/ 101 h 101"/>
                <a:gd name="T40" fmla="*/ 9 w 152"/>
                <a:gd name="T41" fmla="*/ 101 h 101"/>
                <a:gd name="T42" fmla="*/ 11 w 152"/>
                <a:gd name="T43" fmla="*/ 100 h 101"/>
                <a:gd name="T44" fmla="*/ 11 w 152"/>
                <a:gd name="T4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1">
                  <a:moveTo>
                    <a:pt x="11" y="100"/>
                  </a:moveTo>
                  <a:lnTo>
                    <a:pt x="149" y="13"/>
                  </a:lnTo>
                  <a:lnTo>
                    <a:pt x="149" y="13"/>
                  </a:lnTo>
                  <a:lnTo>
                    <a:pt x="151" y="11"/>
                  </a:lnTo>
                  <a:lnTo>
                    <a:pt x="152" y="8"/>
                  </a:lnTo>
                  <a:lnTo>
                    <a:pt x="152" y="6"/>
                  </a:lnTo>
                  <a:lnTo>
                    <a:pt x="151" y="3"/>
                  </a:lnTo>
                  <a:lnTo>
                    <a:pt x="149" y="1"/>
                  </a:lnTo>
                  <a:lnTo>
                    <a:pt x="146" y="0"/>
                  </a:lnTo>
                  <a:lnTo>
                    <a:pt x="144" y="0"/>
                  </a:lnTo>
                  <a:lnTo>
                    <a:pt x="141" y="1"/>
                  </a:lnTo>
                  <a:lnTo>
                    <a:pt x="141" y="1"/>
                  </a:lnTo>
                  <a:lnTo>
                    <a:pt x="4" y="88"/>
                  </a:lnTo>
                  <a:lnTo>
                    <a:pt x="4" y="88"/>
                  </a:lnTo>
                  <a:lnTo>
                    <a:pt x="2" y="90"/>
                  </a:lnTo>
                  <a:lnTo>
                    <a:pt x="0" y="92"/>
                  </a:lnTo>
                  <a:lnTo>
                    <a:pt x="0" y="95"/>
                  </a:lnTo>
                  <a:lnTo>
                    <a:pt x="2" y="97"/>
                  </a:lnTo>
                  <a:lnTo>
                    <a:pt x="4" y="99"/>
                  </a:lnTo>
                  <a:lnTo>
                    <a:pt x="6" y="101"/>
                  </a:lnTo>
                  <a:lnTo>
                    <a:pt x="9" y="101"/>
                  </a:lnTo>
                  <a:lnTo>
                    <a:pt x="11" y="100"/>
                  </a:lnTo>
                  <a:lnTo>
                    <a:pt x="11" y="100"/>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15" name="Freeform 211">
              <a:extLst>
                <a:ext uri="{FF2B5EF4-FFF2-40B4-BE49-F238E27FC236}">
                  <a16:creationId xmlns:a16="http://schemas.microsoft.com/office/drawing/2014/main" id="{EE14E420-8A55-F1AC-A5AB-ECEF37503EC1}"/>
                </a:ext>
              </a:extLst>
            </p:cNvPr>
            <p:cNvSpPr>
              <a:spLocks/>
            </p:cNvSpPr>
            <p:nvPr/>
          </p:nvSpPr>
          <p:spPr bwMode="auto">
            <a:xfrm>
              <a:off x="2046" y="846"/>
              <a:ext cx="104" cy="64"/>
            </a:xfrm>
            <a:custGeom>
              <a:avLst/>
              <a:gdLst>
                <a:gd name="T0" fmla="*/ 10 w 210"/>
                <a:gd name="T1" fmla="*/ 129 h 130"/>
                <a:gd name="T2" fmla="*/ 207 w 210"/>
                <a:gd name="T3" fmla="*/ 13 h 130"/>
                <a:gd name="T4" fmla="*/ 207 w 210"/>
                <a:gd name="T5" fmla="*/ 13 h 130"/>
                <a:gd name="T6" fmla="*/ 209 w 210"/>
                <a:gd name="T7" fmla="*/ 11 h 130"/>
                <a:gd name="T8" fmla="*/ 210 w 210"/>
                <a:gd name="T9" fmla="*/ 8 h 130"/>
                <a:gd name="T10" fmla="*/ 210 w 210"/>
                <a:gd name="T11" fmla="*/ 6 h 130"/>
                <a:gd name="T12" fmla="*/ 209 w 210"/>
                <a:gd name="T13" fmla="*/ 3 h 130"/>
                <a:gd name="T14" fmla="*/ 207 w 210"/>
                <a:gd name="T15" fmla="*/ 1 h 130"/>
                <a:gd name="T16" fmla="*/ 205 w 210"/>
                <a:gd name="T17" fmla="*/ 0 h 130"/>
                <a:gd name="T18" fmla="*/ 202 w 210"/>
                <a:gd name="T19" fmla="*/ 0 h 130"/>
                <a:gd name="T20" fmla="*/ 200 w 210"/>
                <a:gd name="T21" fmla="*/ 1 h 130"/>
                <a:gd name="T22" fmla="*/ 200 w 210"/>
                <a:gd name="T23" fmla="*/ 1 h 130"/>
                <a:gd name="T24" fmla="*/ 3 w 210"/>
                <a:gd name="T25" fmla="*/ 118 h 130"/>
                <a:gd name="T26" fmla="*/ 3 w 210"/>
                <a:gd name="T27" fmla="*/ 118 h 130"/>
                <a:gd name="T28" fmla="*/ 1 w 210"/>
                <a:gd name="T29" fmla="*/ 120 h 130"/>
                <a:gd name="T30" fmla="*/ 0 w 210"/>
                <a:gd name="T31" fmla="*/ 122 h 130"/>
                <a:gd name="T32" fmla="*/ 0 w 210"/>
                <a:gd name="T33" fmla="*/ 125 h 130"/>
                <a:gd name="T34" fmla="*/ 1 w 210"/>
                <a:gd name="T35" fmla="*/ 127 h 130"/>
                <a:gd name="T36" fmla="*/ 3 w 210"/>
                <a:gd name="T37" fmla="*/ 129 h 130"/>
                <a:gd name="T38" fmla="*/ 5 w 210"/>
                <a:gd name="T39" fmla="*/ 130 h 130"/>
                <a:gd name="T40" fmla="*/ 8 w 210"/>
                <a:gd name="T41" fmla="*/ 130 h 130"/>
                <a:gd name="T42" fmla="*/ 10 w 210"/>
                <a:gd name="T43" fmla="*/ 129 h 130"/>
                <a:gd name="T44" fmla="*/ 10 w 210"/>
                <a:gd name="T45" fmla="*/ 12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0" h="130">
                  <a:moveTo>
                    <a:pt x="10" y="129"/>
                  </a:moveTo>
                  <a:lnTo>
                    <a:pt x="207" y="13"/>
                  </a:lnTo>
                  <a:lnTo>
                    <a:pt x="207" y="13"/>
                  </a:lnTo>
                  <a:lnTo>
                    <a:pt x="209" y="11"/>
                  </a:lnTo>
                  <a:lnTo>
                    <a:pt x="210" y="8"/>
                  </a:lnTo>
                  <a:lnTo>
                    <a:pt x="210" y="6"/>
                  </a:lnTo>
                  <a:lnTo>
                    <a:pt x="209" y="3"/>
                  </a:lnTo>
                  <a:lnTo>
                    <a:pt x="207" y="1"/>
                  </a:lnTo>
                  <a:lnTo>
                    <a:pt x="205" y="0"/>
                  </a:lnTo>
                  <a:lnTo>
                    <a:pt x="202" y="0"/>
                  </a:lnTo>
                  <a:lnTo>
                    <a:pt x="200" y="1"/>
                  </a:lnTo>
                  <a:lnTo>
                    <a:pt x="200" y="1"/>
                  </a:lnTo>
                  <a:lnTo>
                    <a:pt x="3" y="118"/>
                  </a:lnTo>
                  <a:lnTo>
                    <a:pt x="3" y="118"/>
                  </a:lnTo>
                  <a:lnTo>
                    <a:pt x="1" y="120"/>
                  </a:lnTo>
                  <a:lnTo>
                    <a:pt x="0" y="122"/>
                  </a:lnTo>
                  <a:lnTo>
                    <a:pt x="0" y="125"/>
                  </a:lnTo>
                  <a:lnTo>
                    <a:pt x="1" y="127"/>
                  </a:lnTo>
                  <a:lnTo>
                    <a:pt x="3" y="129"/>
                  </a:lnTo>
                  <a:lnTo>
                    <a:pt x="5" y="130"/>
                  </a:lnTo>
                  <a:lnTo>
                    <a:pt x="8" y="130"/>
                  </a:lnTo>
                  <a:lnTo>
                    <a:pt x="10" y="129"/>
                  </a:lnTo>
                  <a:lnTo>
                    <a:pt x="10" y="129"/>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16" name="Freeform 212">
              <a:extLst>
                <a:ext uri="{FF2B5EF4-FFF2-40B4-BE49-F238E27FC236}">
                  <a16:creationId xmlns:a16="http://schemas.microsoft.com/office/drawing/2014/main" id="{3FC72928-1C68-C05F-3A75-6D0A72CA9FEB}"/>
                </a:ext>
              </a:extLst>
            </p:cNvPr>
            <p:cNvSpPr>
              <a:spLocks/>
            </p:cNvSpPr>
            <p:nvPr/>
          </p:nvSpPr>
          <p:spPr bwMode="auto">
            <a:xfrm>
              <a:off x="1374" y="1299"/>
              <a:ext cx="41" cy="88"/>
            </a:xfrm>
            <a:custGeom>
              <a:avLst/>
              <a:gdLst>
                <a:gd name="T0" fmla="*/ 15 w 84"/>
                <a:gd name="T1" fmla="*/ 0 h 176"/>
                <a:gd name="T2" fmla="*/ 14 w 84"/>
                <a:gd name="T3" fmla="*/ 4 h 176"/>
                <a:gd name="T4" fmla="*/ 13 w 84"/>
                <a:gd name="T5" fmla="*/ 14 h 176"/>
                <a:gd name="T6" fmla="*/ 14 w 84"/>
                <a:gd name="T7" fmla="*/ 30 h 176"/>
                <a:gd name="T8" fmla="*/ 16 w 84"/>
                <a:gd name="T9" fmla="*/ 52 h 176"/>
                <a:gd name="T10" fmla="*/ 23 w 84"/>
                <a:gd name="T11" fmla="*/ 78 h 176"/>
                <a:gd name="T12" fmla="*/ 36 w 84"/>
                <a:gd name="T13" fmla="*/ 108 h 176"/>
                <a:gd name="T14" fmla="*/ 56 w 84"/>
                <a:gd name="T15" fmla="*/ 141 h 176"/>
                <a:gd name="T16" fmla="*/ 84 w 84"/>
                <a:gd name="T17" fmla="*/ 176 h 176"/>
                <a:gd name="T18" fmla="*/ 79 w 84"/>
                <a:gd name="T19" fmla="*/ 173 h 176"/>
                <a:gd name="T20" fmla="*/ 65 w 84"/>
                <a:gd name="T21" fmla="*/ 165 h 176"/>
                <a:gd name="T22" fmla="*/ 47 w 84"/>
                <a:gd name="T23" fmla="*/ 150 h 176"/>
                <a:gd name="T24" fmla="*/ 27 w 84"/>
                <a:gd name="T25" fmla="*/ 131 h 176"/>
                <a:gd name="T26" fmla="*/ 10 w 84"/>
                <a:gd name="T27" fmla="*/ 105 h 176"/>
                <a:gd name="T28" fmla="*/ 0 w 84"/>
                <a:gd name="T29" fmla="*/ 75 h 176"/>
                <a:gd name="T30" fmla="*/ 1 w 84"/>
                <a:gd name="T31" fmla="*/ 40 h 176"/>
                <a:gd name="T32" fmla="*/ 15 w 84"/>
                <a:gd name="T33"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4" h="176">
                  <a:moveTo>
                    <a:pt x="15" y="0"/>
                  </a:moveTo>
                  <a:lnTo>
                    <a:pt x="14" y="4"/>
                  </a:lnTo>
                  <a:lnTo>
                    <a:pt x="13" y="14"/>
                  </a:lnTo>
                  <a:lnTo>
                    <a:pt x="14" y="30"/>
                  </a:lnTo>
                  <a:lnTo>
                    <a:pt x="16" y="52"/>
                  </a:lnTo>
                  <a:lnTo>
                    <a:pt x="23" y="78"/>
                  </a:lnTo>
                  <a:lnTo>
                    <a:pt x="36" y="108"/>
                  </a:lnTo>
                  <a:lnTo>
                    <a:pt x="56" y="141"/>
                  </a:lnTo>
                  <a:lnTo>
                    <a:pt x="84" y="176"/>
                  </a:lnTo>
                  <a:lnTo>
                    <a:pt x="79" y="173"/>
                  </a:lnTo>
                  <a:lnTo>
                    <a:pt x="65" y="165"/>
                  </a:lnTo>
                  <a:lnTo>
                    <a:pt x="47" y="150"/>
                  </a:lnTo>
                  <a:lnTo>
                    <a:pt x="27" y="131"/>
                  </a:lnTo>
                  <a:lnTo>
                    <a:pt x="10" y="105"/>
                  </a:lnTo>
                  <a:lnTo>
                    <a:pt x="0" y="75"/>
                  </a:lnTo>
                  <a:lnTo>
                    <a:pt x="1" y="40"/>
                  </a:lnTo>
                  <a:lnTo>
                    <a:pt x="15" y="0"/>
                  </a:lnTo>
                  <a:close/>
                </a:path>
              </a:pathLst>
            </a:custGeom>
            <a:solidFill>
              <a:srgbClr val="FFFF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17" name="Freeform 213">
              <a:extLst>
                <a:ext uri="{FF2B5EF4-FFF2-40B4-BE49-F238E27FC236}">
                  <a16:creationId xmlns:a16="http://schemas.microsoft.com/office/drawing/2014/main" id="{98BF5CD9-6963-DF02-4810-C899A9ED9CB0}"/>
                </a:ext>
              </a:extLst>
            </p:cNvPr>
            <p:cNvSpPr>
              <a:spLocks/>
            </p:cNvSpPr>
            <p:nvPr/>
          </p:nvSpPr>
          <p:spPr bwMode="auto">
            <a:xfrm>
              <a:off x="1432" y="1329"/>
              <a:ext cx="93" cy="54"/>
            </a:xfrm>
            <a:custGeom>
              <a:avLst/>
              <a:gdLst>
                <a:gd name="T0" fmla="*/ 0 w 186"/>
                <a:gd name="T1" fmla="*/ 5 h 106"/>
                <a:gd name="T2" fmla="*/ 0 w 186"/>
                <a:gd name="T3" fmla="*/ 6 h 106"/>
                <a:gd name="T4" fmla="*/ 2 w 186"/>
                <a:gd name="T5" fmla="*/ 9 h 106"/>
                <a:gd name="T6" fmla="*/ 4 w 186"/>
                <a:gd name="T7" fmla="*/ 14 h 106"/>
                <a:gd name="T8" fmla="*/ 8 w 186"/>
                <a:gd name="T9" fmla="*/ 19 h 106"/>
                <a:gd name="T10" fmla="*/ 12 w 186"/>
                <a:gd name="T11" fmla="*/ 27 h 106"/>
                <a:gd name="T12" fmla="*/ 18 w 186"/>
                <a:gd name="T13" fmla="*/ 35 h 106"/>
                <a:gd name="T14" fmla="*/ 26 w 186"/>
                <a:gd name="T15" fmla="*/ 43 h 106"/>
                <a:gd name="T16" fmla="*/ 35 w 186"/>
                <a:gd name="T17" fmla="*/ 53 h 106"/>
                <a:gd name="T18" fmla="*/ 46 w 186"/>
                <a:gd name="T19" fmla="*/ 62 h 106"/>
                <a:gd name="T20" fmla="*/ 59 w 186"/>
                <a:gd name="T21" fmla="*/ 71 h 106"/>
                <a:gd name="T22" fmla="*/ 75 w 186"/>
                <a:gd name="T23" fmla="*/ 79 h 106"/>
                <a:gd name="T24" fmla="*/ 91 w 186"/>
                <a:gd name="T25" fmla="*/ 87 h 106"/>
                <a:gd name="T26" fmla="*/ 110 w 186"/>
                <a:gd name="T27" fmla="*/ 94 h 106"/>
                <a:gd name="T28" fmla="*/ 132 w 186"/>
                <a:gd name="T29" fmla="*/ 99 h 106"/>
                <a:gd name="T30" fmla="*/ 156 w 186"/>
                <a:gd name="T31" fmla="*/ 104 h 106"/>
                <a:gd name="T32" fmla="*/ 182 w 186"/>
                <a:gd name="T33" fmla="*/ 106 h 106"/>
                <a:gd name="T34" fmla="*/ 182 w 186"/>
                <a:gd name="T35" fmla="*/ 106 h 106"/>
                <a:gd name="T36" fmla="*/ 183 w 186"/>
                <a:gd name="T37" fmla="*/ 106 h 106"/>
                <a:gd name="T38" fmla="*/ 185 w 186"/>
                <a:gd name="T39" fmla="*/ 105 h 106"/>
                <a:gd name="T40" fmla="*/ 186 w 186"/>
                <a:gd name="T41" fmla="*/ 104 h 106"/>
                <a:gd name="T42" fmla="*/ 186 w 186"/>
                <a:gd name="T43" fmla="*/ 103 h 106"/>
                <a:gd name="T44" fmla="*/ 186 w 186"/>
                <a:gd name="T45" fmla="*/ 102 h 106"/>
                <a:gd name="T46" fmla="*/ 185 w 186"/>
                <a:gd name="T47" fmla="*/ 100 h 106"/>
                <a:gd name="T48" fmla="*/ 183 w 186"/>
                <a:gd name="T49" fmla="*/ 99 h 106"/>
                <a:gd name="T50" fmla="*/ 182 w 186"/>
                <a:gd name="T51" fmla="*/ 99 h 106"/>
                <a:gd name="T52" fmla="*/ 182 w 186"/>
                <a:gd name="T53" fmla="*/ 99 h 106"/>
                <a:gd name="T54" fmla="*/ 157 w 186"/>
                <a:gd name="T55" fmla="*/ 97 h 106"/>
                <a:gd name="T56" fmla="*/ 134 w 186"/>
                <a:gd name="T57" fmla="*/ 93 h 106"/>
                <a:gd name="T58" fmla="*/ 113 w 186"/>
                <a:gd name="T59" fmla="*/ 87 h 106"/>
                <a:gd name="T60" fmla="*/ 94 w 186"/>
                <a:gd name="T61" fmla="*/ 81 h 106"/>
                <a:gd name="T62" fmla="*/ 78 w 186"/>
                <a:gd name="T63" fmla="*/ 73 h 106"/>
                <a:gd name="T64" fmla="*/ 64 w 186"/>
                <a:gd name="T65" fmla="*/ 65 h 106"/>
                <a:gd name="T66" fmla="*/ 51 w 186"/>
                <a:gd name="T67" fmla="*/ 57 h 106"/>
                <a:gd name="T68" fmla="*/ 41 w 186"/>
                <a:gd name="T69" fmla="*/ 48 h 106"/>
                <a:gd name="T70" fmla="*/ 32 w 186"/>
                <a:gd name="T71" fmla="*/ 39 h 106"/>
                <a:gd name="T72" fmla="*/ 24 w 186"/>
                <a:gd name="T73" fmla="*/ 31 h 106"/>
                <a:gd name="T74" fmla="*/ 18 w 186"/>
                <a:gd name="T75" fmla="*/ 23 h 106"/>
                <a:gd name="T76" fmla="*/ 14 w 186"/>
                <a:gd name="T77" fmla="*/ 16 h 106"/>
                <a:gd name="T78" fmla="*/ 10 w 186"/>
                <a:gd name="T79" fmla="*/ 11 h 106"/>
                <a:gd name="T80" fmla="*/ 8 w 186"/>
                <a:gd name="T81" fmla="*/ 6 h 106"/>
                <a:gd name="T82" fmla="*/ 7 w 186"/>
                <a:gd name="T83" fmla="*/ 3 h 106"/>
                <a:gd name="T84" fmla="*/ 6 w 186"/>
                <a:gd name="T85" fmla="*/ 2 h 106"/>
                <a:gd name="T86" fmla="*/ 6 w 186"/>
                <a:gd name="T87" fmla="*/ 2 h 106"/>
                <a:gd name="T88" fmla="*/ 6 w 186"/>
                <a:gd name="T89" fmla="*/ 1 h 106"/>
                <a:gd name="T90" fmla="*/ 5 w 186"/>
                <a:gd name="T91" fmla="*/ 0 h 106"/>
                <a:gd name="T92" fmla="*/ 3 w 186"/>
                <a:gd name="T93" fmla="*/ 0 h 106"/>
                <a:gd name="T94" fmla="*/ 2 w 186"/>
                <a:gd name="T95" fmla="*/ 0 h 106"/>
                <a:gd name="T96" fmla="*/ 1 w 186"/>
                <a:gd name="T97" fmla="*/ 1 h 106"/>
                <a:gd name="T98" fmla="*/ 0 w 186"/>
                <a:gd name="T99" fmla="*/ 2 h 106"/>
                <a:gd name="T100" fmla="*/ 0 w 186"/>
                <a:gd name="T101" fmla="*/ 4 h 106"/>
                <a:gd name="T102" fmla="*/ 0 w 186"/>
                <a:gd name="T103" fmla="*/ 5 h 106"/>
                <a:gd name="T104" fmla="*/ 0 w 186"/>
                <a:gd name="T105" fmla="*/ 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6" h="106">
                  <a:moveTo>
                    <a:pt x="0" y="5"/>
                  </a:moveTo>
                  <a:lnTo>
                    <a:pt x="0" y="6"/>
                  </a:lnTo>
                  <a:lnTo>
                    <a:pt x="2" y="9"/>
                  </a:lnTo>
                  <a:lnTo>
                    <a:pt x="4" y="14"/>
                  </a:lnTo>
                  <a:lnTo>
                    <a:pt x="8" y="19"/>
                  </a:lnTo>
                  <a:lnTo>
                    <a:pt x="12" y="27"/>
                  </a:lnTo>
                  <a:lnTo>
                    <a:pt x="18" y="35"/>
                  </a:lnTo>
                  <a:lnTo>
                    <a:pt x="26" y="43"/>
                  </a:lnTo>
                  <a:lnTo>
                    <a:pt x="35" y="53"/>
                  </a:lnTo>
                  <a:lnTo>
                    <a:pt x="46" y="62"/>
                  </a:lnTo>
                  <a:lnTo>
                    <a:pt x="59" y="71"/>
                  </a:lnTo>
                  <a:lnTo>
                    <a:pt x="75" y="79"/>
                  </a:lnTo>
                  <a:lnTo>
                    <a:pt x="91" y="87"/>
                  </a:lnTo>
                  <a:lnTo>
                    <a:pt x="110" y="94"/>
                  </a:lnTo>
                  <a:lnTo>
                    <a:pt x="132" y="99"/>
                  </a:lnTo>
                  <a:lnTo>
                    <a:pt x="156" y="104"/>
                  </a:lnTo>
                  <a:lnTo>
                    <a:pt x="182" y="106"/>
                  </a:lnTo>
                  <a:lnTo>
                    <a:pt x="182" y="106"/>
                  </a:lnTo>
                  <a:lnTo>
                    <a:pt x="183" y="106"/>
                  </a:lnTo>
                  <a:lnTo>
                    <a:pt x="185" y="105"/>
                  </a:lnTo>
                  <a:lnTo>
                    <a:pt x="186" y="104"/>
                  </a:lnTo>
                  <a:lnTo>
                    <a:pt x="186" y="103"/>
                  </a:lnTo>
                  <a:lnTo>
                    <a:pt x="186" y="102"/>
                  </a:lnTo>
                  <a:lnTo>
                    <a:pt x="185" y="100"/>
                  </a:lnTo>
                  <a:lnTo>
                    <a:pt x="183" y="99"/>
                  </a:lnTo>
                  <a:lnTo>
                    <a:pt x="182" y="99"/>
                  </a:lnTo>
                  <a:lnTo>
                    <a:pt x="182" y="99"/>
                  </a:lnTo>
                  <a:lnTo>
                    <a:pt x="157" y="97"/>
                  </a:lnTo>
                  <a:lnTo>
                    <a:pt x="134" y="93"/>
                  </a:lnTo>
                  <a:lnTo>
                    <a:pt x="113" y="87"/>
                  </a:lnTo>
                  <a:lnTo>
                    <a:pt x="94" y="81"/>
                  </a:lnTo>
                  <a:lnTo>
                    <a:pt x="78" y="73"/>
                  </a:lnTo>
                  <a:lnTo>
                    <a:pt x="64" y="65"/>
                  </a:lnTo>
                  <a:lnTo>
                    <a:pt x="51" y="57"/>
                  </a:lnTo>
                  <a:lnTo>
                    <a:pt x="41" y="48"/>
                  </a:lnTo>
                  <a:lnTo>
                    <a:pt x="32" y="39"/>
                  </a:lnTo>
                  <a:lnTo>
                    <a:pt x="24" y="31"/>
                  </a:lnTo>
                  <a:lnTo>
                    <a:pt x="18" y="23"/>
                  </a:lnTo>
                  <a:lnTo>
                    <a:pt x="14" y="16"/>
                  </a:lnTo>
                  <a:lnTo>
                    <a:pt x="10" y="11"/>
                  </a:lnTo>
                  <a:lnTo>
                    <a:pt x="8" y="6"/>
                  </a:lnTo>
                  <a:lnTo>
                    <a:pt x="7" y="3"/>
                  </a:lnTo>
                  <a:lnTo>
                    <a:pt x="6" y="2"/>
                  </a:lnTo>
                  <a:lnTo>
                    <a:pt x="6" y="2"/>
                  </a:lnTo>
                  <a:lnTo>
                    <a:pt x="6" y="1"/>
                  </a:lnTo>
                  <a:lnTo>
                    <a:pt x="5" y="0"/>
                  </a:lnTo>
                  <a:lnTo>
                    <a:pt x="3" y="0"/>
                  </a:lnTo>
                  <a:lnTo>
                    <a:pt x="2" y="0"/>
                  </a:lnTo>
                  <a:lnTo>
                    <a:pt x="1" y="1"/>
                  </a:lnTo>
                  <a:lnTo>
                    <a:pt x="0" y="2"/>
                  </a:lnTo>
                  <a:lnTo>
                    <a:pt x="0" y="4"/>
                  </a:lnTo>
                  <a:lnTo>
                    <a:pt x="0" y="5"/>
                  </a:lnTo>
                  <a:lnTo>
                    <a:pt x="0" y="5"/>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18" name="Freeform 214">
              <a:extLst>
                <a:ext uri="{FF2B5EF4-FFF2-40B4-BE49-F238E27FC236}">
                  <a16:creationId xmlns:a16="http://schemas.microsoft.com/office/drawing/2014/main" id="{998F178E-0834-3B9F-08DF-8518972C2679}"/>
                </a:ext>
              </a:extLst>
            </p:cNvPr>
            <p:cNvSpPr>
              <a:spLocks/>
            </p:cNvSpPr>
            <p:nvPr/>
          </p:nvSpPr>
          <p:spPr bwMode="auto">
            <a:xfrm>
              <a:off x="2188" y="641"/>
              <a:ext cx="294" cy="194"/>
            </a:xfrm>
            <a:custGeom>
              <a:avLst/>
              <a:gdLst>
                <a:gd name="T0" fmla="*/ 7 w 585"/>
                <a:gd name="T1" fmla="*/ 382 h 389"/>
                <a:gd name="T2" fmla="*/ 585 w 585"/>
                <a:gd name="T3" fmla="*/ 0 h 389"/>
                <a:gd name="T4" fmla="*/ 573 w 585"/>
                <a:gd name="T5" fmla="*/ 12 h 389"/>
                <a:gd name="T6" fmla="*/ 0 w 585"/>
                <a:gd name="T7" fmla="*/ 389 h 389"/>
                <a:gd name="T8" fmla="*/ 7 w 585"/>
                <a:gd name="T9" fmla="*/ 382 h 389"/>
              </a:gdLst>
              <a:ahLst/>
              <a:cxnLst>
                <a:cxn ang="0">
                  <a:pos x="T0" y="T1"/>
                </a:cxn>
                <a:cxn ang="0">
                  <a:pos x="T2" y="T3"/>
                </a:cxn>
                <a:cxn ang="0">
                  <a:pos x="T4" y="T5"/>
                </a:cxn>
                <a:cxn ang="0">
                  <a:pos x="T6" y="T7"/>
                </a:cxn>
                <a:cxn ang="0">
                  <a:pos x="T8" y="T9"/>
                </a:cxn>
              </a:cxnLst>
              <a:rect l="0" t="0" r="r" b="b"/>
              <a:pathLst>
                <a:path w="585" h="389">
                  <a:moveTo>
                    <a:pt x="7" y="382"/>
                  </a:moveTo>
                  <a:lnTo>
                    <a:pt x="585" y="0"/>
                  </a:lnTo>
                  <a:lnTo>
                    <a:pt x="573" y="12"/>
                  </a:lnTo>
                  <a:lnTo>
                    <a:pt x="0" y="389"/>
                  </a:lnTo>
                  <a:lnTo>
                    <a:pt x="7" y="382"/>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19" name="Freeform 215">
              <a:extLst>
                <a:ext uri="{FF2B5EF4-FFF2-40B4-BE49-F238E27FC236}">
                  <a16:creationId xmlns:a16="http://schemas.microsoft.com/office/drawing/2014/main" id="{BAE8DA35-1908-9E70-000E-EBD3B2391AD8}"/>
                </a:ext>
              </a:extLst>
            </p:cNvPr>
            <p:cNvSpPr>
              <a:spLocks/>
            </p:cNvSpPr>
            <p:nvPr/>
          </p:nvSpPr>
          <p:spPr bwMode="auto">
            <a:xfrm>
              <a:off x="1770" y="1068"/>
              <a:ext cx="34" cy="42"/>
            </a:xfrm>
            <a:custGeom>
              <a:avLst/>
              <a:gdLst>
                <a:gd name="T0" fmla="*/ 39 w 68"/>
                <a:gd name="T1" fmla="*/ 83 h 83"/>
                <a:gd name="T2" fmla="*/ 68 w 68"/>
                <a:gd name="T3" fmla="*/ 67 h 83"/>
                <a:gd name="T4" fmla="*/ 28 w 68"/>
                <a:gd name="T5" fmla="*/ 0 h 83"/>
                <a:gd name="T6" fmla="*/ 0 w 68"/>
                <a:gd name="T7" fmla="*/ 16 h 83"/>
                <a:gd name="T8" fmla="*/ 39 w 68"/>
                <a:gd name="T9" fmla="*/ 83 h 83"/>
              </a:gdLst>
              <a:ahLst/>
              <a:cxnLst>
                <a:cxn ang="0">
                  <a:pos x="T0" y="T1"/>
                </a:cxn>
                <a:cxn ang="0">
                  <a:pos x="T2" y="T3"/>
                </a:cxn>
                <a:cxn ang="0">
                  <a:pos x="T4" y="T5"/>
                </a:cxn>
                <a:cxn ang="0">
                  <a:pos x="T6" y="T7"/>
                </a:cxn>
                <a:cxn ang="0">
                  <a:pos x="T8" y="T9"/>
                </a:cxn>
              </a:cxnLst>
              <a:rect l="0" t="0" r="r" b="b"/>
              <a:pathLst>
                <a:path w="68" h="83">
                  <a:moveTo>
                    <a:pt x="39" y="83"/>
                  </a:moveTo>
                  <a:lnTo>
                    <a:pt x="68" y="67"/>
                  </a:lnTo>
                  <a:lnTo>
                    <a:pt x="28" y="0"/>
                  </a:lnTo>
                  <a:lnTo>
                    <a:pt x="0" y="16"/>
                  </a:lnTo>
                  <a:lnTo>
                    <a:pt x="39"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20" name="Freeform 216">
              <a:extLst>
                <a:ext uri="{FF2B5EF4-FFF2-40B4-BE49-F238E27FC236}">
                  <a16:creationId xmlns:a16="http://schemas.microsoft.com/office/drawing/2014/main" id="{E9B32AEF-8C76-711E-CA57-FBF4DAF378AB}"/>
                </a:ext>
              </a:extLst>
            </p:cNvPr>
            <p:cNvSpPr>
              <a:spLocks/>
            </p:cNvSpPr>
            <p:nvPr/>
          </p:nvSpPr>
          <p:spPr bwMode="auto">
            <a:xfrm>
              <a:off x="1736" y="1090"/>
              <a:ext cx="34" cy="41"/>
            </a:xfrm>
            <a:custGeom>
              <a:avLst/>
              <a:gdLst>
                <a:gd name="T0" fmla="*/ 39 w 68"/>
                <a:gd name="T1" fmla="*/ 83 h 83"/>
                <a:gd name="T2" fmla="*/ 68 w 68"/>
                <a:gd name="T3" fmla="*/ 67 h 83"/>
                <a:gd name="T4" fmla="*/ 28 w 68"/>
                <a:gd name="T5" fmla="*/ 0 h 83"/>
                <a:gd name="T6" fmla="*/ 0 w 68"/>
                <a:gd name="T7" fmla="*/ 17 h 83"/>
                <a:gd name="T8" fmla="*/ 39 w 68"/>
                <a:gd name="T9" fmla="*/ 83 h 83"/>
              </a:gdLst>
              <a:ahLst/>
              <a:cxnLst>
                <a:cxn ang="0">
                  <a:pos x="T0" y="T1"/>
                </a:cxn>
                <a:cxn ang="0">
                  <a:pos x="T2" y="T3"/>
                </a:cxn>
                <a:cxn ang="0">
                  <a:pos x="T4" y="T5"/>
                </a:cxn>
                <a:cxn ang="0">
                  <a:pos x="T6" y="T7"/>
                </a:cxn>
                <a:cxn ang="0">
                  <a:pos x="T8" y="T9"/>
                </a:cxn>
              </a:cxnLst>
              <a:rect l="0" t="0" r="r" b="b"/>
              <a:pathLst>
                <a:path w="68" h="83">
                  <a:moveTo>
                    <a:pt x="39" y="83"/>
                  </a:moveTo>
                  <a:lnTo>
                    <a:pt x="68" y="67"/>
                  </a:lnTo>
                  <a:lnTo>
                    <a:pt x="28" y="0"/>
                  </a:lnTo>
                  <a:lnTo>
                    <a:pt x="0" y="17"/>
                  </a:lnTo>
                  <a:lnTo>
                    <a:pt x="39"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21" name="Freeform 217">
              <a:extLst>
                <a:ext uri="{FF2B5EF4-FFF2-40B4-BE49-F238E27FC236}">
                  <a16:creationId xmlns:a16="http://schemas.microsoft.com/office/drawing/2014/main" id="{FCD9443A-FDE5-282C-E33D-115AA2CE6213}"/>
                </a:ext>
              </a:extLst>
            </p:cNvPr>
            <p:cNvSpPr>
              <a:spLocks/>
            </p:cNvSpPr>
            <p:nvPr/>
          </p:nvSpPr>
          <p:spPr bwMode="auto">
            <a:xfrm>
              <a:off x="1707" y="1109"/>
              <a:ext cx="34" cy="42"/>
            </a:xfrm>
            <a:custGeom>
              <a:avLst/>
              <a:gdLst>
                <a:gd name="T0" fmla="*/ 39 w 68"/>
                <a:gd name="T1" fmla="*/ 84 h 84"/>
                <a:gd name="T2" fmla="*/ 68 w 68"/>
                <a:gd name="T3" fmla="*/ 67 h 84"/>
                <a:gd name="T4" fmla="*/ 28 w 68"/>
                <a:gd name="T5" fmla="*/ 0 h 84"/>
                <a:gd name="T6" fmla="*/ 0 w 68"/>
                <a:gd name="T7" fmla="*/ 18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7"/>
                  </a:lnTo>
                  <a:lnTo>
                    <a:pt x="28" y="0"/>
                  </a:lnTo>
                  <a:lnTo>
                    <a:pt x="0" y="18"/>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22" name="Freeform 218">
              <a:extLst>
                <a:ext uri="{FF2B5EF4-FFF2-40B4-BE49-F238E27FC236}">
                  <a16:creationId xmlns:a16="http://schemas.microsoft.com/office/drawing/2014/main" id="{20F76563-81D6-357F-CD97-67B23BE8F403}"/>
                </a:ext>
              </a:extLst>
            </p:cNvPr>
            <p:cNvSpPr>
              <a:spLocks/>
            </p:cNvSpPr>
            <p:nvPr/>
          </p:nvSpPr>
          <p:spPr bwMode="auto">
            <a:xfrm>
              <a:off x="1679" y="1128"/>
              <a:ext cx="34" cy="42"/>
            </a:xfrm>
            <a:custGeom>
              <a:avLst/>
              <a:gdLst>
                <a:gd name="T0" fmla="*/ 39 w 68"/>
                <a:gd name="T1" fmla="*/ 84 h 84"/>
                <a:gd name="T2" fmla="*/ 68 w 68"/>
                <a:gd name="T3" fmla="*/ 67 h 84"/>
                <a:gd name="T4" fmla="*/ 28 w 68"/>
                <a:gd name="T5" fmla="*/ 0 h 84"/>
                <a:gd name="T6" fmla="*/ 0 w 68"/>
                <a:gd name="T7" fmla="*/ 17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7"/>
                  </a:lnTo>
                  <a:lnTo>
                    <a:pt x="28" y="0"/>
                  </a:lnTo>
                  <a:lnTo>
                    <a:pt x="0" y="17"/>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23" name="Freeform 219">
              <a:extLst>
                <a:ext uri="{FF2B5EF4-FFF2-40B4-BE49-F238E27FC236}">
                  <a16:creationId xmlns:a16="http://schemas.microsoft.com/office/drawing/2014/main" id="{CA1B2A9A-DD1A-16D8-A977-0FFDCFE41A40}"/>
                </a:ext>
              </a:extLst>
            </p:cNvPr>
            <p:cNvSpPr>
              <a:spLocks/>
            </p:cNvSpPr>
            <p:nvPr/>
          </p:nvSpPr>
          <p:spPr bwMode="auto">
            <a:xfrm>
              <a:off x="1646" y="1146"/>
              <a:ext cx="34" cy="42"/>
            </a:xfrm>
            <a:custGeom>
              <a:avLst/>
              <a:gdLst>
                <a:gd name="T0" fmla="*/ 39 w 68"/>
                <a:gd name="T1" fmla="*/ 84 h 84"/>
                <a:gd name="T2" fmla="*/ 68 w 68"/>
                <a:gd name="T3" fmla="*/ 66 h 84"/>
                <a:gd name="T4" fmla="*/ 28 w 68"/>
                <a:gd name="T5" fmla="*/ 0 h 84"/>
                <a:gd name="T6" fmla="*/ 0 w 68"/>
                <a:gd name="T7" fmla="*/ 17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6"/>
                  </a:lnTo>
                  <a:lnTo>
                    <a:pt x="28" y="0"/>
                  </a:lnTo>
                  <a:lnTo>
                    <a:pt x="0" y="17"/>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24" name="Freeform 220">
              <a:extLst>
                <a:ext uri="{FF2B5EF4-FFF2-40B4-BE49-F238E27FC236}">
                  <a16:creationId xmlns:a16="http://schemas.microsoft.com/office/drawing/2014/main" id="{D22ADDBF-DB8D-DA52-2823-6A03DBE78310}"/>
                </a:ext>
              </a:extLst>
            </p:cNvPr>
            <p:cNvSpPr>
              <a:spLocks/>
            </p:cNvSpPr>
            <p:nvPr/>
          </p:nvSpPr>
          <p:spPr bwMode="auto">
            <a:xfrm>
              <a:off x="1621" y="1163"/>
              <a:ext cx="34" cy="42"/>
            </a:xfrm>
            <a:custGeom>
              <a:avLst/>
              <a:gdLst>
                <a:gd name="T0" fmla="*/ 40 w 68"/>
                <a:gd name="T1" fmla="*/ 83 h 83"/>
                <a:gd name="T2" fmla="*/ 68 w 68"/>
                <a:gd name="T3" fmla="*/ 66 h 83"/>
                <a:gd name="T4" fmla="*/ 29 w 68"/>
                <a:gd name="T5" fmla="*/ 0 h 83"/>
                <a:gd name="T6" fmla="*/ 0 w 68"/>
                <a:gd name="T7" fmla="*/ 16 h 83"/>
                <a:gd name="T8" fmla="*/ 40 w 68"/>
                <a:gd name="T9" fmla="*/ 83 h 83"/>
              </a:gdLst>
              <a:ahLst/>
              <a:cxnLst>
                <a:cxn ang="0">
                  <a:pos x="T0" y="T1"/>
                </a:cxn>
                <a:cxn ang="0">
                  <a:pos x="T2" y="T3"/>
                </a:cxn>
                <a:cxn ang="0">
                  <a:pos x="T4" y="T5"/>
                </a:cxn>
                <a:cxn ang="0">
                  <a:pos x="T6" y="T7"/>
                </a:cxn>
                <a:cxn ang="0">
                  <a:pos x="T8" y="T9"/>
                </a:cxn>
              </a:cxnLst>
              <a:rect l="0" t="0" r="r" b="b"/>
              <a:pathLst>
                <a:path w="68" h="83">
                  <a:moveTo>
                    <a:pt x="40" y="83"/>
                  </a:moveTo>
                  <a:lnTo>
                    <a:pt x="68" y="66"/>
                  </a:lnTo>
                  <a:lnTo>
                    <a:pt x="29" y="0"/>
                  </a:lnTo>
                  <a:lnTo>
                    <a:pt x="0" y="16"/>
                  </a:lnTo>
                  <a:lnTo>
                    <a:pt x="40"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25" name="Freeform 221">
              <a:extLst>
                <a:ext uri="{FF2B5EF4-FFF2-40B4-BE49-F238E27FC236}">
                  <a16:creationId xmlns:a16="http://schemas.microsoft.com/office/drawing/2014/main" id="{7968AEE6-6677-E68A-D985-9BABD10573C4}"/>
                </a:ext>
              </a:extLst>
            </p:cNvPr>
            <p:cNvSpPr>
              <a:spLocks/>
            </p:cNvSpPr>
            <p:nvPr/>
          </p:nvSpPr>
          <p:spPr bwMode="auto">
            <a:xfrm>
              <a:off x="1592" y="1181"/>
              <a:ext cx="34" cy="41"/>
            </a:xfrm>
            <a:custGeom>
              <a:avLst/>
              <a:gdLst>
                <a:gd name="T0" fmla="*/ 40 w 68"/>
                <a:gd name="T1" fmla="*/ 84 h 84"/>
                <a:gd name="T2" fmla="*/ 68 w 68"/>
                <a:gd name="T3" fmla="*/ 67 h 84"/>
                <a:gd name="T4" fmla="*/ 29 w 68"/>
                <a:gd name="T5" fmla="*/ 0 h 84"/>
                <a:gd name="T6" fmla="*/ 0 w 68"/>
                <a:gd name="T7" fmla="*/ 18 h 84"/>
                <a:gd name="T8" fmla="*/ 40 w 68"/>
                <a:gd name="T9" fmla="*/ 84 h 84"/>
              </a:gdLst>
              <a:ahLst/>
              <a:cxnLst>
                <a:cxn ang="0">
                  <a:pos x="T0" y="T1"/>
                </a:cxn>
                <a:cxn ang="0">
                  <a:pos x="T2" y="T3"/>
                </a:cxn>
                <a:cxn ang="0">
                  <a:pos x="T4" y="T5"/>
                </a:cxn>
                <a:cxn ang="0">
                  <a:pos x="T6" y="T7"/>
                </a:cxn>
                <a:cxn ang="0">
                  <a:pos x="T8" y="T9"/>
                </a:cxn>
              </a:cxnLst>
              <a:rect l="0" t="0" r="r" b="b"/>
              <a:pathLst>
                <a:path w="68" h="84">
                  <a:moveTo>
                    <a:pt x="40" y="84"/>
                  </a:moveTo>
                  <a:lnTo>
                    <a:pt x="68" y="67"/>
                  </a:lnTo>
                  <a:lnTo>
                    <a:pt x="29" y="0"/>
                  </a:lnTo>
                  <a:lnTo>
                    <a:pt x="0" y="18"/>
                  </a:lnTo>
                  <a:lnTo>
                    <a:pt x="40"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26" name="Freeform 222">
              <a:extLst>
                <a:ext uri="{FF2B5EF4-FFF2-40B4-BE49-F238E27FC236}">
                  <a16:creationId xmlns:a16="http://schemas.microsoft.com/office/drawing/2014/main" id="{69F6A831-C266-7FD1-F066-DB02F0432A9C}"/>
                </a:ext>
              </a:extLst>
            </p:cNvPr>
            <p:cNvSpPr>
              <a:spLocks/>
            </p:cNvSpPr>
            <p:nvPr/>
          </p:nvSpPr>
          <p:spPr bwMode="auto">
            <a:xfrm>
              <a:off x="1561" y="1200"/>
              <a:ext cx="34" cy="42"/>
            </a:xfrm>
            <a:custGeom>
              <a:avLst/>
              <a:gdLst>
                <a:gd name="T0" fmla="*/ 40 w 68"/>
                <a:gd name="T1" fmla="*/ 83 h 83"/>
                <a:gd name="T2" fmla="*/ 68 w 68"/>
                <a:gd name="T3" fmla="*/ 66 h 83"/>
                <a:gd name="T4" fmla="*/ 29 w 68"/>
                <a:gd name="T5" fmla="*/ 0 h 83"/>
                <a:gd name="T6" fmla="*/ 0 w 68"/>
                <a:gd name="T7" fmla="*/ 16 h 83"/>
                <a:gd name="T8" fmla="*/ 40 w 68"/>
                <a:gd name="T9" fmla="*/ 83 h 83"/>
              </a:gdLst>
              <a:ahLst/>
              <a:cxnLst>
                <a:cxn ang="0">
                  <a:pos x="T0" y="T1"/>
                </a:cxn>
                <a:cxn ang="0">
                  <a:pos x="T2" y="T3"/>
                </a:cxn>
                <a:cxn ang="0">
                  <a:pos x="T4" y="T5"/>
                </a:cxn>
                <a:cxn ang="0">
                  <a:pos x="T6" y="T7"/>
                </a:cxn>
                <a:cxn ang="0">
                  <a:pos x="T8" y="T9"/>
                </a:cxn>
              </a:cxnLst>
              <a:rect l="0" t="0" r="r" b="b"/>
              <a:pathLst>
                <a:path w="68" h="83">
                  <a:moveTo>
                    <a:pt x="40" y="83"/>
                  </a:moveTo>
                  <a:lnTo>
                    <a:pt x="68" y="66"/>
                  </a:lnTo>
                  <a:lnTo>
                    <a:pt x="29" y="0"/>
                  </a:lnTo>
                  <a:lnTo>
                    <a:pt x="0" y="16"/>
                  </a:lnTo>
                  <a:lnTo>
                    <a:pt x="40"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grpSp>
      <p:sp>
        <p:nvSpPr>
          <p:cNvPr id="200929" name="Line 225">
            <a:extLst>
              <a:ext uri="{FF2B5EF4-FFF2-40B4-BE49-F238E27FC236}">
                <a16:creationId xmlns:a16="http://schemas.microsoft.com/office/drawing/2014/main" id="{FA262E00-9710-E566-E616-EFDCF90F91D3}"/>
              </a:ext>
            </a:extLst>
          </p:cNvPr>
          <p:cNvSpPr>
            <a:spLocks noChangeShapeType="1"/>
          </p:cNvSpPr>
          <p:nvPr/>
        </p:nvSpPr>
        <p:spPr bwMode="auto">
          <a:xfrm>
            <a:off x="6629400" y="5105400"/>
            <a:ext cx="1143000" cy="685800"/>
          </a:xfrm>
          <a:prstGeom prst="line">
            <a:avLst/>
          </a:prstGeom>
          <a:noFill/>
          <a:ln w="82550">
            <a:solidFill>
              <a:schemeClr val="hlink"/>
            </a:solidFill>
            <a:round/>
            <a:headEnd/>
            <a:tailEnd type="triangle" w="med" len="me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30" name="Text Box 226">
            <a:extLst>
              <a:ext uri="{FF2B5EF4-FFF2-40B4-BE49-F238E27FC236}">
                <a16:creationId xmlns:a16="http://schemas.microsoft.com/office/drawing/2014/main" id="{736C1DAC-4E78-F1F5-CC6A-992B26827D8F}"/>
              </a:ext>
            </a:extLst>
          </p:cNvPr>
          <p:cNvSpPr txBox="1">
            <a:spLocks noChangeArrowheads="1"/>
          </p:cNvSpPr>
          <p:nvPr/>
        </p:nvSpPr>
        <p:spPr bwMode="auto">
          <a:xfrm>
            <a:off x="1981200" y="5791201"/>
            <a:ext cx="3963988" cy="696913"/>
          </a:xfrm>
          <a:prstGeom prst="rect">
            <a:avLst/>
          </a:prstGeom>
          <a:noFill/>
          <a:ln>
            <a:noFill/>
          </a:ln>
          <a:effectLst/>
        </p:spPr>
        <p:txBody>
          <a:bodyPr>
            <a:spAutoFit/>
          </a:bodyPr>
          <a:lstStyle/>
          <a:p>
            <a:pPr fontAlgn="base">
              <a:spcBef>
                <a:spcPct val="20000"/>
              </a:spcBef>
              <a:spcAft>
                <a:spcPct val="0"/>
              </a:spcAft>
              <a:defRPr/>
            </a:pPr>
            <a:r>
              <a:rPr lang="ja-JP" altLang="en-US" b="1">
                <a:solidFill>
                  <a:srgbClr val="FFFFFF"/>
                </a:solidFill>
                <a:effectLst>
                  <a:outerShdw blurRad="38100" dist="38100" dir="2700000" algn="tl">
                    <a:srgbClr val="000000"/>
                  </a:outerShdw>
                </a:effectLst>
                <a:latin typeface="Times" panose="02020603050405020304" pitchFamily="18" charset="0"/>
                <a:ea typeface="Osaka" charset="-128"/>
              </a:rPr>
              <a:t>ワクチンアレルギーを起こし</a:t>
            </a:r>
          </a:p>
          <a:p>
            <a:pPr fontAlgn="base">
              <a:spcBef>
                <a:spcPct val="20000"/>
              </a:spcBef>
              <a:spcAft>
                <a:spcPct val="0"/>
              </a:spcAft>
              <a:defRPr/>
            </a:pPr>
            <a:r>
              <a:rPr lang="ja-JP" altLang="en-US" b="1">
                <a:solidFill>
                  <a:srgbClr val="FFFFFF"/>
                </a:solidFill>
                <a:effectLst>
                  <a:outerShdw blurRad="38100" dist="38100" dir="2700000" algn="tl">
                    <a:srgbClr val="000000"/>
                  </a:outerShdw>
                </a:effectLst>
                <a:latin typeface="Times" panose="02020603050405020304" pitchFamily="18" charset="0"/>
                <a:ea typeface="Osaka" charset="-128"/>
              </a:rPr>
              <a:t>やすい体質</a:t>
            </a:r>
          </a:p>
        </p:txBody>
      </p:sp>
      <p:sp>
        <p:nvSpPr>
          <p:cNvPr id="200931" name="Line 227">
            <a:extLst>
              <a:ext uri="{FF2B5EF4-FFF2-40B4-BE49-F238E27FC236}">
                <a16:creationId xmlns:a16="http://schemas.microsoft.com/office/drawing/2014/main" id="{0017AC70-88D9-027D-CEE5-5AD8132A9A4C}"/>
              </a:ext>
            </a:extLst>
          </p:cNvPr>
          <p:cNvSpPr>
            <a:spLocks noChangeShapeType="1"/>
          </p:cNvSpPr>
          <p:nvPr/>
        </p:nvSpPr>
        <p:spPr bwMode="auto">
          <a:xfrm>
            <a:off x="7162800" y="4572000"/>
            <a:ext cx="762000" cy="1066800"/>
          </a:xfrm>
          <a:prstGeom prst="line">
            <a:avLst/>
          </a:prstGeom>
          <a:noFill/>
          <a:ln w="82550">
            <a:solidFill>
              <a:schemeClr val="hlink"/>
            </a:solidFill>
            <a:round/>
            <a:headEnd/>
            <a:tailEnd type="triangle" w="med" len="me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32" name="Line 228">
            <a:extLst>
              <a:ext uri="{FF2B5EF4-FFF2-40B4-BE49-F238E27FC236}">
                <a16:creationId xmlns:a16="http://schemas.microsoft.com/office/drawing/2014/main" id="{00E4984F-2A5E-A98B-71F2-C4697AD0BD46}"/>
              </a:ext>
            </a:extLst>
          </p:cNvPr>
          <p:cNvSpPr>
            <a:spLocks noChangeShapeType="1"/>
          </p:cNvSpPr>
          <p:nvPr/>
        </p:nvSpPr>
        <p:spPr bwMode="auto">
          <a:xfrm>
            <a:off x="6400800" y="5562600"/>
            <a:ext cx="1524000" cy="381000"/>
          </a:xfrm>
          <a:prstGeom prst="line">
            <a:avLst/>
          </a:prstGeom>
          <a:noFill/>
          <a:ln w="82550">
            <a:solidFill>
              <a:schemeClr val="hlink"/>
            </a:solidFill>
            <a:round/>
            <a:headEnd/>
            <a:tailEnd type="triangle" w="med" len="me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grpSp>
        <p:nvGrpSpPr>
          <p:cNvPr id="5151" name="Group 229">
            <a:extLst>
              <a:ext uri="{FF2B5EF4-FFF2-40B4-BE49-F238E27FC236}">
                <a16:creationId xmlns:a16="http://schemas.microsoft.com/office/drawing/2014/main" id="{CE3EB234-3E2B-EF73-FD85-E0FE50233BAC}"/>
              </a:ext>
            </a:extLst>
          </p:cNvPr>
          <p:cNvGrpSpPr>
            <a:grpSpLocks/>
          </p:cNvGrpSpPr>
          <p:nvPr/>
        </p:nvGrpSpPr>
        <p:grpSpPr bwMode="auto">
          <a:xfrm flipV="1">
            <a:off x="5562600" y="3352801"/>
            <a:ext cx="457200" cy="976313"/>
            <a:chOff x="1354" y="624"/>
            <a:chExt cx="1142" cy="802"/>
          </a:xfrm>
        </p:grpSpPr>
        <p:sp>
          <p:nvSpPr>
            <p:cNvPr id="200934" name="Freeform 230">
              <a:extLst>
                <a:ext uri="{FF2B5EF4-FFF2-40B4-BE49-F238E27FC236}">
                  <a16:creationId xmlns:a16="http://schemas.microsoft.com/office/drawing/2014/main" id="{79A9C666-F0C0-D184-C38A-10CBB3CE9A9A}"/>
                </a:ext>
              </a:extLst>
            </p:cNvPr>
            <p:cNvSpPr>
              <a:spLocks/>
            </p:cNvSpPr>
            <p:nvPr/>
          </p:nvSpPr>
          <p:spPr bwMode="auto">
            <a:xfrm>
              <a:off x="1354" y="1253"/>
              <a:ext cx="167" cy="173"/>
            </a:xfrm>
            <a:custGeom>
              <a:avLst/>
              <a:gdLst>
                <a:gd name="T0" fmla="*/ 37 w 330"/>
                <a:gd name="T1" fmla="*/ 272 h 348"/>
                <a:gd name="T2" fmla="*/ 48 w 330"/>
                <a:gd name="T3" fmla="*/ 286 h 348"/>
                <a:gd name="T4" fmla="*/ 61 w 330"/>
                <a:gd name="T5" fmla="*/ 299 h 348"/>
                <a:gd name="T6" fmla="*/ 74 w 330"/>
                <a:gd name="T7" fmla="*/ 310 h 348"/>
                <a:gd name="T8" fmla="*/ 89 w 330"/>
                <a:gd name="T9" fmla="*/ 320 h 348"/>
                <a:gd name="T10" fmla="*/ 103 w 330"/>
                <a:gd name="T11" fmla="*/ 328 h 348"/>
                <a:gd name="T12" fmla="*/ 118 w 330"/>
                <a:gd name="T13" fmla="*/ 335 h 348"/>
                <a:gd name="T14" fmla="*/ 134 w 330"/>
                <a:gd name="T15" fmla="*/ 342 h 348"/>
                <a:gd name="T16" fmla="*/ 151 w 330"/>
                <a:gd name="T17" fmla="*/ 345 h 348"/>
                <a:gd name="T18" fmla="*/ 166 w 330"/>
                <a:gd name="T19" fmla="*/ 348 h 348"/>
                <a:gd name="T20" fmla="*/ 182 w 330"/>
                <a:gd name="T21" fmla="*/ 348 h 348"/>
                <a:gd name="T22" fmla="*/ 198 w 330"/>
                <a:gd name="T23" fmla="*/ 347 h 348"/>
                <a:gd name="T24" fmla="*/ 213 w 330"/>
                <a:gd name="T25" fmla="*/ 345 h 348"/>
                <a:gd name="T26" fmla="*/ 230 w 330"/>
                <a:gd name="T27" fmla="*/ 341 h 348"/>
                <a:gd name="T28" fmla="*/ 244 w 330"/>
                <a:gd name="T29" fmla="*/ 334 h 348"/>
                <a:gd name="T30" fmla="*/ 258 w 330"/>
                <a:gd name="T31" fmla="*/ 326 h 348"/>
                <a:gd name="T32" fmla="*/ 272 w 330"/>
                <a:gd name="T33" fmla="*/ 317 h 348"/>
                <a:gd name="T34" fmla="*/ 296 w 330"/>
                <a:gd name="T35" fmla="*/ 295 h 348"/>
                <a:gd name="T36" fmla="*/ 313 w 330"/>
                <a:gd name="T37" fmla="*/ 268 h 348"/>
                <a:gd name="T38" fmla="*/ 325 w 330"/>
                <a:gd name="T39" fmla="*/ 238 h 348"/>
                <a:gd name="T40" fmla="*/ 330 w 330"/>
                <a:gd name="T41" fmla="*/ 207 h 348"/>
                <a:gd name="T42" fmla="*/ 329 w 330"/>
                <a:gd name="T43" fmla="*/ 173 h 348"/>
                <a:gd name="T44" fmla="*/ 323 w 330"/>
                <a:gd name="T45" fmla="*/ 140 h 348"/>
                <a:gd name="T46" fmla="*/ 310 w 330"/>
                <a:gd name="T47" fmla="*/ 107 h 348"/>
                <a:gd name="T48" fmla="*/ 291 w 330"/>
                <a:gd name="T49" fmla="*/ 77 h 348"/>
                <a:gd name="T50" fmla="*/ 279 w 330"/>
                <a:gd name="T51" fmla="*/ 62 h 348"/>
                <a:gd name="T52" fmla="*/ 267 w 330"/>
                <a:gd name="T53" fmla="*/ 49 h 348"/>
                <a:gd name="T54" fmla="*/ 254 w 330"/>
                <a:gd name="T55" fmla="*/ 38 h 348"/>
                <a:gd name="T56" fmla="*/ 240 w 330"/>
                <a:gd name="T57" fmla="*/ 28 h 348"/>
                <a:gd name="T58" fmla="*/ 226 w 330"/>
                <a:gd name="T59" fmla="*/ 20 h 348"/>
                <a:gd name="T60" fmla="*/ 210 w 330"/>
                <a:gd name="T61" fmla="*/ 13 h 348"/>
                <a:gd name="T62" fmla="*/ 195 w 330"/>
                <a:gd name="T63" fmla="*/ 7 h 348"/>
                <a:gd name="T64" fmla="*/ 180 w 330"/>
                <a:gd name="T65" fmla="*/ 3 h 348"/>
                <a:gd name="T66" fmla="*/ 165 w 330"/>
                <a:gd name="T67" fmla="*/ 1 h 348"/>
                <a:gd name="T68" fmla="*/ 148 w 330"/>
                <a:gd name="T69" fmla="*/ 0 h 348"/>
                <a:gd name="T70" fmla="*/ 133 w 330"/>
                <a:gd name="T71" fmla="*/ 0 h 348"/>
                <a:gd name="T72" fmla="*/ 118 w 330"/>
                <a:gd name="T73" fmla="*/ 3 h 348"/>
                <a:gd name="T74" fmla="*/ 103 w 330"/>
                <a:gd name="T75" fmla="*/ 6 h 348"/>
                <a:gd name="T76" fmla="*/ 88 w 330"/>
                <a:gd name="T77" fmla="*/ 12 h 348"/>
                <a:gd name="T78" fmla="*/ 73 w 330"/>
                <a:gd name="T79" fmla="*/ 19 h 348"/>
                <a:gd name="T80" fmla="*/ 60 w 330"/>
                <a:gd name="T81" fmla="*/ 28 h 348"/>
                <a:gd name="T82" fmla="*/ 37 w 330"/>
                <a:gd name="T83" fmla="*/ 50 h 348"/>
                <a:gd name="T84" fmla="*/ 19 w 330"/>
                <a:gd name="T85" fmla="*/ 78 h 348"/>
                <a:gd name="T86" fmla="*/ 7 w 330"/>
                <a:gd name="T87" fmla="*/ 107 h 348"/>
                <a:gd name="T88" fmla="*/ 1 w 330"/>
                <a:gd name="T89" fmla="*/ 140 h 348"/>
                <a:gd name="T90" fmla="*/ 0 w 330"/>
                <a:gd name="T91" fmla="*/ 173 h 348"/>
                <a:gd name="T92" fmla="*/ 6 w 330"/>
                <a:gd name="T93" fmla="*/ 208 h 348"/>
                <a:gd name="T94" fmla="*/ 19 w 330"/>
                <a:gd name="T95" fmla="*/ 240 h 348"/>
                <a:gd name="T96" fmla="*/ 37 w 330"/>
                <a:gd name="T97" fmla="*/ 272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30" h="348">
                  <a:moveTo>
                    <a:pt x="37" y="272"/>
                  </a:moveTo>
                  <a:lnTo>
                    <a:pt x="48" y="286"/>
                  </a:lnTo>
                  <a:lnTo>
                    <a:pt x="61" y="299"/>
                  </a:lnTo>
                  <a:lnTo>
                    <a:pt x="74" y="310"/>
                  </a:lnTo>
                  <a:lnTo>
                    <a:pt x="89" y="320"/>
                  </a:lnTo>
                  <a:lnTo>
                    <a:pt x="103" y="328"/>
                  </a:lnTo>
                  <a:lnTo>
                    <a:pt x="118" y="335"/>
                  </a:lnTo>
                  <a:lnTo>
                    <a:pt x="134" y="342"/>
                  </a:lnTo>
                  <a:lnTo>
                    <a:pt x="151" y="345"/>
                  </a:lnTo>
                  <a:lnTo>
                    <a:pt x="166" y="348"/>
                  </a:lnTo>
                  <a:lnTo>
                    <a:pt x="182" y="348"/>
                  </a:lnTo>
                  <a:lnTo>
                    <a:pt x="198" y="347"/>
                  </a:lnTo>
                  <a:lnTo>
                    <a:pt x="213" y="345"/>
                  </a:lnTo>
                  <a:lnTo>
                    <a:pt x="230" y="341"/>
                  </a:lnTo>
                  <a:lnTo>
                    <a:pt x="244" y="334"/>
                  </a:lnTo>
                  <a:lnTo>
                    <a:pt x="258" y="326"/>
                  </a:lnTo>
                  <a:lnTo>
                    <a:pt x="272" y="317"/>
                  </a:lnTo>
                  <a:lnTo>
                    <a:pt x="296" y="295"/>
                  </a:lnTo>
                  <a:lnTo>
                    <a:pt x="313" y="268"/>
                  </a:lnTo>
                  <a:lnTo>
                    <a:pt x="325" y="238"/>
                  </a:lnTo>
                  <a:lnTo>
                    <a:pt x="330" y="207"/>
                  </a:lnTo>
                  <a:lnTo>
                    <a:pt x="329" y="173"/>
                  </a:lnTo>
                  <a:lnTo>
                    <a:pt x="323" y="140"/>
                  </a:lnTo>
                  <a:lnTo>
                    <a:pt x="310" y="107"/>
                  </a:lnTo>
                  <a:lnTo>
                    <a:pt x="291" y="77"/>
                  </a:lnTo>
                  <a:lnTo>
                    <a:pt x="279" y="62"/>
                  </a:lnTo>
                  <a:lnTo>
                    <a:pt x="267" y="49"/>
                  </a:lnTo>
                  <a:lnTo>
                    <a:pt x="254" y="38"/>
                  </a:lnTo>
                  <a:lnTo>
                    <a:pt x="240" y="28"/>
                  </a:lnTo>
                  <a:lnTo>
                    <a:pt x="226" y="20"/>
                  </a:lnTo>
                  <a:lnTo>
                    <a:pt x="210" y="13"/>
                  </a:lnTo>
                  <a:lnTo>
                    <a:pt x="195" y="7"/>
                  </a:lnTo>
                  <a:lnTo>
                    <a:pt x="180" y="3"/>
                  </a:lnTo>
                  <a:lnTo>
                    <a:pt x="165" y="1"/>
                  </a:lnTo>
                  <a:lnTo>
                    <a:pt x="148" y="0"/>
                  </a:lnTo>
                  <a:lnTo>
                    <a:pt x="133" y="0"/>
                  </a:lnTo>
                  <a:lnTo>
                    <a:pt x="118" y="3"/>
                  </a:lnTo>
                  <a:lnTo>
                    <a:pt x="103" y="6"/>
                  </a:lnTo>
                  <a:lnTo>
                    <a:pt x="88" y="12"/>
                  </a:lnTo>
                  <a:lnTo>
                    <a:pt x="73" y="19"/>
                  </a:lnTo>
                  <a:lnTo>
                    <a:pt x="60" y="28"/>
                  </a:lnTo>
                  <a:lnTo>
                    <a:pt x="37" y="50"/>
                  </a:lnTo>
                  <a:lnTo>
                    <a:pt x="19" y="78"/>
                  </a:lnTo>
                  <a:lnTo>
                    <a:pt x="7" y="107"/>
                  </a:lnTo>
                  <a:lnTo>
                    <a:pt x="1" y="140"/>
                  </a:lnTo>
                  <a:lnTo>
                    <a:pt x="0" y="173"/>
                  </a:lnTo>
                  <a:lnTo>
                    <a:pt x="6" y="208"/>
                  </a:lnTo>
                  <a:lnTo>
                    <a:pt x="19" y="240"/>
                  </a:lnTo>
                  <a:lnTo>
                    <a:pt x="37" y="27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35" name="Freeform 231">
              <a:extLst>
                <a:ext uri="{FF2B5EF4-FFF2-40B4-BE49-F238E27FC236}">
                  <a16:creationId xmlns:a16="http://schemas.microsoft.com/office/drawing/2014/main" id="{6FEE6651-1402-DCE3-C049-73CA6F6DCFFC}"/>
                </a:ext>
              </a:extLst>
            </p:cNvPr>
            <p:cNvSpPr>
              <a:spLocks/>
            </p:cNvSpPr>
            <p:nvPr/>
          </p:nvSpPr>
          <p:spPr bwMode="auto">
            <a:xfrm>
              <a:off x="2032" y="810"/>
              <a:ext cx="171" cy="133"/>
            </a:xfrm>
            <a:custGeom>
              <a:avLst/>
              <a:gdLst>
                <a:gd name="T0" fmla="*/ 268 w 339"/>
                <a:gd name="T1" fmla="*/ 0 h 262"/>
                <a:gd name="T2" fmla="*/ 21 w 339"/>
                <a:gd name="T3" fmla="*/ 146 h 262"/>
                <a:gd name="T4" fmla="*/ 20 w 339"/>
                <a:gd name="T5" fmla="*/ 147 h 262"/>
                <a:gd name="T6" fmla="*/ 16 w 339"/>
                <a:gd name="T7" fmla="*/ 151 h 262"/>
                <a:gd name="T8" fmla="*/ 11 w 339"/>
                <a:gd name="T9" fmla="*/ 157 h 262"/>
                <a:gd name="T10" fmla="*/ 6 w 339"/>
                <a:gd name="T11" fmla="*/ 165 h 262"/>
                <a:gd name="T12" fmla="*/ 2 w 339"/>
                <a:gd name="T13" fmla="*/ 175 h 262"/>
                <a:gd name="T14" fmla="*/ 0 w 339"/>
                <a:gd name="T15" fmla="*/ 188 h 262"/>
                <a:gd name="T16" fmla="*/ 2 w 339"/>
                <a:gd name="T17" fmla="*/ 204 h 262"/>
                <a:gd name="T18" fmla="*/ 7 w 339"/>
                <a:gd name="T19" fmla="*/ 221 h 262"/>
                <a:gd name="T20" fmla="*/ 8 w 339"/>
                <a:gd name="T21" fmla="*/ 223 h 262"/>
                <a:gd name="T22" fmla="*/ 13 w 339"/>
                <a:gd name="T23" fmla="*/ 228 h 262"/>
                <a:gd name="T24" fmla="*/ 20 w 339"/>
                <a:gd name="T25" fmla="*/ 236 h 262"/>
                <a:gd name="T26" fmla="*/ 29 w 339"/>
                <a:gd name="T27" fmla="*/ 244 h 262"/>
                <a:gd name="T28" fmla="*/ 39 w 339"/>
                <a:gd name="T29" fmla="*/ 252 h 262"/>
                <a:gd name="T30" fmla="*/ 52 w 339"/>
                <a:gd name="T31" fmla="*/ 258 h 262"/>
                <a:gd name="T32" fmla="*/ 67 w 339"/>
                <a:gd name="T33" fmla="*/ 262 h 262"/>
                <a:gd name="T34" fmla="*/ 84 w 339"/>
                <a:gd name="T35" fmla="*/ 261 h 262"/>
                <a:gd name="T36" fmla="*/ 339 w 339"/>
                <a:gd name="T37" fmla="*/ 105 h 262"/>
                <a:gd name="T38" fmla="*/ 268 w 339"/>
                <a:gd name="T39" fmla="*/ 0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39" h="262">
                  <a:moveTo>
                    <a:pt x="268" y="0"/>
                  </a:moveTo>
                  <a:lnTo>
                    <a:pt x="21" y="146"/>
                  </a:lnTo>
                  <a:lnTo>
                    <a:pt x="20" y="147"/>
                  </a:lnTo>
                  <a:lnTo>
                    <a:pt x="16" y="151"/>
                  </a:lnTo>
                  <a:lnTo>
                    <a:pt x="11" y="157"/>
                  </a:lnTo>
                  <a:lnTo>
                    <a:pt x="6" y="165"/>
                  </a:lnTo>
                  <a:lnTo>
                    <a:pt x="2" y="175"/>
                  </a:lnTo>
                  <a:lnTo>
                    <a:pt x="0" y="188"/>
                  </a:lnTo>
                  <a:lnTo>
                    <a:pt x="2" y="204"/>
                  </a:lnTo>
                  <a:lnTo>
                    <a:pt x="7" y="221"/>
                  </a:lnTo>
                  <a:lnTo>
                    <a:pt x="8" y="223"/>
                  </a:lnTo>
                  <a:lnTo>
                    <a:pt x="13" y="228"/>
                  </a:lnTo>
                  <a:lnTo>
                    <a:pt x="20" y="236"/>
                  </a:lnTo>
                  <a:lnTo>
                    <a:pt x="29" y="244"/>
                  </a:lnTo>
                  <a:lnTo>
                    <a:pt x="39" y="252"/>
                  </a:lnTo>
                  <a:lnTo>
                    <a:pt x="52" y="258"/>
                  </a:lnTo>
                  <a:lnTo>
                    <a:pt x="67" y="262"/>
                  </a:lnTo>
                  <a:lnTo>
                    <a:pt x="84" y="261"/>
                  </a:lnTo>
                  <a:lnTo>
                    <a:pt x="339" y="105"/>
                  </a:lnTo>
                  <a:lnTo>
                    <a:pt x="268"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36" name="Freeform 232">
              <a:extLst>
                <a:ext uri="{FF2B5EF4-FFF2-40B4-BE49-F238E27FC236}">
                  <a16:creationId xmlns:a16="http://schemas.microsoft.com/office/drawing/2014/main" id="{694289B7-A6B9-7996-BC6C-ED7C4414751A}"/>
                </a:ext>
              </a:extLst>
            </p:cNvPr>
            <p:cNvSpPr>
              <a:spLocks/>
            </p:cNvSpPr>
            <p:nvPr/>
          </p:nvSpPr>
          <p:spPr bwMode="auto">
            <a:xfrm>
              <a:off x="1457" y="904"/>
              <a:ext cx="539" cy="471"/>
            </a:xfrm>
            <a:custGeom>
              <a:avLst/>
              <a:gdLst>
                <a:gd name="T0" fmla="*/ 0 w 1077"/>
                <a:gd name="T1" fmla="*/ 658 h 942"/>
                <a:gd name="T2" fmla="*/ 802 w 1077"/>
                <a:gd name="T3" fmla="*/ 0 h 942"/>
                <a:gd name="T4" fmla="*/ 1077 w 1077"/>
                <a:gd name="T5" fmla="*/ 391 h 942"/>
                <a:gd name="T6" fmla="*/ 135 w 1077"/>
                <a:gd name="T7" fmla="*/ 942 h 942"/>
                <a:gd name="T8" fmla="*/ 0 w 1077"/>
                <a:gd name="T9" fmla="*/ 658 h 942"/>
              </a:gdLst>
              <a:ahLst/>
              <a:cxnLst>
                <a:cxn ang="0">
                  <a:pos x="T0" y="T1"/>
                </a:cxn>
                <a:cxn ang="0">
                  <a:pos x="T2" y="T3"/>
                </a:cxn>
                <a:cxn ang="0">
                  <a:pos x="T4" y="T5"/>
                </a:cxn>
                <a:cxn ang="0">
                  <a:pos x="T6" y="T7"/>
                </a:cxn>
                <a:cxn ang="0">
                  <a:pos x="T8" y="T9"/>
                </a:cxn>
              </a:cxnLst>
              <a:rect l="0" t="0" r="r" b="b"/>
              <a:pathLst>
                <a:path w="1077" h="942">
                  <a:moveTo>
                    <a:pt x="0" y="658"/>
                  </a:moveTo>
                  <a:lnTo>
                    <a:pt x="802" y="0"/>
                  </a:lnTo>
                  <a:lnTo>
                    <a:pt x="1077" y="391"/>
                  </a:lnTo>
                  <a:lnTo>
                    <a:pt x="135" y="942"/>
                  </a:lnTo>
                  <a:lnTo>
                    <a:pt x="0" y="658"/>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37" name="Freeform 233">
              <a:extLst>
                <a:ext uri="{FF2B5EF4-FFF2-40B4-BE49-F238E27FC236}">
                  <a16:creationId xmlns:a16="http://schemas.microsoft.com/office/drawing/2014/main" id="{DCCB84BA-86F6-AFB1-3D41-F4277221758E}"/>
                </a:ext>
              </a:extLst>
            </p:cNvPr>
            <p:cNvSpPr>
              <a:spLocks/>
            </p:cNvSpPr>
            <p:nvPr/>
          </p:nvSpPr>
          <p:spPr bwMode="auto">
            <a:xfrm>
              <a:off x="1822" y="891"/>
              <a:ext cx="210" cy="222"/>
            </a:xfrm>
            <a:custGeom>
              <a:avLst/>
              <a:gdLst>
                <a:gd name="T0" fmla="*/ 67 w 420"/>
                <a:gd name="T1" fmla="*/ 353 h 442"/>
                <a:gd name="T2" fmla="*/ 84 w 420"/>
                <a:gd name="T3" fmla="*/ 370 h 442"/>
                <a:gd name="T4" fmla="*/ 102 w 420"/>
                <a:gd name="T5" fmla="*/ 387 h 442"/>
                <a:gd name="T6" fmla="*/ 121 w 420"/>
                <a:gd name="T7" fmla="*/ 400 h 442"/>
                <a:gd name="T8" fmla="*/ 140 w 420"/>
                <a:gd name="T9" fmla="*/ 412 h 442"/>
                <a:gd name="T10" fmla="*/ 159 w 420"/>
                <a:gd name="T11" fmla="*/ 422 h 442"/>
                <a:gd name="T12" fmla="*/ 180 w 420"/>
                <a:gd name="T13" fmla="*/ 430 h 442"/>
                <a:gd name="T14" fmla="*/ 201 w 420"/>
                <a:gd name="T15" fmla="*/ 436 h 442"/>
                <a:gd name="T16" fmla="*/ 221 w 420"/>
                <a:gd name="T17" fmla="*/ 440 h 442"/>
                <a:gd name="T18" fmla="*/ 242 w 420"/>
                <a:gd name="T19" fmla="*/ 442 h 442"/>
                <a:gd name="T20" fmla="*/ 262 w 420"/>
                <a:gd name="T21" fmla="*/ 442 h 442"/>
                <a:gd name="T22" fmla="*/ 281 w 420"/>
                <a:gd name="T23" fmla="*/ 441 h 442"/>
                <a:gd name="T24" fmla="*/ 301 w 420"/>
                <a:gd name="T25" fmla="*/ 437 h 442"/>
                <a:gd name="T26" fmla="*/ 319 w 420"/>
                <a:gd name="T27" fmla="*/ 431 h 442"/>
                <a:gd name="T28" fmla="*/ 336 w 420"/>
                <a:gd name="T29" fmla="*/ 423 h 442"/>
                <a:gd name="T30" fmla="*/ 352 w 420"/>
                <a:gd name="T31" fmla="*/ 413 h 442"/>
                <a:gd name="T32" fmla="*/ 368 w 420"/>
                <a:gd name="T33" fmla="*/ 401 h 442"/>
                <a:gd name="T34" fmla="*/ 393 w 420"/>
                <a:gd name="T35" fmla="*/ 371 h 442"/>
                <a:gd name="T36" fmla="*/ 410 w 420"/>
                <a:gd name="T37" fmla="*/ 337 h 442"/>
                <a:gd name="T38" fmla="*/ 419 w 420"/>
                <a:gd name="T39" fmla="*/ 299 h 442"/>
                <a:gd name="T40" fmla="*/ 420 w 420"/>
                <a:gd name="T41" fmla="*/ 259 h 442"/>
                <a:gd name="T42" fmla="*/ 413 w 420"/>
                <a:gd name="T43" fmla="*/ 217 h 442"/>
                <a:gd name="T44" fmla="*/ 399 w 420"/>
                <a:gd name="T45" fmla="*/ 175 h 442"/>
                <a:gd name="T46" fmla="*/ 378 w 420"/>
                <a:gd name="T47" fmla="*/ 136 h 442"/>
                <a:gd name="T48" fmla="*/ 348 w 420"/>
                <a:gd name="T49" fmla="*/ 97 h 442"/>
                <a:gd name="T50" fmla="*/ 332 w 420"/>
                <a:gd name="T51" fmla="*/ 80 h 442"/>
                <a:gd name="T52" fmla="*/ 315 w 420"/>
                <a:gd name="T53" fmla="*/ 64 h 442"/>
                <a:gd name="T54" fmla="*/ 296 w 420"/>
                <a:gd name="T55" fmla="*/ 50 h 442"/>
                <a:gd name="T56" fmla="*/ 277 w 420"/>
                <a:gd name="T57" fmla="*/ 36 h 442"/>
                <a:gd name="T58" fmla="*/ 258 w 420"/>
                <a:gd name="T59" fmla="*/ 25 h 442"/>
                <a:gd name="T60" fmla="*/ 239 w 420"/>
                <a:gd name="T61" fmla="*/ 17 h 442"/>
                <a:gd name="T62" fmla="*/ 219 w 420"/>
                <a:gd name="T63" fmla="*/ 9 h 442"/>
                <a:gd name="T64" fmla="*/ 199 w 420"/>
                <a:gd name="T65" fmla="*/ 4 h 442"/>
                <a:gd name="T66" fmla="*/ 180 w 420"/>
                <a:gd name="T67" fmla="*/ 1 h 442"/>
                <a:gd name="T68" fmla="*/ 159 w 420"/>
                <a:gd name="T69" fmla="*/ 0 h 442"/>
                <a:gd name="T70" fmla="*/ 141 w 420"/>
                <a:gd name="T71" fmla="*/ 1 h 442"/>
                <a:gd name="T72" fmla="*/ 122 w 420"/>
                <a:gd name="T73" fmla="*/ 3 h 442"/>
                <a:gd name="T74" fmla="*/ 105 w 420"/>
                <a:gd name="T75" fmla="*/ 9 h 442"/>
                <a:gd name="T76" fmla="*/ 87 w 420"/>
                <a:gd name="T77" fmla="*/ 16 h 442"/>
                <a:gd name="T78" fmla="*/ 71 w 420"/>
                <a:gd name="T79" fmla="*/ 25 h 442"/>
                <a:gd name="T80" fmla="*/ 56 w 420"/>
                <a:gd name="T81" fmla="*/ 37 h 442"/>
                <a:gd name="T82" fmla="*/ 31 w 420"/>
                <a:gd name="T83" fmla="*/ 67 h 442"/>
                <a:gd name="T84" fmla="*/ 12 w 420"/>
                <a:gd name="T85" fmla="*/ 102 h 442"/>
                <a:gd name="T86" fmla="*/ 2 w 420"/>
                <a:gd name="T87" fmla="*/ 143 h 442"/>
                <a:gd name="T88" fmla="*/ 0 w 420"/>
                <a:gd name="T89" fmla="*/ 185 h 442"/>
                <a:gd name="T90" fmla="*/ 5 w 420"/>
                <a:gd name="T91" fmla="*/ 228 h 442"/>
                <a:gd name="T92" fmla="*/ 18 w 420"/>
                <a:gd name="T93" fmla="*/ 272 h 442"/>
                <a:gd name="T94" fmla="*/ 39 w 420"/>
                <a:gd name="T95" fmla="*/ 315 h 442"/>
                <a:gd name="T96" fmla="*/ 67 w 420"/>
                <a:gd name="T97" fmla="*/ 35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20" h="442">
                  <a:moveTo>
                    <a:pt x="67" y="353"/>
                  </a:moveTo>
                  <a:lnTo>
                    <a:pt x="84" y="370"/>
                  </a:lnTo>
                  <a:lnTo>
                    <a:pt x="102" y="387"/>
                  </a:lnTo>
                  <a:lnTo>
                    <a:pt x="121" y="400"/>
                  </a:lnTo>
                  <a:lnTo>
                    <a:pt x="140" y="412"/>
                  </a:lnTo>
                  <a:lnTo>
                    <a:pt x="159" y="422"/>
                  </a:lnTo>
                  <a:lnTo>
                    <a:pt x="180" y="430"/>
                  </a:lnTo>
                  <a:lnTo>
                    <a:pt x="201" y="436"/>
                  </a:lnTo>
                  <a:lnTo>
                    <a:pt x="221" y="440"/>
                  </a:lnTo>
                  <a:lnTo>
                    <a:pt x="242" y="442"/>
                  </a:lnTo>
                  <a:lnTo>
                    <a:pt x="262" y="442"/>
                  </a:lnTo>
                  <a:lnTo>
                    <a:pt x="281" y="441"/>
                  </a:lnTo>
                  <a:lnTo>
                    <a:pt x="301" y="437"/>
                  </a:lnTo>
                  <a:lnTo>
                    <a:pt x="319" y="431"/>
                  </a:lnTo>
                  <a:lnTo>
                    <a:pt x="336" y="423"/>
                  </a:lnTo>
                  <a:lnTo>
                    <a:pt x="352" y="413"/>
                  </a:lnTo>
                  <a:lnTo>
                    <a:pt x="368" y="401"/>
                  </a:lnTo>
                  <a:lnTo>
                    <a:pt x="393" y="371"/>
                  </a:lnTo>
                  <a:lnTo>
                    <a:pt x="410" y="337"/>
                  </a:lnTo>
                  <a:lnTo>
                    <a:pt x="419" y="299"/>
                  </a:lnTo>
                  <a:lnTo>
                    <a:pt x="420" y="259"/>
                  </a:lnTo>
                  <a:lnTo>
                    <a:pt x="413" y="217"/>
                  </a:lnTo>
                  <a:lnTo>
                    <a:pt x="399" y="175"/>
                  </a:lnTo>
                  <a:lnTo>
                    <a:pt x="378" y="136"/>
                  </a:lnTo>
                  <a:lnTo>
                    <a:pt x="348" y="97"/>
                  </a:lnTo>
                  <a:lnTo>
                    <a:pt x="332" y="80"/>
                  </a:lnTo>
                  <a:lnTo>
                    <a:pt x="315" y="64"/>
                  </a:lnTo>
                  <a:lnTo>
                    <a:pt x="296" y="50"/>
                  </a:lnTo>
                  <a:lnTo>
                    <a:pt x="277" y="36"/>
                  </a:lnTo>
                  <a:lnTo>
                    <a:pt x="258" y="25"/>
                  </a:lnTo>
                  <a:lnTo>
                    <a:pt x="239" y="17"/>
                  </a:lnTo>
                  <a:lnTo>
                    <a:pt x="219" y="9"/>
                  </a:lnTo>
                  <a:lnTo>
                    <a:pt x="199" y="4"/>
                  </a:lnTo>
                  <a:lnTo>
                    <a:pt x="180" y="1"/>
                  </a:lnTo>
                  <a:lnTo>
                    <a:pt x="159" y="0"/>
                  </a:lnTo>
                  <a:lnTo>
                    <a:pt x="141" y="1"/>
                  </a:lnTo>
                  <a:lnTo>
                    <a:pt x="122" y="3"/>
                  </a:lnTo>
                  <a:lnTo>
                    <a:pt x="105" y="9"/>
                  </a:lnTo>
                  <a:lnTo>
                    <a:pt x="87" y="16"/>
                  </a:lnTo>
                  <a:lnTo>
                    <a:pt x="71" y="25"/>
                  </a:lnTo>
                  <a:lnTo>
                    <a:pt x="56" y="37"/>
                  </a:lnTo>
                  <a:lnTo>
                    <a:pt x="31" y="67"/>
                  </a:lnTo>
                  <a:lnTo>
                    <a:pt x="12" y="102"/>
                  </a:lnTo>
                  <a:lnTo>
                    <a:pt x="2" y="143"/>
                  </a:lnTo>
                  <a:lnTo>
                    <a:pt x="0" y="185"/>
                  </a:lnTo>
                  <a:lnTo>
                    <a:pt x="5" y="228"/>
                  </a:lnTo>
                  <a:lnTo>
                    <a:pt x="18" y="272"/>
                  </a:lnTo>
                  <a:lnTo>
                    <a:pt x="39" y="315"/>
                  </a:lnTo>
                  <a:lnTo>
                    <a:pt x="67" y="35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38" name="Freeform 234">
              <a:extLst>
                <a:ext uri="{FF2B5EF4-FFF2-40B4-BE49-F238E27FC236}">
                  <a16:creationId xmlns:a16="http://schemas.microsoft.com/office/drawing/2014/main" id="{2DBD0950-EDC7-4A19-50D7-1340A64EBB0E}"/>
                </a:ext>
              </a:extLst>
            </p:cNvPr>
            <p:cNvSpPr>
              <a:spLocks/>
            </p:cNvSpPr>
            <p:nvPr/>
          </p:nvSpPr>
          <p:spPr bwMode="auto">
            <a:xfrm>
              <a:off x="1390" y="1187"/>
              <a:ext cx="214" cy="228"/>
            </a:xfrm>
            <a:custGeom>
              <a:avLst/>
              <a:gdLst>
                <a:gd name="T0" fmla="*/ 49 w 433"/>
                <a:gd name="T1" fmla="*/ 357 h 457"/>
                <a:gd name="T2" fmla="*/ 64 w 433"/>
                <a:gd name="T3" fmla="*/ 376 h 457"/>
                <a:gd name="T4" fmla="*/ 81 w 433"/>
                <a:gd name="T5" fmla="*/ 392 h 457"/>
                <a:gd name="T6" fmla="*/ 98 w 433"/>
                <a:gd name="T7" fmla="*/ 408 h 457"/>
                <a:gd name="T8" fmla="*/ 117 w 433"/>
                <a:gd name="T9" fmla="*/ 421 h 457"/>
                <a:gd name="T10" fmla="*/ 136 w 433"/>
                <a:gd name="T11" fmla="*/ 432 h 457"/>
                <a:gd name="T12" fmla="*/ 157 w 433"/>
                <a:gd name="T13" fmla="*/ 441 h 457"/>
                <a:gd name="T14" fmla="*/ 177 w 433"/>
                <a:gd name="T15" fmla="*/ 448 h 457"/>
                <a:gd name="T16" fmla="*/ 197 w 433"/>
                <a:gd name="T17" fmla="*/ 453 h 457"/>
                <a:gd name="T18" fmla="*/ 219 w 433"/>
                <a:gd name="T19" fmla="*/ 456 h 457"/>
                <a:gd name="T20" fmla="*/ 240 w 433"/>
                <a:gd name="T21" fmla="*/ 457 h 457"/>
                <a:gd name="T22" fmla="*/ 260 w 433"/>
                <a:gd name="T23" fmla="*/ 456 h 457"/>
                <a:gd name="T24" fmla="*/ 281 w 433"/>
                <a:gd name="T25" fmla="*/ 453 h 457"/>
                <a:gd name="T26" fmla="*/ 302 w 433"/>
                <a:gd name="T27" fmla="*/ 447 h 457"/>
                <a:gd name="T28" fmla="*/ 321 w 433"/>
                <a:gd name="T29" fmla="*/ 440 h 457"/>
                <a:gd name="T30" fmla="*/ 339 w 433"/>
                <a:gd name="T31" fmla="*/ 430 h 457"/>
                <a:gd name="T32" fmla="*/ 358 w 433"/>
                <a:gd name="T33" fmla="*/ 418 h 457"/>
                <a:gd name="T34" fmla="*/ 388 w 433"/>
                <a:gd name="T35" fmla="*/ 388 h 457"/>
                <a:gd name="T36" fmla="*/ 411 w 433"/>
                <a:gd name="T37" fmla="*/ 353 h 457"/>
                <a:gd name="T38" fmla="*/ 426 w 433"/>
                <a:gd name="T39" fmla="*/ 314 h 457"/>
                <a:gd name="T40" fmla="*/ 433 w 433"/>
                <a:gd name="T41" fmla="*/ 272 h 457"/>
                <a:gd name="T42" fmla="*/ 432 w 433"/>
                <a:gd name="T43" fmla="*/ 229 h 457"/>
                <a:gd name="T44" fmla="*/ 423 w 433"/>
                <a:gd name="T45" fmla="*/ 185 h 457"/>
                <a:gd name="T46" fmla="*/ 405 w 433"/>
                <a:gd name="T47" fmla="*/ 143 h 457"/>
                <a:gd name="T48" fmla="*/ 380 w 433"/>
                <a:gd name="T49" fmla="*/ 102 h 457"/>
                <a:gd name="T50" fmla="*/ 365 w 433"/>
                <a:gd name="T51" fmla="*/ 83 h 457"/>
                <a:gd name="T52" fmla="*/ 348 w 433"/>
                <a:gd name="T53" fmla="*/ 67 h 457"/>
                <a:gd name="T54" fmla="*/ 331 w 433"/>
                <a:gd name="T55" fmla="*/ 51 h 457"/>
                <a:gd name="T56" fmla="*/ 313 w 433"/>
                <a:gd name="T57" fmla="*/ 37 h 457"/>
                <a:gd name="T58" fmla="*/ 294 w 433"/>
                <a:gd name="T59" fmla="*/ 26 h 457"/>
                <a:gd name="T60" fmla="*/ 274 w 433"/>
                <a:gd name="T61" fmla="*/ 17 h 457"/>
                <a:gd name="T62" fmla="*/ 254 w 433"/>
                <a:gd name="T63" fmla="*/ 9 h 457"/>
                <a:gd name="T64" fmla="*/ 234 w 433"/>
                <a:gd name="T65" fmla="*/ 4 h 457"/>
                <a:gd name="T66" fmla="*/ 213 w 433"/>
                <a:gd name="T67" fmla="*/ 1 h 457"/>
                <a:gd name="T68" fmla="*/ 193 w 433"/>
                <a:gd name="T69" fmla="*/ 0 h 457"/>
                <a:gd name="T70" fmla="*/ 173 w 433"/>
                <a:gd name="T71" fmla="*/ 0 h 457"/>
                <a:gd name="T72" fmla="*/ 153 w 433"/>
                <a:gd name="T73" fmla="*/ 3 h 457"/>
                <a:gd name="T74" fmla="*/ 133 w 433"/>
                <a:gd name="T75" fmla="*/ 8 h 457"/>
                <a:gd name="T76" fmla="*/ 114 w 433"/>
                <a:gd name="T77" fmla="*/ 16 h 457"/>
                <a:gd name="T78" fmla="*/ 96 w 433"/>
                <a:gd name="T79" fmla="*/ 25 h 457"/>
                <a:gd name="T80" fmla="*/ 78 w 433"/>
                <a:gd name="T81" fmla="*/ 37 h 457"/>
                <a:gd name="T82" fmla="*/ 48 w 433"/>
                <a:gd name="T83" fmla="*/ 67 h 457"/>
                <a:gd name="T84" fmla="*/ 25 w 433"/>
                <a:gd name="T85" fmla="*/ 102 h 457"/>
                <a:gd name="T86" fmla="*/ 8 w 433"/>
                <a:gd name="T87" fmla="*/ 142 h 457"/>
                <a:gd name="T88" fmla="*/ 1 w 433"/>
                <a:gd name="T89" fmla="*/ 184 h 457"/>
                <a:gd name="T90" fmla="*/ 0 w 433"/>
                <a:gd name="T91" fmla="*/ 228 h 457"/>
                <a:gd name="T92" fmla="*/ 8 w 433"/>
                <a:gd name="T93" fmla="*/ 273 h 457"/>
                <a:gd name="T94" fmla="*/ 25 w 433"/>
                <a:gd name="T95" fmla="*/ 315 h 457"/>
                <a:gd name="T96" fmla="*/ 49 w 433"/>
                <a:gd name="T97" fmla="*/ 357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3" h="457">
                  <a:moveTo>
                    <a:pt x="49" y="357"/>
                  </a:moveTo>
                  <a:lnTo>
                    <a:pt x="64" y="376"/>
                  </a:lnTo>
                  <a:lnTo>
                    <a:pt x="81" y="392"/>
                  </a:lnTo>
                  <a:lnTo>
                    <a:pt x="98" y="408"/>
                  </a:lnTo>
                  <a:lnTo>
                    <a:pt x="117" y="421"/>
                  </a:lnTo>
                  <a:lnTo>
                    <a:pt x="136" y="432"/>
                  </a:lnTo>
                  <a:lnTo>
                    <a:pt x="157" y="441"/>
                  </a:lnTo>
                  <a:lnTo>
                    <a:pt x="177" y="448"/>
                  </a:lnTo>
                  <a:lnTo>
                    <a:pt x="197" y="453"/>
                  </a:lnTo>
                  <a:lnTo>
                    <a:pt x="219" y="456"/>
                  </a:lnTo>
                  <a:lnTo>
                    <a:pt x="240" y="457"/>
                  </a:lnTo>
                  <a:lnTo>
                    <a:pt x="260" y="456"/>
                  </a:lnTo>
                  <a:lnTo>
                    <a:pt x="281" y="453"/>
                  </a:lnTo>
                  <a:lnTo>
                    <a:pt x="302" y="447"/>
                  </a:lnTo>
                  <a:lnTo>
                    <a:pt x="321" y="440"/>
                  </a:lnTo>
                  <a:lnTo>
                    <a:pt x="339" y="430"/>
                  </a:lnTo>
                  <a:lnTo>
                    <a:pt x="358" y="418"/>
                  </a:lnTo>
                  <a:lnTo>
                    <a:pt x="388" y="388"/>
                  </a:lnTo>
                  <a:lnTo>
                    <a:pt x="411" y="353"/>
                  </a:lnTo>
                  <a:lnTo>
                    <a:pt x="426" y="314"/>
                  </a:lnTo>
                  <a:lnTo>
                    <a:pt x="433" y="272"/>
                  </a:lnTo>
                  <a:lnTo>
                    <a:pt x="432" y="229"/>
                  </a:lnTo>
                  <a:lnTo>
                    <a:pt x="423" y="185"/>
                  </a:lnTo>
                  <a:lnTo>
                    <a:pt x="405" y="143"/>
                  </a:lnTo>
                  <a:lnTo>
                    <a:pt x="380" y="102"/>
                  </a:lnTo>
                  <a:lnTo>
                    <a:pt x="365" y="83"/>
                  </a:lnTo>
                  <a:lnTo>
                    <a:pt x="348" y="67"/>
                  </a:lnTo>
                  <a:lnTo>
                    <a:pt x="331" y="51"/>
                  </a:lnTo>
                  <a:lnTo>
                    <a:pt x="313" y="37"/>
                  </a:lnTo>
                  <a:lnTo>
                    <a:pt x="294" y="26"/>
                  </a:lnTo>
                  <a:lnTo>
                    <a:pt x="274" y="17"/>
                  </a:lnTo>
                  <a:lnTo>
                    <a:pt x="254" y="9"/>
                  </a:lnTo>
                  <a:lnTo>
                    <a:pt x="234" y="4"/>
                  </a:lnTo>
                  <a:lnTo>
                    <a:pt x="213" y="1"/>
                  </a:lnTo>
                  <a:lnTo>
                    <a:pt x="193" y="0"/>
                  </a:lnTo>
                  <a:lnTo>
                    <a:pt x="173" y="0"/>
                  </a:lnTo>
                  <a:lnTo>
                    <a:pt x="153" y="3"/>
                  </a:lnTo>
                  <a:lnTo>
                    <a:pt x="133" y="8"/>
                  </a:lnTo>
                  <a:lnTo>
                    <a:pt x="114" y="16"/>
                  </a:lnTo>
                  <a:lnTo>
                    <a:pt x="96" y="25"/>
                  </a:lnTo>
                  <a:lnTo>
                    <a:pt x="78" y="37"/>
                  </a:lnTo>
                  <a:lnTo>
                    <a:pt x="48" y="67"/>
                  </a:lnTo>
                  <a:lnTo>
                    <a:pt x="25" y="102"/>
                  </a:lnTo>
                  <a:lnTo>
                    <a:pt x="8" y="142"/>
                  </a:lnTo>
                  <a:lnTo>
                    <a:pt x="1" y="184"/>
                  </a:lnTo>
                  <a:lnTo>
                    <a:pt x="0" y="228"/>
                  </a:lnTo>
                  <a:lnTo>
                    <a:pt x="8" y="273"/>
                  </a:lnTo>
                  <a:lnTo>
                    <a:pt x="25" y="315"/>
                  </a:lnTo>
                  <a:lnTo>
                    <a:pt x="49" y="357"/>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39" name="Freeform 235">
              <a:extLst>
                <a:ext uri="{FF2B5EF4-FFF2-40B4-BE49-F238E27FC236}">
                  <a16:creationId xmlns:a16="http://schemas.microsoft.com/office/drawing/2014/main" id="{D75731F5-C2B9-9102-94EE-952F69DF082E}"/>
                </a:ext>
              </a:extLst>
            </p:cNvPr>
            <p:cNvSpPr>
              <a:spLocks/>
            </p:cNvSpPr>
            <p:nvPr/>
          </p:nvSpPr>
          <p:spPr bwMode="auto">
            <a:xfrm>
              <a:off x="1973" y="854"/>
              <a:ext cx="131" cy="137"/>
            </a:xfrm>
            <a:custGeom>
              <a:avLst/>
              <a:gdLst>
                <a:gd name="T0" fmla="*/ 43 w 261"/>
                <a:gd name="T1" fmla="*/ 216 h 273"/>
                <a:gd name="T2" fmla="*/ 54 w 261"/>
                <a:gd name="T3" fmla="*/ 227 h 273"/>
                <a:gd name="T4" fmla="*/ 66 w 261"/>
                <a:gd name="T5" fmla="*/ 237 h 273"/>
                <a:gd name="T6" fmla="*/ 77 w 261"/>
                <a:gd name="T7" fmla="*/ 245 h 273"/>
                <a:gd name="T8" fmla="*/ 90 w 261"/>
                <a:gd name="T9" fmla="*/ 254 h 273"/>
                <a:gd name="T10" fmla="*/ 102 w 261"/>
                <a:gd name="T11" fmla="*/ 260 h 273"/>
                <a:gd name="T12" fmla="*/ 114 w 261"/>
                <a:gd name="T13" fmla="*/ 265 h 273"/>
                <a:gd name="T14" fmla="*/ 127 w 261"/>
                <a:gd name="T15" fmla="*/ 269 h 273"/>
                <a:gd name="T16" fmla="*/ 141 w 261"/>
                <a:gd name="T17" fmla="*/ 271 h 273"/>
                <a:gd name="T18" fmla="*/ 153 w 261"/>
                <a:gd name="T19" fmla="*/ 273 h 273"/>
                <a:gd name="T20" fmla="*/ 165 w 261"/>
                <a:gd name="T21" fmla="*/ 273 h 273"/>
                <a:gd name="T22" fmla="*/ 177 w 261"/>
                <a:gd name="T23" fmla="*/ 272 h 273"/>
                <a:gd name="T24" fmla="*/ 189 w 261"/>
                <a:gd name="T25" fmla="*/ 270 h 273"/>
                <a:gd name="T26" fmla="*/ 200 w 261"/>
                <a:gd name="T27" fmla="*/ 266 h 273"/>
                <a:gd name="T28" fmla="*/ 212 w 261"/>
                <a:gd name="T29" fmla="*/ 262 h 273"/>
                <a:gd name="T30" fmla="*/ 222 w 261"/>
                <a:gd name="T31" fmla="*/ 255 h 273"/>
                <a:gd name="T32" fmla="*/ 231 w 261"/>
                <a:gd name="T33" fmla="*/ 247 h 273"/>
                <a:gd name="T34" fmla="*/ 246 w 261"/>
                <a:gd name="T35" fmla="*/ 229 h 273"/>
                <a:gd name="T36" fmla="*/ 256 w 261"/>
                <a:gd name="T37" fmla="*/ 208 h 273"/>
                <a:gd name="T38" fmla="*/ 261 w 261"/>
                <a:gd name="T39" fmla="*/ 184 h 273"/>
                <a:gd name="T40" fmla="*/ 261 w 261"/>
                <a:gd name="T41" fmla="*/ 159 h 273"/>
                <a:gd name="T42" fmla="*/ 257 w 261"/>
                <a:gd name="T43" fmla="*/ 134 h 273"/>
                <a:gd name="T44" fmla="*/ 248 w 261"/>
                <a:gd name="T45" fmla="*/ 107 h 273"/>
                <a:gd name="T46" fmla="*/ 234 w 261"/>
                <a:gd name="T47" fmla="*/ 82 h 273"/>
                <a:gd name="T48" fmla="*/ 216 w 261"/>
                <a:gd name="T49" fmla="*/ 58 h 273"/>
                <a:gd name="T50" fmla="*/ 206 w 261"/>
                <a:gd name="T51" fmla="*/ 46 h 273"/>
                <a:gd name="T52" fmla="*/ 194 w 261"/>
                <a:gd name="T53" fmla="*/ 37 h 273"/>
                <a:gd name="T54" fmla="*/ 182 w 261"/>
                <a:gd name="T55" fmla="*/ 28 h 273"/>
                <a:gd name="T56" fmla="*/ 170 w 261"/>
                <a:gd name="T57" fmla="*/ 21 h 273"/>
                <a:gd name="T58" fmla="*/ 158 w 261"/>
                <a:gd name="T59" fmla="*/ 14 h 273"/>
                <a:gd name="T60" fmla="*/ 146 w 261"/>
                <a:gd name="T61" fmla="*/ 9 h 273"/>
                <a:gd name="T62" fmla="*/ 134 w 261"/>
                <a:gd name="T63" fmla="*/ 5 h 273"/>
                <a:gd name="T64" fmla="*/ 120 w 261"/>
                <a:gd name="T65" fmla="*/ 2 h 273"/>
                <a:gd name="T66" fmla="*/ 108 w 261"/>
                <a:gd name="T67" fmla="*/ 1 h 273"/>
                <a:gd name="T68" fmla="*/ 96 w 261"/>
                <a:gd name="T69" fmla="*/ 0 h 273"/>
                <a:gd name="T70" fmla="*/ 84 w 261"/>
                <a:gd name="T71" fmla="*/ 1 h 273"/>
                <a:gd name="T72" fmla="*/ 73 w 261"/>
                <a:gd name="T73" fmla="*/ 3 h 273"/>
                <a:gd name="T74" fmla="*/ 61 w 261"/>
                <a:gd name="T75" fmla="*/ 7 h 273"/>
                <a:gd name="T76" fmla="*/ 50 w 261"/>
                <a:gd name="T77" fmla="*/ 12 h 273"/>
                <a:gd name="T78" fmla="*/ 40 w 261"/>
                <a:gd name="T79" fmla="*/ 18 h 273"/>
                <a:gd name="T80" fmla="*/ 31 w 261"/>
                <a:gd name="T81" fmla="*/ 25 h 273"/>
                <a:gd name="T82" fmla="*/ 16 w 261"/>
                <a:gd name="T83" fmla="*/ 43 h 273"/>
                <a:gd name="T84" fmla="*/ 6 w 261"/>
                <a:gd name="T85" fmla="*/ 65 h 273"/>
                <a:gd name="T86" fmla="*/ 1 w 261"/>
                <a:gd name="T87" fmla="*/ 88 h 273"/>
                <a:gd name="T88" fmla="*/ 0 w 261"/>
                <a:gd name="T89" fmla="*/ 113 h 273"/>
                <a:gd name="T90" fmla="*/ 4 w 261"/>
                <a:gd name="T91" fmla="*/ 140 h 273"/>
                <a:gd name="T92" fmla="*/ 12 w 261"/>
                <a:gd name="T93" fmla="*/ 166 h 273"/>
                <a:gd name="T94" fmla="*/ 25 w 261"/>
                <a:gd name="T95" fmla="*/ 192 h 273"/>
                <a:gd name="T96" fmla="*/ 43 w 261"/>
                <a:gd name="T97" fmla="*/ 216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1" h="273">
                  <a:moveTo>
                    <a:pt x="43" y="216"/>
                  </a:moveTo>
                  <a:lnTo>
                    <a:pt x="54" y="227"/>
                  </a:lnTo>
                  <a:lnTo>
                    <a:pt x="66" y="237"/>
                  </a:lnTo>
                  <a:lnTo>
                    <a:pt x="77" y="245"/>
                  </a:lnTo>
                  <a:lnTo>
                    <a:pt x="90" y="254"/>
                  </a:lnTo>
                  <a:lnTo>
                    <a:pt x="102" y="260"/>
                  </a:lnTo>
                  <a:lnTo>
                    <a:pt x="114" y="265"/>
                  </a:lnTo>
                  <a:lnTo>
                    <a:pt x="127" y="269"/>
                  </a:lnTo>
                  <a:lnTo>
                    <a:pt x="141" y="271"/>
                  </a:lnTo>
                  <a:lnTo>
                    <a:pt x="153" y="273"/>
                  </a:lnTo>
                  <a:lnTo>
                    <a:pt x="165" y="273"/>
                  </a:lnTo>
                  <a:lnTo>
                    <a:pt x="177" y="272"/>
                  </a:lnTo>
                  <a:lnTo>
                    <a:pt x="189" y="270"/>
                  </a:lnTo>
                  <a:lnTo>
                    <a:pt x="200" y="266"/>
                  </a:lnTo>
                  <a:lnTo>
                    <a:pt x="212" y="262"/>
                  </a:lnTo>
                  <a:lnTo>
                    <a:pt x="222" y="255"/>
                  </a:lnTo>
                  <a:lnTo>
                    <a:pt x="231" y="247"/>
                  </a:lnTo>
                  <a:lnTo>
                    <a:pt x="246" y="229"/>
                  </a:lnTo>
                  <a:lnTo>
                    <a:pt x="256" y="208"/>
                  </a:lnTo>
                  <a:lnTo>
                    <a:pt x="261" y="184"/>
                  </a:lnTo>
                  <a:lnTo>
                    <a:pt x="261" y="159"/>
                  </a:lnTo>
                  <a:lnTo>
                    <a:pt x="257" y="134"/>
                  </a:lnTo>
                  <a:lnTo>
                    <a:pt x="248" y="107"/>
                  </a:lnTo>
                  <a:lnTo>
                    <a:pt x="234" y="82"/>
                  </a:lnTo>
                  <a:lnTo>
                    <a:pt x="216" y="58"/>
                  </a:lnTo>
                  <a:lnTo>
                    <a:pt x="206" y="46"/>
                  </a:lnTo>
                  <a:lnTo>
                    <a:pt x="194" y="37"/>
                  </a:lnTo>
                  <a:lnTo>
                    <a:pt x="182" y="28"/>
                  </a:lnTo>
                  <a:lnTo>
                    <a:pt x="170" y="21"/>
                  </a:lnTo>
                  <a:lnTo>
                    <a:pt x="158" y="14"/>
                  </a:lnTo>
                  <a:lnTo>
                    <a:pt x="146" y="9"/>
                  </a:lnTo>
                  <a:lnTo>
                    <a:pt x="134" y="5"/>
                  </a:lnTo>
                  <a:lnTo>
                    <a:pt x="120" y="2"/>
                  </a:lnTo>
                  <a:lnTo>
                    <a:pt x="108" y="1"/>
                  </a:lnTo>
                  <a:lnTo>
                    <a:pt x="96" y="0"/>
                  </a:lnTo>
                  <a:lnTo>
                    <a:pt x="84" y="1"/>
                  </a:lnTo>
                  <a:lnTo>
                    <a:pt x="73" y="3"/>
                  </a:lnTo>
                  <a:lnTo>
                    <a:pt x="61" y="7"/>
                  </a:lnTo>
                  <a:lnTo>
                    <a:pt x="50" y="12"/>
                  </a:lnTo>
                  <a:lnTo>
                    <a:pt x="40" y="18"/>
                  </a:lnTo>
                  <a:lnTo>
                    <a:pt x="31" y="25"/>
                  </a:lnTo>
                  <a:lnTo>
                    <a:pt x="16" y="43"/>
                  </a:lnTo>
                  <a:lnTo>
                    <a:pt x="6" y="65"/>
                  </a:lnTo>
                  <a:lnTo>
                    <a:pt x="1" y="88"/>
                  </a:lnTo>
                  <a:lnTo>
                    <a:pt x="0" y="113"/>
                  </a:lnTo>
                  <a:lnTo>
                    <a:pt x="4" y="140"/>
                  </a:lnTo>
                  <a:lnTo>
                    <a:pt x="12" y="166"/>
                  </a:lnTo>
                  <a:lnTo>
                    <a:pt x="25" y="192"/>
                  </a:lnTo>
                  <a:lnTo>
                    <a:pt x="43" y="216"/>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40" name="Freeform 236">
              <a:extLst>
                <a:ext uri="{FF2B5EF4-FFF2-40B4-BE49-F238E27FC236}">
                  <a16:creationId xmlns:a16="http://schemas.microsoft.com/office/drawing/2014/main" id="{ED0D6307-9EBC-92A3-4520-674E94444952}"/>
                </a:ext>
              </a:extLst>
            </p:cNvPr>
            <p:cNvSpPr>
              <a:spLocks/>
            </p:cNvSpPr>
            <p:nvPr/>
          </p:nvSpPr>
          <p:spPr bwMode="auto">
            <a:xfrm>
              <a:off x="1905" y="859"/>
              <a:ext cx="182" cy="190"/>
            </a:xfrm>
            <a:custGeom>
              <a:avLst/>
              <a:gdLst>
                <a:gd name="T0" fmla="*/ 182 w 365"/>
                <a:gd name="T1" fmla="*/ 0 h 379"/>
                <a:gd name="T2" fmla="*/ 0 w 365"/>
                <a:gd name="T3" fmla="*/ 136 h 379"/>
                <a:gd name="T4" fmla="*/ 145 w 365"/>
                <a:gd name="T5" fmla="*/ 379 h 379"/>
                <a:gd name="T6" fmla="*/ 365 w 365"/>
                <a:gd name="T7" fmla="*/ 235 h 379"/>
                <a:gd name="T8" fmla="*/ 182 w 365"/>
                <a:gd name="T9" fmla="*/ 0 h 379"/>
              </a:gdLst>
              <a:ahLst/>
              <a:cxnLst>
                <a:cxn ang="0">
                  <a:pos x="T0" y="T1"/>
                </a:cxn>
                <a:cxn ang="0">
                  <a:pos x="T2" y="T3"/>
                </a:cxn>
                <a:cxn ang="0">
                  <a:pos x="T4" y="T5"/>
                </a:cxn>
                <a:cxn ang="0">
                  <a:pos x="T6" y="T7"/>
                </a:cxn>
                <a:cxn ang="0">
                  <a:pos x="T8" y="T9"/>
                </a:cxn>
              </a:cxnLst>
              <a:rect l="0" t="0" r="r" b="b"/>
              <a:pathLst>
                <a:path w="365" h="379">
                  <a:moveTo>
                    <a:pt x="182" y="0"/>
                  </a:moveTo>
                  <a:lnTo>
                    <a:pt x="0" y="136"/>
                  </a:lnTo>
                  <a:lnTo>
                    <a:pt x="145" y="379"/>
                  </a:lnTo>
                  <a:lnTo>
                    <a:pt x="365" y="235"/>
                  </a:lnTo>
                  <a:lnTo>
                    <a:pt x="182"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41" name="Freeform 237">
              <a:extLst>
                <a:ext uri="{FF2B5EF4-FFF2-40B4-BE49-F238E27FC236}">
                  <a16:creationId xmlns:a16="http://schemas.microsoft.com/office/drawing/2014/main" id="{A1CB665C-85FF-B1DB-EDAE-CAD865FA5149}"/>
                </a:ext>
              </a:extLst>
            </p:cNvPr>
            <p:cNvSpPr>
              <a:spLocks/>
            </p:cNvSpPr>
            <p:nvPr/>
          </p:nvSpPr>
          <p:spPr bwMode="auto">
            <a:xfrm>
              <a:off x="2151" y="810"/>
              <a:ext cx="59" cy="59"/>
            </a:xfrm>
            <a:custGeom>
              <a:avLst/>
              <a:gdLst>
                <a:gd name="T0" fmla="*/ 20 w 114"/>
                <a:gd name="T1" fmla="*/ 92 h 116"/>
                <a:gd name="T2" fmla="*/ 30 w 114"/>
                <a:gd name="T3" fmla="*/ 101 h 116"/>
                <a:gd name="T4" fmla="*/ 40 w 114"/>
                <a:gd name="T5" fmla="*/ 108 h 116"/>
                <a:gd name="T6" fmla="*/ 52 w 114"/>
                <a:gd name="T7" fmla="*/ 113 h 116"/>
                <a:gd name="T8" fmla="*/ 62 w 114"/>
                <a:gd name="T9" fmla="*/ 115 h 116"/>
                <a:gd name="T10" fmla="*/ 73 w 114"/>
                <a:gd name="T11" fmla="*/ 116 h 116"/>
                <a:gd name="T12" fmla="*/ 83 w 114"/>
                <a:gd name="T13" fmla="*/ 115 h 116"/>
                <a:gd name="T14" fmla="*/ 92 w 114"/>
                <a:gd name="T15" fmla="*/ 112 h 116"/>
                <a:gd name="T16" fmla="*/ 100 w 114"/>
                <a:gd name="T17" fmla="*/ 106 h 116"/>
                <a:gd name="T18" fmla="*/ 112 w 114"/>
                <a:gd name="T19" fmla="*/ 90 h 116"/>
                <a:gd name="T20" fmla="*/ 114 w 114"/>
                <a:gd name="T21" fmla="*/ 69 h 116"/>
                <a:gd name="T22" fmla="*/ 106 w 114"/>
                <a:gd name="T23" fmla="*/ 46 h 116"/>
                <a:gd name="T24" fmla="*/ 92 w 114"/>
                <a:gd name="T25" fmla="*/ 25 h 116"/>
                <a:gd name="T26" fmla="*/ 83 w 114"/>
                <a:gd name="T27" fmla="*/ 16 h 116"/>
                <a:gd name="T28" fmla="*/ 73 w 114"/>
                <a:gd name="T29" fmla="*/ 9 h 116"/>
                <a:gd name="T30" fmla="*/ 62 w 114"/>
                <a:gd name="T31" fmla="*/ 4 h 116"/>
                <a:gd name="T32" fmla="*/ 52 w 114"/>
                <a:gd name="T33" fmla="*/ 1 h 116"/>
                <a:gd name="T34" fmla="*/ 40 w 114"/>
                <a:gd name="T35" fmla="*/ 0 h 116"/>
                <a:gd name="T36" fmla="*/ 30 w 114"/>
                <a:gd name="T37" fmla="*/ 1 h 116"/>
                <a:gd name="T38" fmla="*/ 21 w 114"/>
                <a:gd name="T39" fmla="*/ 4 h 116"/>
                <a:gd name="T40" fmla="*/ 13 w 114"/>
                <a:gd name="T41" fmla="*/ 10 h 116"/>
                <a:gd name="T42" fmla="*/ 2 w 114"/>
                <a:gd name="T43" fmla="*/ 26 h 116"/>
                <a:gd name="T44" fmla="*/ 0 w 114"/>
                <a:gd name="T45" fmla="*/ 47 h 116"/>
                <a:gd name="T46" fmla="*/ 6 w 114"/>
                <a:gd name="T47" fmla="*/ 70 h 116"/>
                <a:gd name="T48" fmla="*/ 20 w 114"/>
                <a:gd name="T49" fmla="*/ 9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 h="116">
                  <a:moveTo>
                    <a:pt x="20" y="92"/>
                  </a:moveTo>
                  <a:lnTo>
                    <a:pt x="30" y="101"/>
                  </a:lnTo>
                  <a:lnTo>
                    <a:pt x="40" y="108"/>
                  </a:lnTo>
                  <a:lnTo>
                    <a:pt x="52" y="113"/>
                  </a:lnTo>
                  <a:lnTo>
                    <a:pt x="62" y="115"/>
                  </a:lnTo>
                  <a:lnTo>
                    <a:pt x="73" y="116"/>
                  </a:lnTo>
                  <a:lnTo>
                    <a:pt x="83" y="115"/>
                  </a:lnTo>
                  <a:lnTo>
                    <a:pt x="92" y="112"/>
                  </a:lnTo>
                  <a:lnTo>
                    <a:pt x="100" y="106"/>
                  </a:lnTo>
                  <a:lnTo>
                    <a:pt x="112" y="90"/>
                  </a:lnTo>
                  <a:lnTo>
                    <a:pt x="114" y="69"/>
                  </a:lnTo>
                  <a:lnTo>
                    <a:pt x="106" y="46"/>
                  </a:lnTo>
                  <a:lnTo>
                    <a:pt x="92" y="25"/>
                  </a:lnTo>
                  <a:lnTo>
                    <a:pt x="83" y="16"/>
                  </a:lnTo>
                  <a:lnTo>
                    <a:pt x="73" y="9"/>
                  </a:lnTo>
                  <a:lnTo>
                    <a:pt x="62" y="4"/>
                  </a:lnTo>
                  <a:lnTo>
                    <a:pt x="52" y="1"/>
                  </a:lnTo>
                  <a:lnTo>
                    <a:pt x="40" y="0"/>
                  </a:lnTo>
                  <a:lnTo>
                    <a:pt x="30" y="1"/>
                  </a:lnTo>
                  <a:lnTo>
                    <a:pt x="21" y="4"/>
                  </a:lnTo>
                  <a:lnTo>
                    <a:pt x="13" y="10"/>
                  </a:lnTo>
                  <a:lnTo>
                    <a:pt x="2" y="26"/>
                  </a:lnTo>
                  <a:lnTo>
                    <a:pt x="0" y="47"/>
                  </a:lnTo>
                  <a:lnTo>
                    <a:pt x="6" y="70"/>
                  </a:lnTo>
                  <a:lnTo>
                    <a:pt x="20" y="9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42" name="Freeform 238">
              <a:extLst>
                <a:ext uri="{FF2B5EF4-FFF2-40B4-BE49-F238E27FC236}">
                  <a16:creationId xmlns:a16="http://schemas.microsoft.com/office/drawing/2014/main" id="{340F5666-995B-DC10-F010-47CD98592192}"/>
                </a:ext>
              </a:extLst>
            </p:cNvPr>
            <p:cNvSpPr>
              <a:spLocks/>
            </p:cNvSpPr>
            <p:nvPr/>
          </p:nvSpPr>
          <p:spPr bwMode="auto">
            <a:xfrm>
              <a:off x="2171" y="826"/>
              <a:ext cx="24" cy="23"/>
            </a:xfrm>
            <a:custGeom>
              <a:avLst/>
              <a:gdLst>
                <a:gd name="T0" fmla="*/ 9 w 45"/>
                <a:gd name="T1" fmla="*/ 36 h 47"/>
                <a:gd name="T2" fmla="*/ 13 w 45"/>
                <a:gd name="T3" fmla="*/ 41 h 47"/>
                <a:gd name="T4" fmla="*/ 17 w 45"/>
                <a:gd name="T5" fmla="*/ 44 h 47"/>
                <a:gd name="T6" fmla="*/ 21 w 45"/>
                <a:gd name="T7" fmla="*/ 46 h 47"/>
                <a:gd name="T8" fmla="*/ 25 w 45"/>
                <a:gd name="T9" fmla="*/ 47 h 47"/>
                <a:gd name="T10" fmla="*/ 29 w 45"/>
                <a:gd name="T11" fmla="*/ 47 h 47"/>
                <a:gd name="T12" fmla="*/ 33 w 45"/>
                <a:gd name="T13" fmla="*/ 47 h 47"/>
                <a:gd name="T14" fmla="*/ 37 w 45"/>
                <a:gd name="T15" fmla="*/ 45 h 47"/>
                <a:gd name="T16" fmla="*/ 40 w 45"/>
                <a:gd name="T17" fmla="*/ 43 h 47"/>
                <a:gd name="T18" fmla="*/ 44 w 45"/>
                <a:gd name="T19" fmla="*/ 36 h 47"/>
                <a:gd name="T20" fmla="*/ 45 w 45"/>
                <a:gd name="T21" fmla="*/ 27 h 47"/>
                <a:gd name="T22" fmla="*/ 42 w 45"/>
                <a:gd name="T23" fmla="*/ 19 h 47"/>
                <a:gd name="T24" fmla="*/ 37 w 45"/>
                <a:gd name="T25" fmla="*/ 10 h 47"/>
                <a:gd name="T26" fmla="*/ 33 w 45"/>
                <a:gd name="T27" fmla="*/ 7 h 47"/>
                <a:gd name="T28" fmla="*/ 29 w 45"/>
                <a:gd name="T29" fmla="*/ 4 h 47"/>
                <a:gd name="T30" fmla="*/ 25 w 45"/>
                <a:gd name="T31" fmla="*/ 2 h 47"/>
                <a:gd name="T32" fmla="*/ 20 w 45"/>
                <a:gd name="T33" fmla="*/ 1 h 47"/>
                <a:gd name="T34" fmla="*/ 16 w 45"/>
                <a:gd name="T35" fmla="*/ 0 h 47"/>
                <a:gd name="T36" fmla="*/ 12 w 45"/>
                <a:gd name="T37" fmla="*/ 1 h 47"/>
                <a:gd name="T38" fmla="*/ 8 w 45"/>
                <a:gd name="T39" fmla="*/ 2 h 47"/>
                <a:gd name="T40" fmla="*/ 4 w 45"/>
                <a:gd name="T41" fmla="*/ 4 h 47"/>
                <a:gd name="T42" fmla="*/ 0 w 45"/>
                <a:gd name="T43" fmla="*/ 11 h 47"/>
                <a:gd name="T44" fmla="*/ 0 w 45"/>
                <a:gd name="T45" fmla="*/ 19 h 47"/>
                <a:gd name="T46" fmla="*/ 2 w 45"/>
                <a:gd name="T47" fmla="*/ 28 h 47"/>
                <a:gd name="T48" fmla="*/ 9 w 45"/>
                <a:gd name="T49" fmla="*/ 3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7">
                  <a:moveTo>
                    <a:pt x="9" y="36"/>
                  </a:moveTo>
                  <a:lnTo>
                    <a:pt x="13" y="41"/>
                  </a:lnTo>
                  <a:lnTo>
                    <a:pt x="17" y="44"/>
                  </a:lnTo>
                  <a:lnTo>
                    <a:pt x="21" y="46"/>
                  </a:lnTo>
                  <a:lnTo>
                    <a:pt x="25" y="47"/>
                  </a:lnTo>
                  <a:lnTo>
                    <a:pt x="29" y="47"/>
                  </a:lnTo>
                  <a:lnTo>
                    <a:pt x="33" y="47"/>
                  </a:lnTo>
                  <a:lnTo>
                    <a:pt x="37" y="45"/>
                  </a:lnTo>
                  <a:lnTo>
                    <a:pt x="40" y="43"/>
                  </a:lnTo>
                  <a:lnTo>
                    <a:pt x="44" y="36"/>
                  </a:lnTo>
                  <a:lnTo>
                    <a:pt x="45" y="27"/>
                  </a:lnTo>
                  <a:lnTo>
                    <a:pt x="42" y="19"/>
                  </a:lnTo>
                  <a:lnTo>
                    <a:pt x="37" y="10"/>
                  </a:lnTo>
                  <a:lnTo>
                    <a:pt x="33" y="7"/>
                  </a:lnTo>
                  <a:lnTo>
                    <a:pt x="29" y="4"/>
                  </a:lnTo>
                  <a:lnTo>
                    <a:pt x="25" y="2"/>
                  </a:lnTo>
                  <a:lnTo>
                    <a:pt x="20" y="1"/>
                  </a:lnTo>
                  <a:lnTo>
                    <a:pt x="16" y="0"/>
                  </a:lnTo>
                  <a:lnTo>
                    <a:pt x="12" y="1"/>
                  </a:lnTo>
                  <a:lnTo>
                    <a:pt x="8" y="2"/>
                  </a:lnTo>
                  <a:lnTo>
                    <a:pt x="4" y="4"/>
                  </a:lnTo>
                  <a:lnTo>
                    <a:pt x="0" y="11"/>
                  </a:lnTo>
                  <a:lnTo>
                    <a:pt x="0" y="19"/>
                  </a:lnTo>
                  <a:lnTo>
                    <a:pt x="2" y="28"/>
                  </a:lnTo>
                  <a:lnTo>
                    <a:pt x="9" y="36"/>
                  </a:lnTo>
                  <a:close/>
                </a:path>
              </a:pathLst>
            </a:custGeom>
            <a:solidFill>
              <a:srgbClr val="7F7F7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43" name="Freeform 239">
              <a:extLst>
                <a:ext uri="{FF2B5EF4-FFF2-40B4-BE49-F238E27FC236}">
                  <a16:creationId xmlns:a16="http://schemas.microsoft.com/office/drawing/2014/main" id="{35F7EB39-3934-2189-025A-585D53149D49}"/>
                </a:ext>
              </a:extLst>
            </p:cNvPr>
            <p:cNvSpPr>
              <a:spLocks/>
            </p:cNvSpPr>
            <p:nvPr/>
          </p:nvSpPr>
          <p:spPr bwMode="auto">
            <a:xfrm>
              <a:off x="2179" y="624"/>
              <a:ext cx="317" cy="220"/>
            </a:xfrm>
            <a:custGeom>
              <a:avLst/>
              <a:gdLst>
                <a:gd name="T0" fmla="*/ 4 w 636"/>
                <a:gd name="T1" fmla="*/ 416 h 439"/>
                <a:gd name="T2" fmla="*/ 636 w 636"/>
                <a:gd name="T3" fmla="*/ 0 h 439"/>
                <a:gd name="T4" fmla="*/ 607 w 636"/>
                <a:gd name="T5" fmla="*/ 53 h 439"/>
                <a:gd name="T6" fmla="*/ 15 w 636"/>
                <a:gd name="T7" fmla="*/ 439 h 439"/>
                <a:gd name="T8" fmla="*/ 11 w 636"/>
                <a:gd name="T9" fmla="*/ 438 h 439"/>
                <a:gd name="T10" fmla="*/ 4 w 636"/>
                <a:gd name="T11" fmla="*/ 433 h 439"/>
                <a:gd name="T12" fmla="*/ 0 w 636"/>
                <a:gd name="T13" fmla="*/ 426 h 439"/>
                <a:gd name="T14" fmla="*/ 4 w 636"/>
                <a:gd name="T15" fmla="*/ 416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6" h="439">
                  <a:moveTo>
                    <a:pt x="4" y="416"/>
                  </a:moveTo>
                  <a:lnTo>
                    <a:pt x="636" y="0"/>
                  </a:lnTo>
                  <a:lnTo>
                    <a:pt x="607" y="53"/>
                  </a:lnTo>
                  <a:lnTo>
                    <a:pt x="15" y="439"/>
                  </a:lnTo>
                  <a:lnTo>
                    <a:pt x="11" y="438"/>
                  </a:lnTo>
                  <a:lnTo>
                    <a:pt x="4" y="433"/>
                  </a:lnTo>
                  <a:lnTo>
                    <a:pt x="0" y="426"/>
                  </a:lnTo>
                  <a:lnTo>
                    <a:pt x="4" y="416"/>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44" name="Freeform 240">
              <a:extLst>
                <a:ext uri="{FF2B5EF4-FFF2-40B4-BE49-F238E27FC236}">
                  <a16:creationId xmlns:a16="http://schemas.microsoft.com/office/drawing/2014/main" id="{F29B810B-6969-DB48-DAE8-9A8B192F4B75}"/>
                </a:ext>
              </a:extLst>
            </p:cNvPr>
            <p:cNvSpPr>
              <a:spLocks/>
            </p:cNvSpPr>
            <p:nvPr/>
          </p:nvSpPr>
          <p:spPr bwMode="auto">
            <a:xfrm>
              <a:off x="1457" y="976"/>
              <a:ext cx="448" cy="349"/>
            </a:xfrm>
            <a:custGeom>
              <a:avLst/>
              <a:gdLst>
                <a:gd name="T0" fmla="*/ 699 w 892"/>
                <a:gd name="T1" fmla="*/ 0 h 698"/>
                <a:gd name="T2" fmla="*/ 698 w 892"/>
                <a:gd name="T3" fmla="*/ 5 h 698"/>
                <a:gd name="T4" fmla="*/ 697 w 892"/>
                <a:gd name="T5" fmla="*/ 20 h 698"/>
                <a:gd name="T6" fmla="*/ 697 w 892"/>
                <a:gd name="T7" fmla="*/ 41 h 698"/>
                <a:gd name="T8" fmla="*/ 699 w 892"/>
                <a:gd name="T9" fmla="*/ 68 h 698"/>
                <a:gd name="T10" fmla="*/ 706 w 892"/>
                <a:gd name="T11" fmla="*/ 101 h 698"/>
                <a:gd name="T12" fmla="*/ 720 w 892"/>
                <a:gd name="T13" fmla="*/ 134 h 698"/>
                <a:gd name="T14" fmla="*/ 741 w 892"/>
                <a:gd name="T15" fmla="*/ 170 h 698"/>
                <a:gd name="T16" fmla="*/ 772 w 892"/>
                <a:gd name="T17" fmla="*/ 204 h 698"/>
                <a:gd name="T18" fmla="*/ 774 w 892"/>
                <a:gd name="T19" fmla="*/ 207 h 698"/>
                <a:gd name="T20" fmla="*/ 780 w 892"/>
                <a:gd name="T21" fmla="*/ 215 h 698"/>
                <a:gd name="T22" fmla="*/ 790 w 892"/>
                <a:gd name="T23" fmla="*/ 224 h 698"/>
                <a:gd name="T24" fmla="*/ 803 w 892"/>
                <a:gd name="T25" fmla="*/ 235 h 698"/>
                <a:gd name="T26" fmla="*/ 820 w 892"/>
                <a:gd name="T27" fmla="*/ 246 h 698"/>
                <a:gd name="T28" fmla="*/ 841 w 892"/>
                <a:gd name="T29" fmla="*/ 256 h 698"/>
                <a:gd name="T30" fmla="*/ 864 w 892"/>
                <a:gd name="T31" fmla="*/ 262 h 698"/>
                <a:gd name="T32" fmla="*/ 892 w 892"/>
                <a:gd name="T33" fmla="*/ 263 h 698"/>
                <a:gd name="T34" fmla="*/ 191 w 892"/>
                <a:gd name="T35" fmla="*/ 675 h 698"/>
                <a:gd name="T36" fmla="*/ 187 w 892"/>
                <a:gd name="T37" fmla="*/ 677 h 698"/>
                <a:gd name="T38" fmla="*/ 176 w 892"/>
                <a:gd name="T39" fmla="*/ 682 h 698"/>
                <a:gd name="T40" fmla="*/ 159 w 892"/>
                <a:gd name="T41" fmla="*/ 689 h 698"/>
                <a:gd name="T42" fmla="*/ 137 w 892"/>
                <a:gd name="T43" fmla="*/ 695 h 698"/>
                <a:gd name="T44" fmla="*/ 113 w 892"/>
                <a:gd name="T45" fmla="*/ 698 h 698"/>
                <a:gd name="T46" fmla="*/ 89 w 892"/>
                <a:gd name="T47" fmla="*/ 698 h 698"/>
                <a:gd name="T48" fmla="*/ 65 w 892"/>
                <a:gd name="T49" fmla="*/ 692 h 698"/>
                <a:gd name="T50" fmla="*/ 44 w 892"/>
                <a:gd name="T51" fmla="*/ 677 h 698"/>
                <a:gd name="T52" fmla="*/ 41 w 892"/>
                <a:gd name="T53" fmla="*/ 675 h 698"/>
                <a:gd name="T54" fmla="*/ 32 w 892"/>
                <a:gd name="T55" fmla="*/ 668 h 698"/>
                <a:gd name="T56" fmla="*/ 22 w 892"/>
                <a:gd name="T57" fmla="*/ 657 h 698"/>
                <a:gd name="T58" fmla="*/ 11 w 892"/>
                <a:gd name="T59" fmla="*/ 642 h 698"/>
                <a:gd name="T60" fmla="*/ 3 w 892"/>
                <a:gd name="T61" fmla="*/ 623 h 698"/>
                <a:gd name="T62" fmla="*/ 0 w 892"/>
                <a:gd name="T63" fmla="*/ 599 h 698"/>
                <a:gd name="T64" fmla="*/ 6 w 892"/>
                <a:gd name="T65" fmla="*/ 573 h 698"/>
                <a:gd name="T66" fmla="*/ 24 w 892"/>
                <a:gd name="T67" fmla="*/ 542 h 698"/>
                <a:gd name="T68" fmla="*/ 699 w 892"/>
                <a:gd name="T69" fmla="*/ 0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92" h="698">
                  <a:moveTo>
                    <a:pt x="699" y="0"/>
                  </a:moveTo>
                  <a:lnTo>
                    <a:pt x="698" y="5"/>
                  </a:lnTo>
                  <a:lnTo>
                    <a:pt x="697" y="20"/>
                  </a:lnTo>
                  <a:lnTo>
                    <a:pt x="697" y="41"/>
                  </a:lnTo>
                  <a:lnTo>
                    <a:pt x="699" y="68"/>
                  </a:lnTo>
                  <a:lnTo>
                    <a:pt x="706" y="101"/>
                  </a:lnTo>
                  <a:lnTo>
                    <a:pt x="720" y="134"/>
                  </a:lnTo>
                  <a:lnTo>
                    <a:pt x="741" y="170"/>
                  </a:lnTo>
                  <a:lnTo>
                    <a:pt x="772" y="204"/>
                  </a:lnTo>
                  <a:lnTo>
                    <a:pt x="774" y="207"/>
                  </a:lnTo>
                  <a:lnTo>
                    <a:pt x="780" y="215"/>
                  </a:lnTo>
                  <a:lnTo>
                    <a:pt x="790" y="224"/>
                  </a:lnTo>
                  <a:lnTo>
                    <a:pt x="803" y="235"/>
                  </a:lnTo>
                  <a:lnTo>
                    <a:pt x="820" y="246"/>
                  </a:lnTo>
                  <a:lnTo>
                    <a:pt x="841" y="256"/>
                  </a:lnTo>
                  <a:lnTo>
                    <a:pt x="864" y="262"/>
                  </a:lnTo>
                  <a:lnTo>
                    <a:pt x="892" y="263"/>
                  </a:lnTo>
                  <a:lnTo>
                    <a:pt x="191" y="675"/>
                  </a:lnTo>
                  <a:lnTo>
                    <a:pt x="187" y="677"/>
                  </a:lnTo>
                  <a:lnTo>
                    <a:pt x="176" y="682"/>
                  </a:lnTo>
                  <a:lnTo>
                    <a:pt x="159" y="689"/>
                  </a:lnTo>
                  <a:lnTo>
                    <a:pt x="137" y="695"/>
                  </a:lnTo>
                  <a:lnTo>
                    <a:pt x="113" y="698"/>
                  </a:lnTo>
                  <a:lnTo>
                    <a:pt x="89" y="698"/>
                  </a:lnTo>
                  <a:lnTo>
                    <a:pt x="65" y="692"/>
                  </a:lnTo>
                  <a:lnTo>
                    <a:pt x="44" y="677"/>
                  </a:lnTo>
                  <a:lnTo>
                    <a:pt x="41" y="675"/>
                  </a:lnTo>
                  <a:lnTo>
                    <a:pt x="32" y="668"/>
                  </a:lnTo>
                  <a:lnTo>
                    <a:pt x="22" y="657"/>
                  </a:lnTo>
                  <a:lnTo>
                    <a:pt x="11" y="642"/>
                  </a:lnTo>
                  <a:lnTo>
                    <a:pt x="3" y="623"/>
                  </a:lnTo>
                  <a:lnTo>
                    <a:pt x="0" y="599"/>
                  </a:lnTo>
                  <a:lnTo>
                    <a:pt x="6" y="573"/>
                  </a:lnTo>
                  <a:lnTo>
                    <a:pt x="24" y="542"/>
                  </a:lnTo>
                  <a:lnTo>
                    <a:pt x="699" y="0"/>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45" name="Freeform 241">
              <a:extLst>
                <a:ext uri="{FF2B5EF4-FFF2-40B4-BE49-F238E27FC236}">
                  <a16:creationId xmlns:a16="http://schemas.microsoft.com/office/drawing/2014/main" id="{BC19BDC4-18A6-79AA-C6CC-289F6A331656}"/>
                </a:ext>
              </a:extLst>
            </p:cNvPr>
            <p:cNvSpPr>
              <a:spLocks/>
            </p:cNvSpPr>
            <p:nvPr/>
          </p:nvSpPr>
          <p:spPr bwMode="auto">
            <a:xfrm>
              <a:off x="1410" y="1217"/>
              <a:ext cx="79" cy="163"/>
            </a:xfrm>
            <a:custGeom>
              <a:avLst/>
              <a:gdLst>
                <a:gd name="T0" fmla="*/ 100 w 153"/>
                <a:gd name="T1" fmla="*/ 0 h 326"/>
                <a:gd name="T2" fmla="*/ 96 w 153"/>
                <a:gd name="T3" fmla="*/ 1 h 326"/>
                <a:gd name="T4" fmla="*/ 84 w 153"/>
                <a:gd name="T5" fmla="*/ 3 h 326"/>
                <a:gd name="T6" fmla="*/ 68 w 153"/>
                <a:gd name="T7" fmla="*/ 10 h 326"/>
                <a:gd name="T8" fmla="*/ 49 w 153"/>
                <a:gd name="T9" fmla="*/ 22 h 326"/>
                <a:gd name="T10" fmla="*/ 30 w 153"/>
                <a:gd name="T11" fmla="*/ 42 h 326"/>
                <a:gd name="T12" fmla="*/ 14 w 153"/>
                <a:gd name="T13" fmla="*/ 71 h 326"/>
                <a:gd name="T14" fmla="*/ 3 w 153"/>
                <a:gd name="T15" fmla="*/ 110 h 326"/>
                <a:gd name="T16" fmla="*/ 0 w 153"/>
                <a:gd name="T17" fmla="*/ 163 h 326"/>
                <a:gd name="T18" fmla="*/ 1 w 153"/>
                <a:gd name="T19" fmla="*/ 169 h 326"/>
                <a:gd name="T20" fmla="*/ 4 w 153"/>
                <a:gd name="T21" fmla="*/ 186 h 326"/>
                <a:gd name="T22" fmla="*/ 11 w 153"/>
                <a:gd name="T23" fmla="*/ 210 h 326"/>
                <a:gd name="T24" fmla="*/ 23 w 153"/>
                <a:gd name="T25" fmla="*/ 238 h 326"/>
                <a:gd name="T26" fmla="*/ 43 w 153"/>
                <a:gd name="T27" fmla="*/ 266 h 326"/>
                <a:gd name="T28" fmla="*/ 69 w 153"/>
                <a:gd name="T29" fmla="*/ 293 h 326"/>
                <a:gd name="T30" fmla="*/ 106 w 153"/>
                <a:gd name="T31" fmla="*/ 314 h 326"/>
                <a:gd name="T32" fmla="*/ 153 w 153"/>
                <a:gd name="T33" fmla="*/ 326 h 326"/>
                <a:gd name="T34" fmla="*/ 128 w 153"/>
                <a:gd name="T35" fmla="*/ 280 h 326"/>
                <a:gd name="T36" fmla="*/ 125 w 153"/>
                <a:gd name="T37" fmla="*/ 277 h 326"/>
                <a:gd name="T38" fmla="*/ 116 w 153"/>
                <a:gd name="T39" fmla="*/ 268 h 326"/>
                <a:gd name="T40" fmla="*/ 102 w 153"/>
                <a:gd name="T41" fmla="*/ 256 h 326"/>
                <a:gd name="T42" fmla="*/ 88 w 153"/>
                <a:gd name="T43" fmla="*/ 239 h 326"/>
                <a:gd name="T44" fmla="*/ 73 w 153"/>
                <a:gd name="T45" fmla="*/ 221 h 326"/>
                <a:gd name="T46" fmla="*/ 61 w 153"/>
                <a:gd name="T47" fmla="*/ 199 h 326"/>
                <a:gd name="T48" fmla="*/ 53 w 153"/>
                <a:gd name="T49" fmla="*/ 177 h 326"/>
                <a:gd name="T50" fmla="*/ 50 w 153"/>
                <a:gd name="T51" fmla="*/ 154 h 326"/>
                <a:gd name="T52" fmla="*/ 49 w 153"/>
                <a:gd name="T53" fmla="*/ 151 h 326"/>
                <a:gd name="T54" fmla="*/ 49 w 153"/>
                <a:gd name="T55" fmla="*/ 141 h 326"/>
                <a:gd name="T56" fmla="*/ 49 w 153"/>
                <a:gd name="T57" fmla="*/ 125 h 326"/>
                <a:gd name="T58" fmla="*/ 51 w 153"/>
                <a:gd name="T59" fmla="*/ 105 h 326"/>
                <a:gd name="T60" fmla="*/ 56 w 153"/>
                <a:gd name="T61" fmla="*/ 82 h 326"/>
                <a:gd name="T62" fmla="*/ 65 w 153"/>
                <a:gd name="T63" fmla="*/ 55 h 326"/>
                <a:gd name="T64" fmla="*/ 79 w 153"/>
                <a:gd name="T65" fmla="*/ 28 h 326"/>
                <a:gd name="T66" fmla="*/ 100 w 153"/>
                <a:gd name="T67"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3" h="326">
                  <a:moveTo>
                    <a:pt x="100" y="0"/>
                  </a:moveTo>
                  <a:lnTo>
                    <a:pt x="96" y="1"/>
                  </a:lnTo>
                  <a:lnTo>
                    <a:pt x="84" y="3"/>
                  </a:lnTo>
                  <a:lnTo>
                    <a:pt x="68" y="10"/>
                  </a:lnTo>
                  <a:lnTo>
                    <a:pt x="49" y="22"/>
                  </a:lnTo>
                  <a:lnTo>
                    <a:pt x="30" y="42"/>
                  </a:lnTo>
                  <a:lnTo>
                    <a:pt x="14" y="71"/>
                  </a:lnTo>
                  <a:lnTo>
                    <a:pt x="3" y="110"/>
                  </a:lnTo>
                  <a:lnTo>
                    <a:pt x="0" y="163"/>
                  </a:lnTo>
                  <a:lnTo>
                    <a:pt x="1" y="169"/>
                  </a:lnTo>
                  <a:lnTo>
                    <a:pt x="4" y="186"/>
                  </a:lnTo>
                  <a:lnTo>
                    <a:pt x="11" y="210"/>
                  </a:lnTo>
                  <a:lnTo>
                    <a:pt x="23" y="238"/>
                  </a:lnTo>
                  <a:lnTo>
                    <a:pt x="43" y="266"/>
                  </a:lnTo>
                  <a:lnTo>
                    <a:pt x="69" y="293"/>
                  </a:lnTo>
                  <a:lnTo>
                    <a:pt x="106" y="314"/>
                  </a:lnTo>
                  <a:lnTo>
                    <a:pt x="153" y="326"/>
                  </a:lnTo>
                  <a:lnTo>
                    <a:pt x="128" y="280"/>
                  </a:lnTo>
                  <a:lnTo>
                    <a:pt x="125" y="277"/>
                  </a:lnTo>
                  <a:lnTo>
                    <a:pt x="116" y="268"/>
                  </a:lnTo>
                  <a:lnTo>
                    <a:pt x="102" y="256"/>
                  </a:lnTo>
                  <a:lnTo>
                    <a:pt x="88" y="239"/>
                  </a:lnTo>
                  <a:lnTo>
                    <a:pt x="73" y="221"/>
                  </a:lnTo>
                  <a:lnTo>
                    <a:pt x="61" y="199"/>
                  </a:lnTo>
                  <a:lnTo>
                    <a:pt x="53" y="177"/>
                  </a:lnTo>
                  <a:lnTo>
                    <a:pt x="50" y="154"/>
                  </a:lnTo>
                  <a:lnTo>
                    <a:pt x="49" y="151"/>
                  </a:lnTo>
                  <a:lnTo>
                    <a:pt x="49" y="141"/>
                  </a:lnTo>
                  <a:lnTo>
                    <a:pt x="49" y="125"/>
                  </a:lnTo>
                  <a:lnTo>
                    <a:pt x="51" y="105"/>
                  </a:lnTo>
                  <a:lnTo>
                    <a:pt x="56" y="82"/>
                  </a:lnTo>
                  <a:lnTo>
                    <a:pt x="65" y="55"/>
                  </a:lnTo>
                  <a:lnTo>
                    <a:pt x="79" y="28"/>
                  </a:lnTo>
                  <a:lnTo>
                    <a:pt x="100" y="0"/>
                  </a:lnTo>
                  <a:close/>
                </a:path>
              </a:pathLst>
            </a:custGeom>
            <a:solidFill>
              <a:srgbClr val="7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46" name="Freeform 242">
              <a:extLst>
                <a:ext uri="{FF2B5EF4-FFF2-40B4-BE49-F238E27FC236}">
                  <a16:creationId xmlns:a16="http://schemas.microsoft.com/office/drawing/2014/main" id="{498261CF-86B6-3FC2-8214-4E3E45B1E43C}"/>
                </a:ext>
              </a:extLst>
            </p:cNvPr>
            <p:cNvSpPr>
              <a:spLocks/>
            </p:cNvSpPr>
            <p:nvPr/>
          </p:nvSpPr>
          <p:spPr bwMode="auto">
            <a:xfrm>
              <a:off x="1473" y="1078"/>
              <a:ext cx="432" cy="248"/>
            </a:xfrm>
            <a:custGeom>
              <a:avLst/>
              <a:gdLst>
                <a:gd name="T0" fmla="*/ 0 w 866"/>
                <a:gd name="T1" fmla="*/ 465 h 495"/>
                <a:gd name="T2" fmla="*/ 1 w 866"/>
                <a:gd name="T3" fmla="*/ 466 h 495"/>
                <a:gd name="T4" fmla="*/ 2 w 866"/>
                <a:gd name="T5" fmla="*/ 468 h 495"/>
                <a:gd name="T6" fmla="*/ 5 w 866"/>
                <a:gd name="T7" fmla="*/ 470 h 495"/>
                <a:gd name="T8" fmla="*/ 10 w 866"/>
                <a:gd name="T9" fmla="*/ 474 h 495"/>
                <a:gd name="T10" fmla="*/ 15 w 866"/>
                <a:gd name="T11" fmla="*/ 478 h 495"/>
                <a:gd name="T12" fmla="*/ 22 w 866"/>
                <a:gd name="T13" fmla="*/ 482 h 495"/>
                <a:gd name="T14" fmla="*/ 30 w 866"/>
                <a:gd name="T15" fmla="*/ 487 h 495"/>
                <a:gd name="T16" fmla="*/ 39 w 866"/>
                <a:gd name="T17" fmla="*/ 490 h 495"/>
                <a:gd name="T18" fmla="*/ 51 w 866"/>
                <a:gd name="T19" fmla="*/ 493 h 495"/>
                <a:gd name="T20" fmla="*/ 63 w 866"/>
                <a:gd name="T21" fmla="*/ 495 h 495"/>
                <a:gd name="T22" fmla="*/ 76 w 866"/>
                <a:gd name="T23" fmla="*/ 495 h 495"/>
                <a:gd name="T24" fmla="*/ 91 w 866"/>
                <a:gd name="T25" fmla="*/ 495 h 495"/>
                <a:gd name="T26" fmla="*/ 107 w 866"/>
                <a:gd name="T27" fmla="*/ 492 h 495"/>
                <a:gd name="T28" fmla="*/ 126 w 866"/>
                <a:gd name="T29" fmla="*/ 488 h 495"/>
                <a:gd name="T30" fmla="*/ 145 w 866"/>
                <a:gd name="T31" fmla="*/ 480 h 495"/>
                <a:gd name="T32" fmla="*/ 165 w 866"/>
                <a:gd name="T33" fmla="*/ 471 h 495"/>
                <a:gd name="T34" fmla="*/ 866 w 866"/>
                <a:gd name="T35" fmla="*/ 59 h 495"/>
                <a:gd name="T36" fmla="*/ 861 w 866"/>
                <a:gd name="T37" fmla="*/ 58 h 495"/>
                <a:gd name="T38" fmla="*/ 852 w 866"/>
                <a:gd name="T39" fmla="*/ 56 h 495"/>
                <a:gd name="T40" fmla="*/ 837 w 866"/>
                <a:gd name="T41" fmla="*/ 51 h 495"/>
                <a:gd name="T42" fmla="*/ 820 w 866"/>
                <a:gd name="T43" fmla="*/ 45 h 495"/>
                <a:gd name="T44" fmla="*/ 800 w 866"/>
                <a:gd name="T45" fmla="*/ 37 h 495"/>
                <a:gd name="T46" fmla="*/ 780 w 866"/>
                <a:gd name="T47" fmla="*/ 27 h 495"/>
                <a:gd name="T48" fmla="*/ 761 w 866"/>
                <a:gd name="T49" fmla="*/ 15 h 495"/>
                <a:gd name="T50" fmla="*/ 746 w 866"/>
                <a:gd name="T51" fmla="*/ 0 h 495"/>
                <a:gd name="T52" fmla="*/ 0 w 866"/>
                <a:gd name="T53" fmla="*/ 465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66" h="495">
                  <a:moveTo>
                    <a:pt x="0" y="465"/>
                  </a:moveTo>
                  <a:lnTo>
                    <a:pt x="1" y="466"/>
                  </a:lnTo>
                  <a:lnTo>
                    <a:pt x="2" y="468"/>
                  </a:lnTo>
                  <a:lnTo>
                    <a:pt x="5" y="470"/>
                  </a:lnTo>
                  <a:lnTo>
                    <a:pt x="10" y="474"/>
                  </a:lnTo>
                  <a:lnTo>
                    <a:pt x="15" y="478"/>
                  </a:lnTo>
                  <a:lnTo>
                    <a:pt x="22" y="482"/>
                  </a:lnTo>
                  <a:lnTo>
                    <a:pt x="30" y="487"/>
                  </a:lnTo>
                  <a:lnTo>
                    <a:pt x="39" y="490"/>
                  </a:lnTo>
                  <a:lnTo>
                    <a:pt x="51" y="493"/>
                  </a:lnTo>
                  <a:lnTo>
                    <a:pt x="63" y="495"/>
                  </a:lnTo>
                  <a:lnTo>
                    <a:pt x="76" y="495"/>
                  </a:lnTo>
                  <a:lnTo>
                    <a:pt x="91" y="495"/>
                  </a:lnTo>
                  <a:lnTo>
                    <a:pt x="107" y="492"/>
                  </a:lnTo>
                  <a:lnTo>
                    <a:pt x="126" y="488"/>
                  </a:lnTo>
                  <a:lnTo>
                    <a:pt x="145" y="480"/>
                  </a:lnTo>
                  <a:lnTo>
                    <a:pt x="165" y="471"/>
                  </a:lnTo>
                  <a:lnTo>
                    <a:pt x="866" y="59"/>
                  </a:lnTo>
                  <a:lnTo>
                    <a:pt x="861" y="58"/>
                  </a:lnTo>
                  <a:lnTo>
                    <a:pt x="852" y="56"/>
                  </a:lnTo>
                  <a:lnTo>
                    <a:pt x="837" y="51"/>
                  </a:lnTo>
                  <a:lnTo>
                    <a:pt x="820" y="45"/>
                  </a:lnTo>
                  <a:lnTo>
                    <a:pt x="800" y="37"/>
                  </a:lnTo>
                  <a:lnTo>
                    <a:pt x="780" y="27"/>
                  </a:lnTo>
                  <a:lnTo>
                    <a:pt x="761" y="15"/>
                  </a:lnTo>
                  <a:lnTo>
                    <a:pt x="746" y="0"/>
                  </a:lnTo>
                  <a:lnTo>
                    <a:pt x="0" y="465"/>
                  </a:lnTo>
                  <a:close/>
                </a:path>
              </a:pathLst>
            </a:custGeom>
            <a:solidFill>
              <a:srgbClr val="A3B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47" name="Freeform 243">
              <a:extLst>
                <a:ext uri="{FF2B5EF4-FFF2-40B4-BE49-F238E27FC236}">
                  <a16:creationId xmlns:a16="http://schemas.microsoft.com/office/drawing/2014/main" id="{BD2F122E-4635-CE1F-D405-44277253971B}"/>
                </a:ext>
              </a:extLst>
            </p:cNvPr>
            <p:cNvSpPr>
              <a:spLocks/>
            </p:cNvSpPr>
            <p:nvPr/>
          </p:nvSpPr>
          <p:spPr bwMode="auto">
            <a:xfrm>
              <a:off x="1834" y="940"/>
              <a:ext cx="147" cy="146"/>
            </a:xfrm>
            <a:custGeom>
              <a:avLst/>
              <a:gdLst>
                <a:gd name="T0" fmla="*/ 295 w 295"/>
                <a:gd name="T1" fmla="*/ 276 h 288"/>
                <a:gd name="T2" fmla="*/ 265 w 295"/>
                <a:gd name="T3" fmla="*/ 283 h 288"/>
                <a:gd name="T4" fmla="*/ 237 w 295"/>
                <a:gd name="T5" fmla="*/ 287 h 288"/>
                <a:gd name="T6" fmla="*/ 212 w 295"/>
                <a:gd name="T7" fmla="*/ 288 h 288"/>
                <a:gd name="T8" fmla="*/ 187 w 295"/>
                <a:gd name="T9" fmla="*/ 285 h 288"/>
                <a:gd name="T10" fmla="*/ 165 w 295"/>
                <a:gd name="T11" fmla="*/ 280 h 288"/>
                <a:gd name="T12" fmla="*/ 145 w 295"/>
                <a:gd name="T13" fmla="*/ 273 h 288"/>
                <a:gd name="T14" fmla="*/ 125 w 295"/>
                <a:gd name="T15" fmla="*/ 265 h 288"/>
                <a:gd name="T16" fmla="*/ 109 w 295"/>
                <a:gd name="T17" fmla="*/ 257 h 288"/>
                <a:gd name="T18" fmla="*/ 94 w 295"/>
                <a:gd name="T19" fmla="*/ 247 h 288"/>
                <a:gd name="T20" fmla="*/ 81 w 295"/>
                <a:gd name="T21" fmla="*/ 238 h 288"/>
                <a:gd name="T22" fmla="*/ 69 w 295"/>
                <a:gd name="T23" fmla="*/ 229 h 288"/>
                <a:gd name="T24" fmla="*/ 60 w 295"/>
                <a:gd name="T25" fmla="*/ 220 h 288"/>
                <a:gd name="T26" fmla="*/ 53 w 295"/>
                <a:gd name="T27" fmla="*/ 212 h 288"/>
                <a:gd name="T28" fmla="*/ 48 w 295"/>
                <a:gd name="T29" fmla="*/ 206 h 288"/>
                <a:gd name="T30" fmla="*/ 45 w 295"/>
                <a:gd name="T31" fmla="*/ 202 h 288"/>
                <a:gd name="T32" fmla="*/ 44 w 295"/>
                <a:gd name="T33" fmla="*/ 201 h 288"/>
                <a:gd name="T34" fmla="*/ 20 w 295"/>
                <a:gd name="T35" fmla="*/ 165 h 288"/>
                <a:gd name="T36" fmla="*/ 7 w 295"/>
                <a:gd name="T37" fmla="*/ 129 h 288"/>
                <a:gd name="T38" fmla="*/ 0 w 295"/>
                <a:gd name="T39" fmla="*/ 96 h 288"/>
                <a:gd name="T40" fmla="*/ 1 w 295"/>
                <a:gd name="T41" fmla="*/ 64 h 288"/>
                <a:gd name="T42" fmla="*/ 7 w 295"/>
                <a:gd name="T43" fmla="*/ 39 h 288"/>
                <a:gd name="T44" fmla="*/ 13 w 295"/>
                <a:gd name="T45" fmla="*/ 19 h 288"/>
                <a:gd name="T46" fmla="*/ 18 w 295"/>
                <a:gd name="T47" fmla="*/ 5 h 288"/>
                <a:gd name="T48" fmla="*/ 20 w 295"/>
                <a:gd name="T49" fmla="*/ 0 h 288"/>
                <a:gd name="T50" fmla="*/ 19 w 295"/>
                <a:gd name="T51" fmla="*/ 5 h 288"/>
                <a:gd name="T52" fmla="*/ 18 w 295"/>
                <a:gd name="T53" fmla="*/ 19 h 288"/>
                <a:gd name="T54" fmla="*/ 18 w 295"/>
                <a:gd name="T55" fmla="*/ 40 h 288"/>
                <a:gd name="T56" fmla="*/ 20 w 295"/>
                <a:gd name="T57" fmla="*/ 65 h 288"/>
                <a:gd name="T58" fmla="*/ 25 w 295"/>
                <a:gd name="T59" fmla="*/ 95 h 288"/>
                <a:gd name="T60" fmla="*/ 35 w 295"/>
                <a:gd name="T61" fmla="*/ 125 h 288"/>
                <a:gd name="T62" fmla="*/ 50 w 295"/>
                <a:gd name="T63" fmla="*/ 156 h 288"/>
                <a:gd name="T64" fmla="*/ 73 w 295"/>
                <a:gd name="T65" fmla="*/ 184 h 288"/>
                <a:gd name="T66" fmla="*/ 74 w 295"/>
                <a:gd name="T67" fmla="*/ 185 h 288"/>
                <a:gd name="T68" fmla="*/ 77 w 295"/>
                <a:gd name="T69" fmla="*/ 189 h 288"/>
                <a:gd name="T70" fmla="*/ 82 w 295"/>
                <a:gd name="T71" fmla="*/ 194 h 288"/>
                <a:gd name="T72" fmla="*/ 89 w 295"/>
                <a:gd name="T73" fmla="*/ 202 h 288"/>
                <a:gd name="T74" fmla="*/ 98 w 295"/>
                <a:gd name="T75" fmla="*/ 210 h 288"/>
                <a:gd name="T76" fmla="*/ 109 w 295"/>
                <a:gd name="T77" fmla="*/ 220 h 288"/>
                <a:gd name="T78" fmla="*/ 121 w 295"/>
                <a:gd name="T79" fmla="*/ 230 h 288"/>
                <a:gd name="T80" fmla="*/ 135 w 295"/>
                <a:gd name="T81" fmla="*/ 239 h 288"/>
                <a:gd name="T82" fmla="*/ 151 w 295"/>
                <a:gd name="T83" fmla="*/ 249 h 288"/>
                <a:gd name="T84" fmla="*/ 167 w 295"/>
                <a:gd name="T85" fmla="*/ 258 h 288"/>
                <a:gd name="T86" fmla="*/ 185 w 295"/>
                <a:gd name="T87" fmla="*/ 266 h 288"/>
                <a:gd name="T88" fmla="*/ 205 w 295"/>
                <a:gd name="T89" fmla="*/ 272 h 288"/>
                <a:gd name="T90" fmla="*/ 226 w 295"/>
                <a:gd name="T91" fmla="*/ 277 h 288"/>
                <a:gd name="T92" fmla="*/ 248 w 295"/>
                <a:gd name="T93" fmla="*/ 279 h 288"/>
                <a:gd name="T94" fmla="*/ 270 w 295"/>
                <a:gd name="T95" fmla="*/ 279 h 288"/>
                <a:gd name="T96" fmla="*/ 295 w 295"/>
                <a:gd name="T97" fmla="*/ 276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5" h="288">
                  <a:moveTo>
                    <a:pt x="295" y="276"/>
                  </a:moveTo>
                  <a:lnTo>
                    <a:pt x="265" y="283"/>
                  </a:lnTo>
                  <a:lnTo>
                    <a:pt x="237" y="287"/>
                  </a:lnTo>
                  <a:lnTo>
                    <a:pt x="212" y="288"/>
                  </a:lnTo>
                  <a:lnTo>
                    <a:pt x="187" y="285"/>
                  </a:lnTo>
                  <a:lnTo>
                    <a:pt x="165" y="280"/>
                  </a:lnTo>
                  <a:lnTo>
                    <a:pt x="145" y="273"/>
                  </a:lnTo>
                  <a:lnTo>
                    <a:pt x="125" y="265"/>
                  </a:lnTo>
                  <a:lnTo>
                    <a:pt x="109" y="257"/>
                  </a:lnTo>
                  <a:lnTo>
                    <a:pt x="94" y="247"/>
                  </a:lnTo>
                  <a:lnTo>
                    <a:pt x="81" y="238"/>
                  </a:lnTo>
                  <a:lnTo>
                    <a:pt x="69" y="229"/>
                  </a:lnTo>
                  <a:lnTo>
                    <a:pt x="60" y="220"/>
                  </a:lnTo>
                  <a:lnTo>
                    <a:pt x="53" y="212"/>
                  </a:lnTo>
                  <a:lnTo>
                    <a:pt x="48" y="206"/>
                  </a:lnTo>
                  <a:lnTo>
                    <a:pt x="45" y="202"/>
                  </a:lnTo>
                  <a:lnTo>
                    <a:pt x="44" y="201"/>
                  </a:lnTo>
                  <a:lnTo>
                    <a:pt x="20" y="165"/>
                  </a:lnTo>
                  <a:lnTo>
                    <a:pt x="7" y="129"/>
                  </a:lnTo>
                  <a:lnTo>
                    <a:pt x="0" y="96"/>
                  </a:lnTo>
                  <a:lnTo>
                    <a:pt x="1" y="64"/>
                  </a:lnTo>
                  <a:lnTo>
                    <a:pt x="7" y="39"/>
                  </a:lnTo>
                  <a:lnTo>
                    <a:pt x="13" y="19"/>
                  </a:lnTo>
                  <a:lnTo>
                    <a:pt x="18" y="5"/>
                  </a:lnTo>
                  <a:lnTo>
                    <a:pt x="20" y="0"/>
                  </a:lnTo>
                  <a:lnTo>
                    <a:pt x="19" y="5"/>
                  </a:lnTo>
                  <a:lnTo>
                    <a:pt x="18" y="19"/>
                  </a:lnTo>
                  <a:lnTo>
                    <a:pt x="18" y="40"/>
                  </a:lnTo>
                  <a:lnTo>
                    <a:pt x="20" y="65"/>
                  </a:lnTo>
                  <a:lnTo>
                    <a:pt x="25" y="95"/>
                  </a:lnTo>
                  <a:lnTo>
                    <a:pt x="35" y="125"/>
                  </a:lnTo>
                  <a:lnTo>
                    <a:pt x="50" y="156"/>
                  </a:lnTo>
                  <a:lnTo>
                    <a:pt x="73" y="184"/>
                  </a:lnTo>
                  <a:lnTo>
                    <a:pt x="74" y="185"/>
                  </a:lnTo>
                  <a:lnTo>
                    <a:pt x="77" y="189"/>
                  </a:lnTo>
                  <a:lnTo>
                    <a:pt x="82" y="194"/>
                  </a:lnTo>
                  <a:lnTo>
                    <a:pt x="89" y="202"/>
                  </a:lnTo>
                  <a:lnTo>
                    <a:pt x="98" y="210"/>
                  </a:lnTo>
                  <a:lnTo>
                    <a:pt x="109" y="220"/>
                  </a:lnTo>
                  <a:lnTo>
                    <a:pt x="121" y="230"/>
                  </a:lnTo>
                  <a:lnTo>
                    <a:pt x="135" y="239"/>
                  </a:lnTo>
                  <a:lnTo>
                    <a:pt x="151" y="249"/>
                  </a:lnTo>
                  <a:lnTo>
                    <a:pt x="167" y="258"/>
                  </a:lnTo>
                  <a:lnTo>
                    <a:pt x="185" y="266"/>
                  </a:lnTo>
                  <a:lnTo>
                    <a:pt x="205" y="272"/>
                  </a:lnTo>
                  <a:lnTo>
                    <a:pt x="226" y="277"/>
                  </a:lnTo>
                  <a:lnTo>
                    <a:pt x="248" y="279"/>
                  </a:lnTo>
                  <a:lnTo>
                    <a:pt x="270" y="279"/>
                  </a:lnTo>
                  <a:lnTo>
                    <a:pt x="295" y="276"/>
                  </a:lnTo>
                  <a:close/>
                </a:path>
              </a:pathLst>
            </a:custGeom>
            <a:solidFill>
              <a:srgbClr val="3F3F3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48" name="Freeform 244">
              <a:extLst>
                <a:ext uri="{FF2B5EF4-FFF2-40B4-BE49-F238E27FC236}">
                  <a16:creationId xmlns:a16="http://schemas.microsoft.com/office/drawing/2014/main" id="{62AA9ECE-4BFF-8A53-F6C6-78755167767D}"/>
                </a:ext>
              </a:extLst>
            </p:cNvPr>
            <p:cNvSpPr>
              <a:spLocks/>
            </p:cNvSpPr>
            <p:nvPr/>
          </p:nvSpPr>
          <p:spPr bwMode="auto">
            <a:xfrm>
              <a:off x="1901" y="900"/>
              <a:ext cx="119" cy="120"/>
            </a:xfrm>
            <a:custGeom>
              <a:avLst/>
              <a:gdLst>
                <a:gd name="T0" fmla="*/ 152 w 236"/>
                <a:gd name="T1" fmla="*/ 0 h 240"/>
                <a:gd name="T2" fmla="*/ 151 w 236"/>
                <a:gd name="T3" fmla="*/ 3 h 240"/>
                <a:gd name="T4" fmla="*/ 149 w 236"/>
                <a:gd name="T5" fmla="*/ 12 h 240"/>
                <a:gd name="T6" fmla="*/ 148 w 236"/>
                <a:gd name="T7" fmla="*/ 27 h 240"/>
                <a:gd name="T8" fmla="*/ 151 w 236"/>
                <a:gd name="T9" fmla="*/ 45 h 240"/>
                <a:gd name="T10" fmla="*/ 159 w 236"/>
                <a:gd name="T11" fmla="*/ 67 h 240"/>
                <a:gd name="T12" fmla="*/ 174 w 236"/>
                <a:gd name="T13" fmla="*/ 94 h 240"/>
                <a:gd name="T14" fmla="*/ 199 w 236"/>
                <a:gd name="T15" fmla="*/ 121 h 240"/>
                <a:gd name="T16" fmla="*/ 236 w 236"/>
                <a:gd name="T17" fmla="*/ 151 h 240"/>
                <a:gd name="T18" fmla="*/ 116 w 236"/>
                <a:gd name="T19" fmla="*/ 227 h 240"/>
                <a:gd name="T20" fmla="*/ 114 w 236"/>
                <a:gd name="T21" fmla="*/ 229 h 240"/>
                <a:gd name="T22" fmla="*/ 108 w 236"/>
                <a:gd name="T23" fmla="*/ 232 h 240"/>
                <a:gd name="T24" fmla="*/ 100 w 236"/>
                <a:gd name="T25" fmla="*/ 236 h 240"/>
                <a:gd name="T26" fmla="*/ 88 w 236"/>
                <a:gd name="T27" fmla="*/ 239 h 240"/>
                <a:gd name="T28" fmla="*/ 75 w 236"/>
                <a:gd name="T29" fmla="*/ 240 h 240"/>
                <a:gd name="T30" fmla="*/ 58 w 236"/>
                <a:gd name="T31" fmla="*/ 237 h 240"/>
                <a:gd name="T32" fmla="*/ 42 w 236"/>
                <a:gd name="T33" fmla="*/ 230 h 240"/>
                <a:gd name="T34" fmla="*/ 25 w 236"/>
                <a:gd name="T35" fmla="*/ 216 h 240"/>
                <a:gd name="T36" fmla="*/ 23 w 236"/>
                <a:gd name="T37" fmla="*/ 213 h 240"/>
                <a:gd name="T38" fmla="*/ 17 w 236"/>
                <a:gd name="T39" fmla="*/ 204 h 240"/>
                <a:gd name="T40" fmla="*/ 9 w 236"/>
                <a:gd name="T41" fmla="*/ 191 h 240"/>
                <a:gd name="T42" fmla="*/ 3 w 236"/>
                <a:gd name="T43" fmla="*/ 174 h 240"/>
                <a:gd name="T44" fmla="*/ 0 w 236"/>
                <a:gd name="T45" fmla="*/ 154 h 240"/>
                <a:gd name="T46" fmla="*/ 1 w 236"/>
                <a:gd name="T47" fmla="*/ 133 h 240"/>
                <a:gd name="T48" fmla="*/ 10 w 236"/>
                <a:gd name="T49" fmla="*/ 112 h 240"/>
                <a:gd name="T50" fmla="*/ 29 w 236"/>
                <a:gd name="T51" fmla="*/ 90 h 240"/>
                <a:gd name="T52" fmla="*/ 152 w 236"/>
                <a:gd name="T53" fmla="*/ 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6" h="240">
                  <a:moveTo>
                    <a:pt x="152" y="0"/>
                  </a:moveTo>
                  <a:lnTo>
                    <a:pt x="151" y="3"/>
                  </a:lnTo>
                  <a:lnTo>
                    <a:pt x="149" y="12"/>
                  </a:lnTo>
                  <a:lnTo>
                    <a:pt x="148" y="27"/>
                  </a:lnTo>
                  <a:lnTo>
                    <a:pt x="151" y="45"/>
                  </a:lnTo>
                  <a:lnTo>
                    <a:pt x="159" y="67"/>
                  </a:lnTo>
                  <a:lnTo>
                    <a:pt x="174" y="94"/>
                  </a:lnTo>
                  <a:lnTo>
                    <a:pt x="199" y="121"/>
                  </a:lnTo>
                  <a:lnTo>
                    <a:pt x="236" y="151"/>
                  </a:lnTo>
                  <a:lnTo>
                    <a:pt x="116" y="227"/>
                  </a:lnTo>
                  <a:lnTo>
                    <a:pt x="114" y="229"/>
                  </a:lnTo>
                  <a:lnTo>
                    <a:pt x="108" y="232"/>
                  </a:lnTo>
                  <a:lnTo>
                    <a:pt x="100" y="236"/>
                  </a:lnTo>
                  <a:lnTo>
                    <a:pt x="88" y="239"/>
                  </a:lnTo>
                  <a:lnTo>
                    <a:pt x="75" y="240"/>
                  </a:lnTo>
                  <a:lnTo>
                    <a:pt x="58" y="237"/>
                  </a:lnTo>
                  <a:lnTo>
                    <a:pt x="42" y="230"/>
                  </a:lnTo>
                  <a:lnTo>
                    <a:pt x="25" y="216"/>
                  </a:lnTo>
                  <a:lnTo>
                    <a:pt x="23" y="213"/>
                  </a:lnTo>
                  <a:lnTo>
                    <a:pt x="17" y="204"/>
                  </a:lnTo>
                  <a:lnTo>
                    <a:pt x="9" y="191"/>
                  </a:lnTo>
                  <a:lnTo>
                    <a:pt x="3" y="174"/>
                  </a:lnTo>
                  <a:lnTo>
                    <a:pt x="0" y="154"/>
                  </a:lnTo>
                  <a:lnTo>
                    <a:pt x="1" y="133"/>
                  </a:lnTo>
                  <a:lnTo>
                    <a:pt x="10" y="112"/>
                  </a:lnTo>
                  <a:lnTo>
                    <a:pt x="29" y="90"/>
                  </a:lnTo>
                  <a:lnTo>
                    <a:pt x="152" y="0"/>
                  </a:lnTo>
                  <a:close/>
                </a:path>
              </a:pathLst>
            </a:custGeom>
            <a:solidFill>
              <a:srgbClr val="49FFAA"/>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49" name="Freeform 245">
              <a:extLst>
                <a:ext uri="{FF2B5EF4-FFF2-40B4-BE49-F238E27FC236}">
                  <a16:creationId xmlns:a16="http://schemas.microsoft.com/office/drawing/2014/main" id="{EC09D1D9-BEC8-3973-31AA-976A8688B5B0}"/>
                </a:ext>
              </a:extLst>
            </p:cNvPr>
            <p:cNvSpPr>
              <a:spLocks/>
            </p:cNvSpPr>
            <p:nvPr/>
          </p:nvSpPr>
          <p:spPr bwMode="auto">
            <a:xfrm>
              <a:off x="1866" y="911"/>
              <a:ext cx="44" cy="94"/>
            </a:xfrm>
            <a:custGeom>
              <a:avLst/>
              <a:gdLst>
                <a:gd name="T0" fmla="*/ 94 w 94"/>
                <a:gd name="T1" fmla="*/ 1 h 188"/>
                <a:gd name="T2" fmla="*/ 91 w 94"/>
                <a:gd name="T3" fmla="*/ 1 h 188"/>
                <a:gd name="T4" fmla="*/ 82 w 94"/>
                <a:gd name="T5" fmla="*/ 0 h 188"/>
                <a:gd name="T6" fmla="*/ 69 w 94"/>
                <a:gd name="T7" fmla="*/ 0 h 188"/>
                <a:gd name="T8" fmla="*/ 54 w 94"/>
                <a:gd name="T9" fmla="*/ 1 h 188"/>
                <a:gd name="T10" fmla="*/ 38 w 94"/>
                <a:gd name="T11" fmla="*/ 7 h 188"/>
                <a:gd name="T12" fmla="*/ 24 w 94"/>
                <a:gd name="T13" fmla="*/ 15 h 188"/>
                <a:gd name="T14" fmla="*/ 12 w 94"/>
                <a:gd name="T15" fmla="*/ 28 h 188"/>
                <a:gd name="T16" fmla="*/ 3 w 94"/>
                <a:gd name="T17" fmla="*/ 47 h 188"/>
                <a:gd name="T18" fmla="*/ 2 w 94"/>
                <a:gd name="T19" fmla="*/ 50 h 188"/>
                <a:gd name="T20" fmla="*/ 1 w 94"/>
                <a:gd name="T21" fmla="*/ 57 h 188"/>
                <a:gd name="T22" fmla="*/ 0 w 94"/>
                <a:gd name="T23" fmla="*/ 69 h 188"/>
                <a:gd name="T24" fmla="*/ 1 w 94"/>
                <a:gd name="T25" fmla="*/ 86 h 188"/>
                <a:gd name="T26" fmla="*/ 5 w 94"/>
                <a:gd name="T27" fmla="*/ 106 h 188"/>
                <a:gd name="T28" fmla="*/ 14 w 94"/>
                <a:gd name="T29" fmla="*/ 130 h 188"/>
                <a:gd name="T30" fmla="*/ 27 w 94"/>
                <a:gd name="T31" fmla="*/ 158 h 188"/>
                <a:gd name="T32" fmla="*/ 47 w 94"/>
                <a:gd name="T33" fmla="*/ 188 h 188"/>
                <a:gd name="T34" fmla="*/ 45 w 94"/>
                <a:gd name="T35" fmla="*/ 184 h 188"/>
                <a:gd name="T36" fmla="*/ 41 w 94"/>
                <a:gd name="T37" fmla="*/ 173 h 188"/>
                <a:gd name="T38" fmla="*/ 35 w 94"/>
                <a:gd name="T39" fmla="*/ 156 h 188"/>
                <a:gd name="T40" fmla="*/ 30 w 94"/>
                <a:gd name="T41" fmla="*/ 134 h 188"/>
                <a:gd name="T42" fmla="*/ 26 w 94"/>
                <a:gd name="T43" fmla="*/ 110 h 188"/>
                <a:gd name="T44" fmla="*/ 26 w 94"/>
                <a:gd name="T45" fmla="*/ 86 h 188"/>
                <a:gd name="T46" fmla="*/ 31 w 94"/>
                <a:gd name="T47" fmla="*/ 62 h 188"/>
                <a:gd name="T48" fmla="*/ 42 w 94"/>
                <a:gd name="T49" fmla="*/ 41 h 188"/>
                <a:gd name="T50" fmla="*/ 94 w 94"/>
                <a:gd name="T51" fmla="*/ 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188">
                  <a:moveTo>
                    <a:pt x="94" y="1"/>
                  </a:moveTo>
                  <a:lnTo>
                    <a:pt x="91" y="1"/>
                  </a:lnTo>
                  <a:lnTo>
                    <a:pt x="82" y="0"/>
                  </a:lnTo>
                  <a:lnTo>
                    <a:pt x="69" y="0"/>
                  </a:lnTo>
                  <a:lnTo>
                    <a:pt x="54" y="1"/>
                  </a:lnTo>
                  <a:lnTo>
                    <a:pt x="38" y="7"/>
                  </a:lnTo>
                  <a:lnTo>
                    <a:pt x="24" y="15"/>
                  </a:lnTo>
                  <a:lnTo>
                    <a:pt x="12" y="28"/>
                  </a:lnTo>
                  <a:lnTo>
                    <a:pt x="3" y="47"/>
                  </a:lnTo>
                  <a:lnTo>
                    <a:pt x="2" y="50"/>
                  </a:lnTo>
                  <a:lnTo>
                    <a:pt x="1" y="57"/>
                  </a:lnTo>
                  <a:lnTo>
                    <a:pt x="0" y="69"/>
                  </a:lnTo>
                  <a:lnTo>
                    <a:pt x="1" y="86"/>
                  </a:lnTo>
                  <a:lnTo>
                    <a:pt x="5" y="106"/>
                  </a:lnTo>
                  <a:lnTo>
                    <a:pt x="14" y="130"/>
                  </a:lnTo>
                  <a:lnTo>
                    <a:pt x="27" y="158"/>
                  </a:lnTo>
                  <a:lnTo>
                    <a:pt x="47" y="188"/>
                  </a:lnTo>
                  <a:lnTo>
                    <a:pt x="45" y="184"/>
                  </a:lnTo>
                  <a:lnTo>
                    <a:pt x="41" y="173"/>
                  </a:lnTo>
                  <a:lnTo>
                    <a:pt x="35" y="156"/>
                  </a:lnTo>
                  <a:lnTo>
                    <a:pt x="30" y="134"/>
                  </a:lnTo>
                  <a:lnTo>
                    <a:pt x="26" y="110"/>
                  </a:lnTo>
                  <a:lnTo>
                    <a:pt x="26" y="86"/>
                  </a:lnTo>
                  <a:lnTo>
                    <a:pt x="31" y="62"/>
                  </a:lnTo>
                  <a:lnTo>
                    <a:pt x="42" y="41"/>
                  </a:lnTo>
                  <a:lnTo>
                    <a:pt x="94" y="1"/>
                  </a:lnTo>
                  <a:close/>
                </a:path>
              </a:pathLst>
            </a:custGeom>
            <a:solidFill>
              <a:srgbClr val="3F3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50" name="Freeform 246">
              <a:extLst>
                <a:ext uri="{FF2B5EF4-FFF2-40B4-BE49-F238E27FC236}">
                  <a16:creationId xmlns:a16="http://schemas.microsoft.com/office/drawing/2014/main" id="{0708144C-C192-871C-CC73-EDF777652715}"/>
                </a:ext>
              </a:extLst>
            </p:cNvPr>
            <p:cNvSpPr>
              <a:spLocks/>
            </p:cNvSpPr>
            <p:nvPr/>
          </p:nvSpPr>
          <p:spPr bwMode="auto">
            <a:xfrm>
              <a:off x="2040" y="840"/>
              <a:ext cx="123" cy="82"/>
            </a:xfrm>
            <a:custGeom>
              <a:avLst/>
              <a:gdLst>
                <a:gd name="T0" fmla="*/ 222 w 244"/>
                <a:gd name="T1" fmla="*/ 0 h 169"/>
                <a:gd name="T2" fmla="*/ 222 w 244"/>
                <a:gd name="T3" fmla="*/ 4 h 169"/>
                <a:gd name="T4" fmla="*/ 224 w 244"/>
                <a:gd name="T5" fmla="*/ 15 h 169"/>
                <a:gd name="T6" fmla="*/ 230 w 244"/>
                <a:gd name="T7" fmla="*/ 26 h 169"/>
                <a:gd name="T8" fmla="*/ 244 w 244"/>
                <a:gd name="T9" fmla="*/ 35 h 169"/>
                <a:gd name="T10" fmla="*/ 22 w 244"/>
                <a:gd name="T11" fmla="*/ 169 h 169"/>
                <a:gd name="T12" fmla="*/ 20 w 244"/>
                <a:gd name="T13" fmla="*/ 168 h 169"/>
                <a:gd name="T14" fmla="*/ 17 w 244"/>
                <a:gd name="T15" fmla="*/ 167 h 169"/>
                <a:gd name="T16" fmla="*/ 12 w 244"/>
                <a:gd name="T17" fmla="*/ 164 h 169"/>
                <a:gd name="T18" fmla="*/ 6 w 244"/>
                <a:gd name="T19" fmla="*/ 160 h 169"/>
                <a:gd name="T20" fmla="*/ 2 w 244"/>
                <a:gd name="T21" fmla="*/ 155 h 169"/>
                <a:gd name="T22" fmla="*/ 0 w 244"/>
                <a:gd name="T23" fmla="*/ 149 h 169"/>
                <a:gd name="T24" fmla="*/ 0 w 244"/>
                <a:gd name="T25" fmla="*/ 141 h 169"/>
                <a:gd name="T26" fmla="*/ 5 w 244"/>
                <a:gd name="T27" fmla="*/ 132 h 169"/>
                <a:gd name="T28" fmla="*/ 222 w 244"/>
                <a:gd name="T29"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4" h="169">
                  <a:moveTo>
                    <a:pt x="222" y="0"/>
                  </a:moveTo>
                  <a:lnTo>
                    <a:pt x="222" y="4"/>
                  </a:lnTo>
                  <a:lnTo>
                    <a:pt x="224" y="15"/>
                  </a:lnTo>
                  <a:lnTo>
                    <a:pt x="230" y="26"/>
                  </a:lnTo>
                  <a:lnTo>
                    <a:pt x="244" y="35"/>
                  </a:lnTo>
                  <a:lnTo>
                    <a:pt x="22" y="169"/>
                  </a:lnTo>
                  <a:lnTo>
                    <a:pt x="20" y="168"/>
                  </a:lnTo>
                  <a:lnTo>
                    <a:pt x="17" y="167"/>
                  </a:lnTo>
                  <a:lnTo>
                    <a:pt x="12" y="164"/>
                  </a:lnTo>
                  <a:lnTo>
                    <a:pt x="6" y="160"/>
                  </a:lnTo>
                  <a:lnTo>
                    <a:pt x="2" y="155"/>
                  </a:lnTo>
                  <a:lnTo>
                    <a:pt x="0" y="149"/>
                  </a:lnTo>
                  <a:lnTo>
                    <a:pt x="0" y="141"/>
                  </a:lnTo>
                  <a:lnTo>
                    <a:pt x="5" y="132"/>
                  </a:lnTo>
                  <a:lnTo>
                    <a:pt x="222" y="0"/>
                  </a:lnTo>
                  <a:close/>
                </a:path>
              </a:pathLst>
            </a:custGeom>
            <a:solidFill>
              <a:srgbClr val="FFFF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51" name="Freeform 247">
              <a:extLst>
                <a:ext uri="{FF2B5EF4-FFF2-40B4-BE49-F238E27FC236}">
                  <a16:creationId xmlns:a16="http://schemas.microsoft.com/office/drawing/2014/main" id="{29736C93-47F9-D9DA-CEBD-44DF17D5639A}"/>
                </a:ext>
              </a:extLst>
            </p:cNvPr>
            <p:cNvSpPr>
              <a:spLocks/>
            </p:cNvSpPr>
            <p:nvPr/>
          </p:nvSpPr>
          <p:spPr bwMode="auto">
            <a:xfrm>
              <a:off x="1453" y="992"/>
              <a:ext cx="377" cy="271"/>
            </a:xfrm>
            <a:custGeom>
              <a:avLst/>
              <a:gdLst>
                <a:gd name="T0" fmla="*/ 4 w 754"/>
                <a:gd name="T1" fmla="*/ 541 h 541"/>
                <a:gd name="T2" fmla="*/ 754 w 754"/>
                <a:gd name="T3" fmla="*/ 5 h 541"/>
                <a:gd name="T4" fmla="*/ 749 w 754"/>
                <a:gd name="T5" fmla="*/ 0 h 541"/>
                <a:gd name="T6" fmla="*/ 0 w 754"/>
                <a:gd name="T7" fmla="*/ 535 h 541"/>
                <a:gd name="T8" fmla="*/ 4 w 754"/>
                <a:gd name="T9" fmla="*/ 541 h 541"/>
              </a:gdLst>
              <a:ahLst/>
              <a:cxnLst>
                <a:cxn ang="0">
                  <a:pos x="T0" y="T1"/>
                </a:cxn>
                <a:cxn ang="0">
                  <a:pos x="T2" y="T3"/>
                </a:cxn>
                <a:cxn ang="0">
                  <a:pos x="T4" y="T5"/>
                </a:cxn>
                <a:cxn ang="0">
                  <a:pos x="T6" y="T7"/>
                </a:cxn>
                <a:cxn ang="0">
                  <a:pos x="T8" y="T9"/>
                </a:cxn>
              </a:cxnLst>
              <a:rect l="0" t="0" r="r" b="b"/>
              <a:pathLst>
                <a:path w="754" h="541">
                  <a:moveTo>
                    <a:pt x="4" y="541"/>
                  </a:moveTo>
                  <a:lnTo>
                    <a:pt x="754" y="5"/>
                  </a:lnTo>
                  <a:lnTo>
                    <a:pt x="749" y="0"/>
                  </a:lnTo>
                  <a:lnTo>
                    <a:pt x="0" y="535"/>
                  </a:lnTo>
                  <a:lnTo>
                    <a:pt x="4" y="541"/>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52" name="Freeform 248">
              <a:extLst>
                <a:ext uri="{FF2B5EF4-FFF2-40B4-BE49-F238E27FC236}">
                  <a16:creationId xmlns:a16="http://schemas.microsoft.com/office/drawing/2014/main" id="{B33642F2-FD6E-9CF3-2838-4E0CC5E4C02B}"/>
                </a:ext>
              </a:extLst>
            </p:cNvPr>
            <p:cNvSpPr>
              <a:spLocks/>
            </p:cNvSpPr>
            <p:nvPr/>
          </p:nvSpPr>
          <p:spPr bwMode="auto">
            <a:xfrm>
              <a:off x="1473" y="1071"/>
              <a:ext cx="404" cy="266"/>
            </a:xfrm>
            <a:custGeom>
              <a:avLst/>
              <a:gdLst>
                <a:gd name="T0" fmla="*/ 22 w 812"/>
                <a:gd name="T1" fmla="*/ 532 h 532"/>
                <a:gd name="T2" fmla="*/ 812 w 812"/>
                <a:gd name="T3" fmla="*/ 36 h 532"/>
                <a:gd name="T4" fmla="*/ 789 w 812"/>
                <a:gd name="T5" fmla="*/ 0 h 532"/>
                <a:gd name="T6" fmla="*/ 0 w 812"/>
                <a:gd name="T7" fmla="*/ 495 h 532"/>
                <a:gd name="T8" fmla="*/ 22 w 812"/>
                <a:gd name="T9" fmla="*/ 532 h 532"/>
              </a:gdLst>
              <a:ahLst/>
              <a:cxnLst>
                <a:cxn ang="0">
                  <a:pos x="T0" y="T1"/>
                </a:cxn>
                <a:cxn ang="0">
                  <a:pos x="T2" y="T3"/>
                </a:cxn>
                <a:cxn ang="0">
                  <a:pos x="T4" y="T5"/>
                </a:cxn>
                <a:cxn ang="0">
                  <a:pos x="T6" y="T7"/>
                </a:cxn>
                <a:cxn ang="0">
                  <a:pos x="T8" y="T9"/>
                </a:cxn>
              </a:cxnLst>
              <a:rect l="0" t="0" r="r" b="b"/>
              <a:pathLst>
                <a:path w="812" h="532">
                  <a:moveTo>
                    <a:pt x="22" y="532"/>
                  </a:moveTo>
                  <a:lnTo>
                    <a:pt x="812" y="36"/>
                  </a:lnTo>
                  <a:lnTo>
                    <a:pt x="789" y="0"/>
                  </a:lnTo>
                  <a:lnTo>
                    <a:pt x="0" y="495"/>
                  </a:lnTo>
                  <a:lnTo>
                    <a:pt x="22" y="53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53" name="Freeform 249">
              <a:extLst>
                <a:ext uri="{FF2B5EF4-FFF2-40B4-BE49-F238E27FC236}">
                  <a16:creationId xmlns:a16="http://schemas.microsoft.com/office/drawing/2014/main" id="{3E01B34C-7BFD-EA7A-9095-F1D67223DF7E}"/>
                </a:ext>
              </a:extLst>
            </p:cNvPr>
            <p:cNvSpPr>
              <a:spLocks/>
            </p:cNvSpPr>
            <p:nvPr/>
          </p:nvSpPr>
          <p:spPr bwMode="auto">
            <a:xfrm>
              <a:off x="1901" y="900"/>
              <a:ext cx="91" cy="86"/>
            </a:xfrm>
            <a:custGeom>
              <a:avLst/>
              <a:gdLst>
                <a:gd name="T0" fmla="*/ 5 w 177"/>
                <a:gd name="T1" fmla="*/ 173 h 173"/>
                <a:gd name="T2" fmla="*/ 4 w 177"/>
                <a:gd name="T3" fmla="*/ 171 h 173"/>
                <a:gd name="T4" fmla="*/ 3 w 177"/>
                <a:gd name="T5" fmla="*/ 165 h 173"/>
                <a:gd name="T6" fmla="*/ 0 w 177"/>
                <a:gd name="T7" fmla="*/ 154 h 173"/>
                <a:gd name="T8" fmla="*/ 0 w 177"/>
                <a:gd name="T9" fmla="*/ 143 h 173"/>
                <a:gd name="T10" fmla="*/ 3 w 177"/>
                <a:gd name="T11" fmla="*/ 130 h 173"/>
                <a:gd name="T12" fmla="*/ 8 w 177"/>
                <a:gd name="T13" fmla="*/ 116 h 173"/>
                <a:gd name="T14" fmla="*/ 18 w 177"/>
                <a:gd name="T15" fmla="*/ 103 h 173"/>
                <a:gd name="T16" fmla="*/ 32 w 177"/>
                <a:gd name="T17" fmla="*/ 90 h 173"/>
                <a:gd name="T18" fmla="*/ 155 w 177"/>
                <a:gd name="T19" fmla="*/ 0 h 173"/>
                <a:gd name="T20" fmla="*/ 155 w 177"/>
                <a:gd name="T21" fmla="*/ 2 h 173"/>
                <a:gd name="T22" fmla="*/ 154 w 177"/>
                <a:gd name="T23" fmla="*/ 7 h 173"/>
                <a:gd name="T24" fmla="*/ 153 w 177"/>
                <a:gd name="T25" fmla="*/ 16 h 173"/>
                <a:gd name="T26" fmla="*/ 153 w 177"/>
                <a:gd name="T27" fmla="*/ 28 h 173"/>
                <a:gd name="T28" fmla="*/ 155 w 177"/>
                <a:gd name="T29" fmla="*/ 41 h 173"/>
                <a:gd name="T30" fmla="*/ 159 w 177"/>
                <a:gd name="T31" fmla="*/ 56 h 173"/>
                <a:gd name="T32" fmla="*/ 166 w 177"/>
                <a:gd name="T33" fmla="*/ 73 h 173"/>
                <a:gd name="T34" fmla="*/ 177 w 177"/>
                <a:gd name="T35" fmla="*/ 90 h 173"/>
                <a:gd name="T36" fmla="*/ 5 w 177"/>
                <a:gd name="T37" fmla="*/ 17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7" h="173">
                  <a:moveTo>
                    <a:pt x="5" y="173"/>
                  </a:moveTo>
                  <a:lnTo>
                    <a:pt x="4" y="171"/>
                  </a:lnTo>
                  <a:lnTo>
                    <a:pt x="3" y="165"/>
                  </a:lnTo>
                  <a:lnTo>
                    <a:pt x="0" y="154"/>
                  </a:lnTo>
                  <a:lnTo>
                    <a:pt x="0" y="143"/>
                  </a:lnTo>
                  <a:lnTo>
                    <a:pt x="3" y="130"/>
                  </a:lnTo>
                  <a:lnTo>
                    <a:pt x="8" y="116"/>
                  </a:lnTo>
                  <a:lnTo>
                    <a:pt x="18" y="103"/>
                  </a:lnTo>
                  <a:lnTo>
                    <a:pt x="32" y="90"/>
                  </a:lnTo>
                  <a:lnTo>
                    <a:pt x="155" y="0"/>
                  </a:lnTo>
                  <a:lnTo>
                    <a:pt x="155" y="2"/>
                  </a:lnTo>
                  <a:lnTo>
                    <a:pt x="154" y="7"/>
                  </a:lnTo>
                  <a:lnTo>
                    <a:pt x="153" y="16"/>
                  </a:lnTo>
                  <a:lnTo>
                    <a:pt x="153" y="28"/>
                  </a:lnTo>
                  <a:lnTo>
                    <a:pt x="155" y="41"/>
                  </a:lnTo>
                  <a:lnTo>
                    <a:pt x="159" y="56"/>
                  </a:lnTo>
                  <a:lnTo>
                    <a:pt x="166" y="73"/>
                  </a:lnTo>
                  <a:lnTo>
                    <a:pt x="177" y="90"/>
                  </a:lnTo>
                  <a:lnTo>
                    <a:pt x="5" y="173"/>
                  </a:lnTo>
                  <a:close/>
                </a:path>
              </a:pathLst>
            </a:custGeom>
            <a:solidFill>
              <a:srgbClr val="B2FFE5"/>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54" name="Freeform 250">
              <a:extLst>
                <a:ext uri="{FF2B5EF4-FFF2-40B4-BE49-F238E27FC236}">
                  <a16:creationId xmlns:a16="http://schemas.microsoft.com/office/drawing/2014/main" id="{BEF815BE-D624-2FBD-C47B-022F4E2598EE}"/>
                </a:ext>
              </a:extLst>
            </p:cNvPr>
            <p:cNvSpPr>
              <a:spLocks/>
            </p:cNvSpPr>
            <p:nvPr/>
          </p:nvSpPr>
          <p:spPr bwMode="auto">
            <a:xfrm>
              <a:off x="1917" y="972"/>
              <a:ext cx="59" cy="57"/>
            </a:xfrm>
            <a:custGeom>
              <a:avLst/>
              <a:gdLst>
                <a:gd name="T0" fmla="*/ 0 w 118"/>
                <a:gd name="T1" fmla="*/ 0 h 114"/>
                <a:gd name="T2" fmla="*/ 0 w 118"/>
                <a:gd name="T3" fmla="*/ 3 h 114"/>
                <a:gd name="T4" fmla="*/ 0 w 118"/>
                <a:gd name="T5" fmla="*/ 12 h 114"/>
                <a:gd name="T6" fmla="*/ 1 w 118"/>
                <a:gd name="T7" fmla="*/ 27 h 114"/>
                <a:gd name="T8" fmla="*/ 7 w 118"/>
                <a:gd name="T9" fmla="*/ 43 h 114"/>
                <a:gd name="T10" fmla="*/ 17 w 118"/>
                <a:gd name="T11" fmla="*/ 62 h 114"/>
                <a:gd name="T12" fmla="*/ 34 w 118"/>
                <a:gd name="T13" fmla="*/ 80 h 114"/>
                <a:gd name="T14" fmla="*/ 60 w 118"/>
                <a:gd name="T15" fmla="*/ 99 h 114"/>
                <a:gd name="T16" fmla="*/ 94 w 118"/>
                <a:gd name="T17" fmla="*/ 114 h 114"/>
                <a:gd name="T18" fmla="*/ 118 w 118"/>
                <a:gd name="T19" fmla="*/ 94 h 114"/>
                <a:gd name="T20" fmla="*/ 114 w 118"/>
                <a:gd name="T21" fmla="*/ 93 h 114"/>
                <a:gd name="T22" fmla="*/ 103 w 118"/>
                <a:gd name="T23" fmla="*/ 90 h 114"/>
                <a:gd name="T24" fmla="*/ 89 w 118"/>
                <a:gd name="T25" fmla="*/ 83 h 114"/>
                <a:gd name="T26" fmla="*/ 71 w 118"/>
                <a:gd name="T27" fmla="*/ 75 h 114"/>
                <a:gd name="T28" fmla="*/ 52 w 118"/>
                <a:gd name="T29" fmla="*/ 63 h 114"/>
                <a:gd name="T30" fmla="*/ 32 w 118"/>
                <a:gd name="T31" fmla="*/ 47 h 114"/>
                <a:gd name="T32" fmla="*/ 14 w 118"/>
                <a:gd name="T33" fmla="*/ 26 h 114"/>
                <a:gd name="T34" fmla="*/ 0 w 118"/>
                <a:gd name="T35"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 h="114">
                  <a:moveTo>
                    <a:pt x="0" y="0"/>
                  </a:moveTo>
                  <a:lnTo>
                    <a:pt x="0" y="3"/>
                  </a:lnTo>
                  <a:lnTo>
                    <a:pt x="0" y="12"/>
                  </a:lnTo>
                  <a:lnTo>
                    <a:pt x="1" y="27"/>
                  </a:lnTo>
                  <a:lnTo>
                    <a:pt x="7" y="43"/>
                  </a:lnTo>
                  <a:lnTo>
                    <a:pt x="17" y="62"/>
                  </a:lnTo>
                  <a:lnTo>
                    <a:pt x="34" y="80"/>
                  </a:lnTo>
                  <a:lnTo>
                    <a:pt x="60" y="99"/>
                  </a:lnTo>
                  <a:lnTo>
                    <a:pt x="94" y="114"/>
                  </a:lnTo>
                  <a:lnTo>
                    <a:pt x="118" y="94"/>
                  </a:lnTo>
                  <a:lnTo>
                    <a:pt x="114" y="93"/>
                  </a:lnTo>
                  <a:lnTo>
                    <a:pt x="103" y="90"/>
                  </a:lnTo>
                  <a:lnTo>
                    <a:pt x="89" y="83"/>
                  </a:lnTo>
                  <a:lnTo>
                    <a:pt x="71" y="75"/>
                  </a:lnTo>
                  <a:lnTo>
                    <a:pt x="52" y="63"/>
                  </a:lnTo>
                  <a:lnTo>
                    <a:pt x="32" y="47"/>
                  </a:lnTo>
                  <a:lnTo>
                    <a:pt x="14" y="26"/>
                  </a:lnTo>
                  <a:lnTo>
                    <a:pt x="0"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55" name="Freeform 251">
              <a:extLst>
                <a:ext uri="{FF2B5EF4-FFF2-40B4-BE49-F238E27FC236}">
                  <a16:creationId xmlns:a16="http://schemas.microsoft.com/office/drawing/2014/main" id="{D3AF7D7D-EDC5-362A-014B-98F55BFCB994}"/>
                </a:ext>
              </a:extLst>
            </p:cNvPr>
            <p:cNvSpPr>
              <a:spLocks/>
            </p:cNvSpPr>
            <p:nvPr/>
          </p:nvSpPr>
          <p:spPr bwMode="auto">
            <a:xfrm>
              <a:off x="1949" y="957"/>
              <a:ext cx="59" cy="57"/>
            </a:xfrm>
            <a:custGeom>
              <a:avLst/>
              <a:gdLst>
                <a:gd name="T0" fmla="*/ 0 w 118"/>
                <a:gd name="T1" fmla="*/ 0 h 113"/>
                <a:gd name="T2" fmla="*/ 0 w 118"/>
                <a:gd name="T3" fmla="*/ 3 h 113"/>
                <a:gd name="T4" fmla="*/ 0 w 118"/>
                <a:gd name="T5" fmla="*/ 12 h 113"/>
                <a:gd name="T6" fmla="*/ 2 w 118"/>
                <a:gd name="T7" fmla="*/ 26 h 113"/>
                <a:gd name="T8" fmla="*/ 7 w 118"/>
                <a:gd name="T9" fmla="*/ 42 h 113"/>
                <a:gd name="T10" fmla="*/ 17 w 118"/>
                <a:gd name="T11" fmla="*/ 62 h 113"/>
                <a:gd name="T12" fmla="*/ 34 w 118"/>
                <a:gd name="T13" fmla="*/ 80 h 113"/>
                <a:gd name="T14" fmla="*/ 59 w 118"/>
                <a:gd name="T15" fmla="*/ 98 h 113"/>
                <a:gd name="T16" fmla="*/ 93 w 118"/>
                <a:gd name="T17" fmla="*/ 113 h 113"/>
                <a:gd name="T18" fmla="*/ 118 w 118"/>
                <a:gd name="T19" fmla="*/ 93 h 113"/>
                <a:gd name="T20" fmla="*/ 114 w 118"/>
                <a:gd name="T21" fmla="*/ 92 h 113"/>
                <a:gd name="T22" fmla="*/ 103 w 118"/>
                <a:gd name="T23" fmla="*/ 89 h 113"/>
                <a:gd name="T24" fmla="*/ 89 w 118"/>
                <a:gd name="T25" fmla="*/ 83 h 113"/>
                <a:gd name="T26" fmla="*/ 71 w 118"/>
                <a:gd name="T27" fmla="*/ 75 h 113"/>
                <a:gd name="T28" fmla="*/ 52 w 118"/>
                <a:gd name="T29" fmla="*/ 63 h 113"/>
                <a:gd name="T30" fmla="*/ 32 w 118"/>
                <a:gd name="T31" fmla="*/ 47 h 113"/>
                <a:gd name="T32" fmla="*/ 14 w 118"/>
                <a:gd name="T33" fmla="*/ 25 h 113"/>
                <a:gd name="T34" fmla="*/ 0 w 118"/>
                <a:gd name="T35"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 h="113">
                  <a:moveTo>
                    <a:pt x="0" y="0"/>
                  </a:moveTo>
                  <a:lnTo>
                    <a:pt x="0" y="3"/>
                  </a:lnTo>
                  <a:lnTo>
                    <a:pt x="0" y="12"/>
                  </a:lnTo>
                  <a:lnTo>
                    <a:pt x="2" y="26"/>
                  </a:lnTo>
                  <a:lnTo>
                    <a:pt x="7" y="42"/>
                  </a:lnTo>
                  <a:lnTo>
                    <a:pt x="17" y="62"/>
                  </a:lnTo>
                  <a:lnTo>
                    <a:pt x="34" y="80"/>
                  </a:lnTo>
                  <a:lnTo>
                    <a:pt x="59" y="98"/>
                  </a:lnTo>
                  <a:lnTo>
                    <a:pt x="93" y="113"/>
                  </a:lnTo>
                  <a:lnTo>
                    <a:pt x="118" y="93"/>
                  </a:lnTo>
                  <a:lnTo>
                    <a:pt x="114" y="92"/>
                  </a:lnTo>
                  <a:lnTo>
                    <a:pt x="103" y="89"/>
                  </a:lnTo>
                  <a:lnTo>
                    <a:pt x="89" y="83"/>
                  </a:lnTo>
                  <a:lnTo>
                    <a:pt x="71" y="75"/>
                  </a:lnTo>
                  <a:lnTo>
                    <a:pt x="52" y="63"/>
                  </a:lnTo>
                  <a:lnTo>
                    <a:pt x="32" y="47"/>
                  </a:lnTo>
                  <a:lnTo>
                    <a:pt x="14" y="25"/>
                  </a:lnTo>
                  <a:lnTo>
                    <a:pt x="0"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56" name="Freeform 252">
              <a:extLst>
                <a:ext uri="{FF2B5EF4-FFF2-40B4-BE49-F238E27FC236}">
                  <a16:creationId xmlns:a16="http://schemas.microsoft.com/office/drawing/2014/main" id="{466EEAC4-686F-5F5E-38BD-E48C3B31570C}"/>
                </a:ext>
              </a:extLst>
            </p:cNvPr>
            <p:cNvSpPr>
              <a:spLocks/>
            </p:cNvSpPr>
            <p:nvPr/>
          </p:nvSpPr>
          <p:spPr bwMode="auto">
            <a:xfrm>
              <a:off x="1996" y="874"/>
              <a:ext cx="44" cy="78"/>
            </a:xfrm>
            <a:custGeom>
              <a:avLst/>
              <a:gdLst>
                <a:gd name="T0" fmla="*/ 85 w 85"/>
                <a:gd name="T1" fmla="*/ 8 h 159"/>
                <a:gd name="T2" fmla="*/ 81 w 85"/>
                <a:gd name="T3" fmla="*/ 7 h 159"/>
                <a:gd name="T4" fmla="*/ 74 w 85"/>
                <a:gd name="T5" fmla="*/ 4 h 159"/>
                <a:gd name="T6" fmla="*/ 64 w 85"/>
                <a:gd name="T7" fmla="*/ 2 h 159"/>
                <a:gd name="T8" fmla="*/ 51 w 85"/>
                <a:gd name="T9" fmla="*/ 0 h 159"/>
                <a:gd name="T10" fmla="*/ 37 w 85"/>
                <a:gd name="T11" fmla="*/ 1 h 159"/>
                <a:gd name="T12" fmla="*/ 24 w 85"/>
                <a:gd name="T13" fmla="*/ 5 h 159"/>
                <a:gd name="T14" fmla="*/ 11 w 85"/>
                <a:gd name="T15" fmla="*/ 16 h 159"/>
                <a:gd name="T16" fmla="*/ 2 w 85"/>
                <a:gd name="T17" fmla="*/ 31 h 159"/>
                <a:gd name="T18" fmla="*/ 1 w 85"/>
                <a:gd name="T19" fmla="*/ 34 h 159"/>
                <a:gd name="T20" fmla="*/ 0 w 85"/>
                <a:gd name="T21" fmla="*/ 43 h 159"/>
                <a:gd name="T22" fmla="*/ 0 w 85"/>
                <a:gd name="T23" fmla="*/ 56 h 159"/>
                <a:gd name="T24" fmla="*/ 2 w 85"/>
                <a:gd name="T25" fmla="*/ 73 h 159"/>
                <a:gd name="T26" fmla="*/ 8 w 85"/>
                <a:gd name="T27" fmla="*/ 94 h 159"/>
                <a:gd name="T28" fmla="*/ 21 w 85"/>
                <a:gd name="T29" fmla="*/ 115 h 159"/>
                <a:gd name="T30" fmla="*/ 40 w 85"/>
                <a:gd name="T31" fmla="*/ 137 h 159"/>
                <a:gd name="T32" fmla="*/ 67 w 85"/>
                <a:gd name="T33" fmla="*/ 159 h 159"/>
                <a:gd name="T34" fmla="*/ 64 w 85"/>
                <a:gd name="T35" fmla="*/ 156 h 159"/>
                <a:gd name="T36" fmla="*/ 57 w 85"/>
                <a:gd name="T37" fmla="*/ 147 h 159"/>
                <a:gd name="T38" fmla="*/ 47 w 85"/>
                <a:gd name="T39" fmla="*/ 132 h 159"/>
                <a:gd name="T40" fmla="*/ 38 w 85"/>
                <a:gd name="T41" fmla="*/ 115 h 159"/>
                <a:gd name="T42" fmla="*/ 30 w 85"/>
                <a:gd name="T43" fmla="*/ 97 h 159"/>
                <a:gd name="T44" fmla="*/ 25 w 85"/>
                <a:gd name="T45" fmla="*/ 76 h 159"/>
                <a:gd name="T46" fmla="*/ 27 w 85"/>
                <a:gd name="T47" fmla="*/ 58 h 159"/>
                <a:gd name="T48" fmla="*/ 36 w 85"/>
                <a:gd name="T49" fmla="*/ 41 h 159"/>
                <a:gd name="T50" fmla="*/ 85 w 85"/>
                <a:gd name="T51" fmla="*/ 8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5" h="159">
                  <a:moveTo>
                    <a:pt x="85" y="8"/>
                  </a:moveTo>
                  <a:lnTo>
                    <a:pt x="81" y="7"/>
                  </a:lnTo>
                  <a:lnTo>
                    <a:pt x="74" y="4"/>
                  </a:lnTo>
                  <a:lnTo>
                    <a:pt x="64" y="2"/>
                  </a:lnTo>
                  <a:lnTo>
                    <a:pt x="51" y="0"/>
                  </a:lnTo>
                  <a:lnTo>
                    <a:pt x="37" y="1"/>
                  </a:lnTo>
                  <a:lnTo>
                    <a:pt x="24" y="5"/>
                  </a:lnTo>
                  <a:lnTo>
                    <a:pt x="11" y="16"/>
                  </a:lnTo>
                  <a:lnTo>
                    <a:pt x="2" y="31"/>
                  </a:lnTo>
                  <a:lnTo>
                    <a:pt x="1" y="34"/>
                  </a:lnTo>
                  <a:lnTo>
                    <a:pt x="0" y="43"/>
                  </a:lnTo>
                  <a:lnTo>
                    <a:pt x="0" y="56"/>
                  </a:lnTo>
                  <a:lnTo>
                    <a:pt x="2" y="73"/>
                  </a:lnTo>
                  <a:lnTo>
                    <a:pt x="8" y="94"/>
                  </a:lnTo>
                  <a:lnTo>
                    <a:pt x="21" y="115"/>
                  </a:lnTo>
                  <a:lnTo>
                    <a:pt x="40" y="137"/>
                  </a:lnTo>
                  <a:lnTo>
                    <a:pt x="67" y="159"/>
                  </a:lnTo>
                  <a:lnTo>
                    <a:pt x="64" y="156"/>
                  </a:lnTo>
                  <a:lnTo>
                    <a:pt x="57" y="147"/>
                  </a:lnTo>
                  <a:lnTo>
                    <a:pt x="47" y="132"/>
                  </a:lnTo>
                  <a:lnTo>
                    <a:pt x="38" y="115"/>
                  </a:lnTo>
                  <a:lnTo>
                    <a:pt x="30" y="97"/>
                  </a:lnTo>
                  <a:lnTo>
                    <a:pt x="25" y="76"/>
                  </a:lnTo>
                  <a:lnTo>
                    <a:pt x="27" y="58"/>
                  </a:lnTo>
                  <a:lnTo>
                    <a:pt x="36" y="41"/>
                  </a:lnTo>
                  <a:lnTo>
                    <a:pt x="85" y="8"/>
                  </a:lnTo>
                  <a:close/>
                </a:path>
              </a:pathLst>
            </a:custGeom>
            <a:solidFill>
              <a:srgbClr val="3F3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57" name="Freeform 253">
              <a:extLst>
                <a:ext uri="{FF2B5EF4-FFF2-40B4-BE49-F238E27FC236}">
                  <a16:creationId xmlns:a16="http://schemas.microsoft.com/office/drawing/2014/main" id="{6F2C589A-3F6C-5D92-B671-57587139FE89}"/>
                </a:ext>
              </a:extLst>
            </p:cNvPr>
            <p:cNvSpPr>
              <a:spLocks/>
            </p:cNvSpPr>
            <p:nvPr/>
          </p:nvSpPr>
          <p:spPr bwMode="auto">
            <a:xfrm>
              <a:off x="1751" y="1007"/>
              <a:ext cx="20" cy="52"/>
            </a:xfrm>
            <a:custGeom>
              <a:avLst/>
              <a:gdLst>
                <a:gd name="T0" fmla="*/ 0 w 40"/>
                <a:gd name="T1" fmla="*/ 4 h 104"/>
                <a:gd name="T2" fmla="*/ 0 w 40"/>
                <a:gd name="T3" fmla="*/ 7 h 104"/>
                <a:gd name="T4" fmla="*/ 0 w 40"/>
                <a:gd name="T5" fmla="*/ 15 h 104"/>
                <a:gd name="T6" fmla="*/ 1 w 40"/>
                <a:gd name="T7" fmla="*/ 24 h 104"/>
                <a:gd name="T8" fmla="*/ 3 w 40"/>
                <a:gd name="T9" fmla="*/ 37 h 104"/>
                <a:gd name="T10" fmla="*/ 6 w 40"/>
                <a:gd name="T11" fmla="*/ 51 h 104"/>
                <a:gd name="T12" fmla="*/ 12 w 40"/>
                <a:gd name="T13" fmla="*/ 67 h 104"/>
                <a:gd name="T14" fmla="*/ 20 w 40"/>
                <a:gd name="T15" fmla="*/ 85 h 104"/>
                <a:gd name="T16" fmla="*/ 32 w 40"/>
                <a:gd name="T17" fmla="*/ 102 h 104"/>
                <a:gd name="T18" fmla="*/ 32 w 40"/>
                <a:gd name="T19" fmla="*/ 102 h 104"/>
                <a:gd name="T20" fmla="*/ 34 w 40"/>
                <a:gd name="T21" fmla="*/ 103 h 104"/>
                <a:gd name="T22" fmla="*/ 36 w 40"/>
                <a:gd name="T23" fmla="*/ 104 h 104"/>
                <a:gd name="T24" fmla="*/ 37 w 40"/>
                <a:gd name="T25" fmla="*/ 104 h 104"/>
                <a:gd name="T26" fmla="*/ 38 w 40"/>
                <a:gd name="T27" fmla="*/ 103 h 104"/>
                <a:gd name="T28" fmla="*/ 39 w 40"/>
                <a:gd name="T29" fmla="*/ 102 h 104"/>
                <a:gd name="T30" fmla="*/ 40 w 40"/>
                <a:gd name="T31" fmla="*/ 101 h 104"/>
                <a:gd name="T32" fmla="*/ 40 w 40"/>
                <a:gd name="T33" fmla="*/ 99 h 104"/>
                <a:gd name="T34" fmla="*/ 39 w 40"/>
                <a:gd name="T35" fmla="*/ 98 h 104"/>
                <a:gd name="T36" fmla="*/ 39 w 40"/>
                <a:gd name="T37" fmla="*/ 98 h 104"/>
                <a:gd name="T38" fmla="*/ 27 w 40"/>
                <a:gd name="T39" fmla="*/ 82 h 104"/>
                <a:gd name="T40" fmla="*/ 19 w 40"/>
                <a:gd name="T41" fmla="*/ 65 h 104"/>
                <a:gd name="T42" fmla="*/ 13 w 40"/>
                <a:gd name="T43" fmla="*/ 49 h 104"/>
                <a:gd name="T44" fmla="*/ 10 w 40"/>
                <a:gd name="T45" fmla="*/ 35 h 104"/>
                <a:gd name="T46" fmla="*/ 8 w 40"/>
                <a:gd name="T47" fmla="*/ 23 h 104"/>
                <a:gd name="T48" fmla="*/ 7 w 40"/>
                <a:gd name="T49" fmla="*/ 14 h 104"/>
                <a:gd name="T50" fmla="*/ 7 w 40"/>
                <a:gd name="T51" fmla="*/ 6 h 104"/>
                <a:gd name="T52" fmla="*/ 7 w 40"/>
                <a:gd name="T53" fmla="*/ 4 h 104"/>
                <a:gd name="T54" fmla="*/ 7 w 40"/>
                <a:gd name="T55" fmla="*/ 4 h 104"/>
                <a:gd name="T56" fmla="*/ 7 w 40"/>
                <a:gd name="T57" fmla="*/ 3 h 104"/>
                <a:gd name="T58" fmla="*/ 6 w 40"/>
                <a:gd name="T59" fmla="*/ 2 h 104"/>
                <a:gd name="T60" fmla="*/ 5 w 40"/>
                <a:gd name="T61" fmla="*/ 1 h 104"/>
                <a:gd name="T62" fmla="*/ 4 w 40"/>
                <a:gd name="T63" fmla="*/ 0 h 104"/>
                <a:gd name="T64" fmla="*/ 3 w 40"/>
                <a:gd name="T65" fmla="*/ 0 h 104"/>
                <a:gd name="T66" fmla="*/ 1 w 40"/>
                <a:gd name="T67" fmla="*/ 1 h 104"/>
                <a:gd name="T68" fmla="*/ 0 w 40"/>
                <a:gd name="T69" fmla="*/ 3 h 104"/>
                <a:gd name="T70" fmla="*/ 0 w 40"/>
                <a:gd name="T71" fmla="*/ 4 h 104"/>
                <a:gd name="T72" fmla="*/ 0 w 40"/>
                <a:gd name="T73" fmla="*/ 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104">
                  <a:moveTo>
                    <a:pt x="0" y="4"/>
                  </a:moveTo>
                  <a:lnTo>
                    <a:pt x="0" y="7"/>
                  </a:lnTo>
                  <a:lnTo>
                    <a:pt x="0" y="15"/>
                  </a:lnTo>
                  <a:lnTo>
                    <a:pt x="1" y="24"/>
                  </a:lnTo>
                  <a:lnTo>
                    <a:pt x="3" y="37"/>
                  </a:lnTo>
                  <a:lnTo>
                    <a:pt x="6" y="51"/>
                  </a:lnTo>
                  <a:lnTo>
                    <a:pt x="12" y="67"/>
                  </a:lnTo>
                  <a:lnTo>
                    <a:pt x="20" y="85"/>
                  </a:lnTo>
                  <a:lnTo>
                    <a:pt x="32" y="102"/>
                  </a:lnTo>
                  <a:lnTo>
                    <a:pt x="32" y="102"/>
                  </a:lnTo>
                  <a:lnTo>
                    <a:pt x="34" y="103"/>
                  </a:lnTo>
                  <a:lnTo>
                    <a:pt x="36" y="104"/>
                  </a:lnTo>
                  <a:lnTo>
                    <a:pt x="37" y="104"/>
                  </a:lnTo>
                  <a:lnTo>
                    <a:pt x="38" y="103"/>
                  </a:lnTo>
                  <a:lnTo>
                    <a:pt x="39" y="102"/>
                  </a:lnTo>
                  <a:lnTo>
                    <a:pt x="40" y="101"/>
                  </a:lnTo>
                  <a:lnTo>
                    <a:pt x="40" y="99"/>
                  </a:lnTo>
                  <a:lnTo>
                    <a:pt x="39" y="98"/>
                  </a:lnTo>
                  <a:lnTo>
                    <a:pt x="39" y="98"/>
                  </a:lnTo>
                  <a:lnTo>
                    <a:pt x="27" y="82"/>
                  </a:lnTo>
                  <a:lnTo>
                    <a:pt x="19" y="65"/>
                  </a:lnTo>
                  <a:lnTo>
                    <a:pt x="13" y="49"/>
                  </a:lnTo>
                  <a:lnTo>
                    <a:pt x="10" y="35"/>
                  </a:lnTo>
                  <a:lnTo>
                    <a:pt x="8" y="23"/>
                  </a:lnTo>
                  <a:lnTo>
                    <a:pt x="7" y="14"/>
                  </a:lnTo>
                  <a:lnTo>
                    <a:pt x="7" y="6"/>
                  </a:lnTo>
                  <a:lnTo>
                    <a:pt x="7" y="4"/>
                  </a:lnTo>
                  <a:lnTo>
                    <a:pt x="7" y="4"/>
                  </a:lnTo>
                  <a:lnTo>
                    <a:pt x="7" y="3"/>
                  </a:lnTo>
                  <a:lnTo>
                    <a:pt x="6" y="2"/>
                  </a:lnTo>
                  <a:lnTo>
                    <a:pt x="5" y="1"/>
                  </a:lnTo>
                  <a:lnTo>
                    <a:pt x="4" y="0"/>
                  </a:lnTo>
                  <a:lnTo>
                    <a:pt x="3" y="0"/>
                  </a:lnTo>
                  <a:lnTo>
                    <a:pt x="1" y="1"/>
                  </a:lnTo>
                  <a:lnTo>
                    <a:pt x="0" y="3"/>
                  </a:lnTo>
                  <a:lnTo>
                    <a:pt x="0" y="4"/>
                  </a:lnTo>
                  <a:lnTo>
                    <a:pt x="0" y="4"/>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58" name="Freeform 254">
              <a:extLst>
                <a:ext uri="{FF2B5EF4-FFF2-40B4-BE49-F238E27FC236}">
                  <a16:creationId xmlns:a16="http://schemas.microsoft.com/office/drawing/2014/main" id="{C2EA647B-AE71-3680-D94B-8865D1578A4D}"/>
                </a:ext>
              </a:extLst>
            </p:cNvPr>
            <p:cNvSpPr>
              <a:spLocks/>
            </p:cNvSpPr>
            <p:nvPr/>
          </p:nvSpPr>
          <p:spPr bwMode="auto">
            <a:xfrm>
              <a:off x="1691" y="1047"/>
              <a:ext cx="20" cy="51"/>
            </a:xfrm>
            <a:custGeom>
              <a:avLst/>
              <a:gdLst>
                <a:gd name="T0" fmla="*/ 0 w 40"/>
                <a:gd name="T1" fmla="*/ 3 h 104"/>
                <a:gd name="T2" fmla="*/ 0 w 40"/>
                <a:gd name="T3" fmla="*/ 7 h 104"/>
                <a:gd name="T4" fmla="*/ 0 w 40"/>
                <a:gd name="T5" fmla="*/ 14 h 104"/>
                <a:gd name="T6" fmla="*/ 1 w 40"/>
                <a:gd name="T7" fmla="*/ 24 h 104"/>
                <a:gd name="T8" fmla="*/ 3 w 40"/>
                <a:gd name="T9" fmla="*/ 36 h 104"/>
                <a:gd name="T10" fmla="*/ 6 w 40"/>
                <a:gd name="T11" fmla="*/ 51 h 104"/>
                <a:gd name="T12" fmla="*/ 12 w 40"/>
                <a:gd name="T13" fmla="*/ 67 h 104"/>
                <a:gd name="T14" fmla="*/ 22 w 40"/>
                <a:gd name="T15" fmla="*/ 85 h 104"/>
                <a:gd name="T16" fmla="*/ 33 w 40"/>
                <a:gd name="T17" fmla="*/ 102 h 104"/>
                <a:gd name="T18" fmla="*/ 33 w 40"/>
                <a:gd name="T19" fmla="*/ 102 h 104"/>
                <a:gd name="T20" fmla="*/ 34 w 40"/>
                <a:gd name="T21" fmla="*/ 103 h 104"/>
                <a:gd name="T22" fmla="*/ 36 w 40"/>
                <a:gd name="T23" fmla="*/ 104 h 104"/>
                <a:gd name="T24" fmla="*/ 37 w 40"/>
                <a:gd name="T25" fmla="*/ 104 h 104"/>
                <a:gd name="T26" fmla="*/ 38 w 40"/>
                <a:gd name="T27" fmla="*/ 103 h 104"/>
                <a:gd name="T28" fmla="*/ 39 w 40"/>
                <a:gd name="T29" fmla="*/ 102 h 104"/>
                <a:gd name="T30" fmla="*/ 40 w 40"/>
                <a:gd name="T31" fmla="*/ 101 h 104"/>
                <a:gd name="T32" fmla="*/ 40 w 40"/>
                <a:gd name="T33" fmla="*/ 99 h 104"/>
                <a:gd name="T34" fmla="*/ 39 w 40"/>
                <a:gd name="T35" fmla="*/ 98 h 104"/>
                <a:gd name="T36" fmla="*/ 39 w 40"/>
                <a:gd name="T37" fmla="*/ 98 h 104"/>
                <a:gd name="T38" fmla="*/ 28 w 40"/>
                <a:gd name="T39" fmla="*/ 82 h 104"/>
                <a:gd name="T40" fmla="*/ 19 w 40"/>
                <a:gd name="T41" fmla="*/ 64 h 104"/>
                <a:gd name="T42" fmla="*/ 13 w 40"/>
                <a:gd name="T43" fmla="*/ 49 h 104"/>
                <a:gd name="T44" fmla="*/ 10 w 40"/>
                <a:gd name="T45" fmla="*/ 35 h 104"/>
                <a:gd name="T46" fmla="*/ 8 w 40"/>
                <a:gd name="T47" fmla="*/ 23 h 104"/>
                <a:gd name="T48" fmla="*/ 7 w 40"/>
                <a:gd name="T49" fmla="*/ 13 h 104"/>
                <a:gd name="T50" fmla="*/ 7 w 40"/>
                <a:gd name="T51" fmla="*/ 7 h 104"/>
                <a:gd name="T52" fmla="*/ 7 w 40"/>
                <a:gd name="T53" fmla="*/ 4 h 104"/>
                <a:gd name="T54" fmla="*/ 7 w 40"/>
                <a:gd name="T55" fmla="*/ 4 h 104"/>
                <a:gd name="T56" fmla="*/ 7 w 40"/>
                <a:gd name="T57" fmla="*/ 3 h 104"/>
                <a:gd name="T58" fmla="*/ 6 w 40"/>
                <a:gd name="T59" fmla="*/ 1 h 104"/>
                <a:gd name="T60" fmla="*/ 5 w 40"/>
                <a:gd name="T61" fmla="*/ 0 h 104"/>
                <a:gd name="T62" fmla="*/ 4 w 40"/>
                <a:gd name="T63" fmla="*/ 0 h 104"/>
                <a:gd name="T64" fmla="*/ 3 w 40"/>
                <a:gd name="T65" fmla="*/ 0 h 104"/>
                <a:gd name="T66" fmla="*/ 2 w 40"/>
                <a:gd name="T67" fmla="*/ 1 h 104"/>
                <a:gd name="T68" fmla="*/ 1 w 40"/>
                <a:gd name="T69" fmla="*/ 2 h 104"/>
                <a:gd name="T70" fmla="*/ 0 w 40"/>
                <a:gd name="T71" fmla="*/ 3 h 104"/>
                <a:gd name="T72" fmla="*/ 0 w 40"/>
                <a:gd name="T73" fmla="*/ 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104">
                  <a:moveTo>
                    <a:pt x="0" y="3"/>
                  </a:moveTo>
                  <a:lnTo>
                    <a:pt x="0" y="7"/>
                  </a:lnTo>
                  <a:lnTo>
                    <a:pt x="0" y="14"/>
                  </a:lnTo>
                  <a:lnTo>
                    <a:pt x="1" y="24"/>
                  </a:lnTo>
                  <a:lnTo>
                    <a:pt x="3" y="36"/>
                  </a:lnTo>
                  <a:lnTo>
                    <a:pt x="6" y="51"/>
                  </a:lnTo>
                  <a:lnTo>
                    <a:pt x="12" y="67"/>
                  </a:lnTo>
                  <a:lnTo>
                    <a:pt x="22" y="85"/>
                  </a:lnTo>
                  <a:lnTo>
                    <a:pt x="33" y="102"/>
                  </a:lnTo>
                  <a:lnTo>
                    <a:pt x="33" y="102"/>
                  </a:lnTo>
                  <a:lnTo>
                    <a:pt x="34" y="103"/>
                  </a:lnTo>
                  <a:lnTo>
                    <a:pt x="36" y="104"/>
                  </a:lnTo>
                  <a:lnTo>
                    <a:pt x="37" y="104"/>
                  </a:lnTo>
                  <a:lnTo>
                    <a:pt x="38" y="103"/>
                  </a:lnTo>
                  <a:lnTo>
                    <a:pt x="39" y="102"/>
                  </a:lnTo>
                  <a:lnTo>
                    <a:pt x="40" y="101"/>
                  </a:lnTo>
                  <a:lnTo>
                    <a:pt x="40" y="99"/>
                  </a:lnTo>
                  <a:lnTo>
                    <a:pt x="39" y="98"/>
                  </a:lnTo>
                  <a:lnTo>
                    <a:pt x="39" y="98"/>
                  </a:lnTo>
                  <a:lnTo>
                    <a:pt x="28" y="82"/>
                  </a:lnTo>
                  <a:lnTo>
                    <a:pt x="19" y="64"/>
                  </a:lnTo>
                  <a:lnTo>
                    <a:pt x="13" y="49"/>
                  </a:lnTo>
                  <a:lnTo>
                    <a:pt x="10" y="35"/>
                  </a:lnTo>
                  <a:lnTo>
                    <a:pt x="8" y="23"/>
                  </a:lnTo>
                  <a:lnTo>
                    <a:pt x="7" y="13"/>
                  </a:lnTo>
                  <a:lnTo>
                    <a:pt x="7" y="7"/>
                  </a:lnTo>
                  <a:lnTo>
                    <a:pt x="7" y="4"/>
                  </a:lnTo>
                  <a:lnTo>
                    <a:pt x="7" y="4"/>
                  </a:lnTo>
                  <a:lnTo>
                    <a:pt x="7" y="3"/>
                  </a:lnTo>
                  <a:lnTo>
                    <a:pt x="6" y="1"/>
                  </a:lnTo>
                  <a:lnTo>
                    <a:pt x="5" y="0"/>
                  </a:lnTo>
                  <a:lnTo>
                    <a:pt x="4" y="0"/>
                  </a:lnTo>
                  <a:lnTo>
                    <a:pt x="3" y="0"/>
                  </a:lnTo>
                  <a:lnTo>
                    <a:pt x="2" y="1"/>
                  </a:lnTo>
                  <a:lnTo>
                    <a:pt x="1"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59" name="Freeform 255">
              <a:extLst>
                <a:ext uri="{FF2B5EF4-FFF2-40B4-BE49-F238E27FC236}">
                  <a16:creationId xmlns:a16="http://schemas.microsoft.com/office/drawing/2014/main" id="{77269837-A4EA-792E-C210-63237B0E883E}"/>
                </a:ext>
              </a:extLst>
            </p:cNvPr>
            <p:cNvSpPr>
              <a:spLocks/>
            </p:cNvSpPr>
            <p:nvPr/>
          </p:nvSpPr>
          <p:spPr bwMode="auto">
            <a:xfrm>
              <a:off x="1632" y="1092"/>
              <a:ext cx="20" cy="52"/>
            </a:xfrm>
            <a:custGeom>
              <a:avLst/>
              <a:gdLst>
                <a:gd name="T0" fmla="*/ 0 w 39"/>
                <a:gd name="T1" fmla="*/ 3 h 103"/>
                <a:gd name="T2" fmla="*/ 0 w 39"/>
                <a:gd name="T3" fmla="*/ 6 h 103"/>
                <a:gd name="T4" fmla="*/ 0 w 39"/>
                <a:gd name="T5" fmla="*/ 13 h 103"/>
                <a:gd name="T6" fmla="*/ 1 w 39"/>
                <a:gd name="T7" fmla="*/ 23 h 103"/>
                <a:gd name="T8" fmla="*/ 4 w 39"/>
                <a:gd name="T9" fmla="*/ 35 h 103"/>
                <a:gd name="T10" fmla="*/ 7 w 39"/>
                <a:gd name="T11" fmla="*/ 51 h 103"/>
                <a:gd name="T12" fmla="*/ 13 w 39"/>
                <a:gd name="T13" fmla="*/ 67 h 103"/>
                <a:gd name="T14" fmla="*/ 21 w 39"/>
                <a:gd name="T15" fmla="*/ 84 h 103"/>
                <a:gd name="T16" fmla="*/ 33 w 39"/>
                <a:gd name="T17" fmla="*/ 101 h 103"/>
                <a:gd name="T18" fmla="*/ 33 w 39"/>
                <a:gd name="T19" fmla="*/ 101 h 103"/>
                <a:gd name="T20" fmla="*/ 34 w 39"/>
                <a:gd name="T21" fmla="*/ 102 h 103"/>
                <a:gd name="T22" fmla="*/ 35 w 39"/>
                <a:gd name="T23" fmla="*/ 103 h 103"/>
                <a:gd name="T24" fmla="*/ 36 w 39"/>
                <a:gd name="T25" fmla="*/ 103 h 103"/>
                <a:gd name="T26" fmla="*/ 37 w 39"/>
                <a:gd name="T27" fmla="*/ 102 h 103"/>
                <a:gd name="T28" fmla="*/ 38 w 39"/>
                <a:gd name="T29" fmla="*/ 101 h 103"/>
                <a:gd name="T30" fmla="*/ 39 w 39"/>
                <a:gd name="T31" fmla="*/ 99 h 103"/>
                <a:gd name="T32" fmla="*/ 39 w 39"/>
                <a:gd name="T33" fmla="*/ 98 h 103"/>
                <a:gd name="T34" fmla="*/ 38 w 39"/>
                <a:gd name="T35" fmla="*/ 97 h 103"/>
                <a:gd name="T36" fmla="*/ 38 w 39"/>
                <a:gd name="T37" fmla="*/ 97 h 103"/>
                <a:gd name="T38" fmla="*/ 27 w 39"/>
                <a:gd name="T39" fmla="*/ 81 h 103"/>
                <a:gd name="T40" fmla="*/ 19 w 39"/>
                <a:gd name="T41" fmla="*/ 64 h 103"/>
                <a:gd name="T42" fmla="*/ 14 w 39"/>
                <a:gd name="T43" fmla="*/ 49 h 103"/>
                <a:gd name="T44" fmla="*/ 10 w 39"/>
                <a:gd name="T45" fmla="*/ 34 h 103"/>
                <a:gd name="T46" fmla="*/ 9 w 39"/>
                <a:gd name="T47" fmla="*/ 22 h 103"/>
                <a:gd name="T48" fmla="*/ 8 w 39"/>
                <a:gd name="T49" fmla="*/ 12 h 103"/>
                <a:gd name="T50" fmla="*/ 8 w 39"/>
                <a:gd name="T51" fmla="*/ 6 h 103"/>
                <a:gd name="T52" fmla="*/ 8 w 39"/>
                <a:gd name="T53" fmla="*/ 4 h 103"/>
                <a:gd name="T54" fmla="*/ 8 w 39"/>
                <a:gd name="T55" fmla="*/ 4 h 103"/>
                <a:gd name="T56" fmla="*/ 8 w 39"/>
                <a:gd name="T57" fmla="*/ 3 h 103"/>
                <a:gd name="T58" fmla="*/ 7 w 39"/>
                <a:gd name="T59" fmla="*/ 1 h 103"/>
                <a:gd name="T60" fmla="*/ 6 w 39"/>
                <a:gd name="T61" fmla="*/ 0 h 103"/>
                <a:gd name="T62" fmla="*/ 5 w 39"/>
                <a:gd name="T63" fmla="*/ 0 h 103"/>
                <a:gd name="T64" fmla="*/ 4 w 39"/>
                <a:gd name="T65" fmla="*/ 0 h 103"/>
                <a:gd name="T66" fmla="*/ 1 w 39"/>
                <a:gd name="T67" fmla="*/ 1 h 103"/>
                <a:gd name="T68" fmla="*/ 0 w 39"/>
                <a:gd name="T69" fmla="*/ 2 h 103"/>
                <a:gd name="T70" fmla="*/ 0 w 39"/>
                <a:gd name="T71" fmla="*/ 3 h 103"/>
                <a:gd name="T72" fmla="*/ 0 w 39"/>
                <a:gd name="T73" fmla="*/ 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 h="103">
                  <a:moveTo>
                    <a:pt x="0" y="3"/>
                  </a:moveTo>
                  <a:lnTo>
                    <a:pt x="0" y="6"/>
                  </a:lnTo>
                  <a:lnTo>
                    <a:pt x="0" y="13"/>
                  </a:lnTo>
                  <a:lnTo>
                    <a:pt x="1" y="23"/>
                  </a:lnTo>
                  <a:lnTo>
                    <a:pt x="4" y="35"/>
                  </a:lnTo>
                  <a:lnTo>
                    <a:pt x="7" y="51"/>
                  </a:lnTo>
                  <a:lnTo>
                    <a:pt x="13" y="67"/>
                  </a:lnTo>
                  <a:lnTo>
                    <a:pt x="21" y="84"/>
                  </a:lnTo>
                  <a:lnTo>
                    <a:pt x="33" y="101"/>
                  </a:lnTo>
                  <a:lnTo>
                    <a:pt x="33" y="101"/>
                  </a:lnTo>
                  <a:lnTo>
                    <a:pt x="34" y="102"/>
                  </a:lnTo>
                  <a:lnTo>
                    <a:pt x="35" y="103"/>
                  </a:lnTo>
                  <a:lnTo>
                    <a:pt x="36" y="103"/>
                  </a:lnTo>
                  <a:lnTo>
                    <a:pt x="37" y="102"/>
                  </a:lnTo>
                  <a:lnTo>
                    <a:pt x="38" y="101"/>
                  </a:lnTo>
                  <a:lnTo>
                    <a:pt x="39" y="99"/>
                  </a:lnTo>
                  <a:lnTo>
                    <a:pt x="39" y="98"/>
                  </a:lnTo>
                  <a:lnTo>
                    <a:pt x="38" y="97"/>
                  </a:lnTo>
                  <a:lnTo>
                    <a:pt x="38" y="97"/>
                  </a:lnTo>
                  <a:lnTo>
                    <a:pt x="27" y="81"/>
                  </a:lnTo>
                  <a:lnTo>
                    <a:pt x="19" y="64"/>
                  </a:lnTo>
                  <a:lnTo>
                    <a:pt x="14" y="49"/>
                  </a:lnTo>
                  <a:lnTo>
                    <a:pt x="10" y="34"/>
                  </a:lnTo>
                  <a:lnTo>
                    <a:pt x="9" y="22"/>
                  </a:lnTo>
                  <a:lnTo>
                    <a:pt x="8" y="12"/>
                  </a:lnTo>
                  <a:lnTo>
                    <a:pt x="8" y="6"/>
                  </a:lnTo>
                  <a:lnTo>
                    <a:pt x="8" y="4"/>
                  </a:lnTo>
                  <a:lnTo>
                    <a:pt x="8" y="4"/>
                  </a:lnTo>
                  <a:lnTo>
                    <a:pt x="8" y="3"/>
                  </a:lnTo>
                  <a:lnTo>
                    <a:pt x="7" y="1"/>
                  </a:lnTo>
                  <a:lnTo>
                    <a:pt x="6" y="0"/>
                  </a:lnTo>
                  <a:lnTo>
                    <a:pt x="5" y="0"/>
                  </a:lnTo>
                  <a:lnTo>
                    <a:pt x="4" y="0"/>
                  </a:lnTo>
                  <a:lnTo>
                    <a:pt x="1"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60" name="Freeform 256">
              <a:extLst>
                <a:ext uri="{FF2B5EF4-FFF2-40B4-BE49-F238E27FC236}">
                  <a16:creationId xmlns:a16="http://schemas.microsoft.com/office/drawing/2014/main" id="{1632A408-44BD-1E5C-7D42-D060567808BC}"/>
                </a:ext>
              </a:extLst>
            </p:cNvPr>
            <p:cNvSpPr>
              <a:spLocks/>
            </p:cNvSpPr>
            <p:nvPr/>
          </p:nvSpPr>
          <p:spPr bwMode="auto">
            <a:xfrm>
              <a:off x="1576" y="1140"/>
              <a:ext cx="20" cy="39"/>
            </a:xfrm>
            <a:custGeom>
              <a:avLst/>
              <a:gdLst>
                <a:gd name="T0" fmla="*/ 4 w 30"/>
                <a:gd name="T1" fmla="*/ 1 h 77"/>
                <a:gd name="T2" fmla="*/ 3 w 30"/>
                <a:gd name="T3" fmla="*/ 3 h 77"/>
                <a:gd name="T4" fmla="*/ 1 w 30"/>
                <a:gd name="T5" fmla="*/ 6 h 77"/>
                <a:gd name="T6" fmla="*/ 0 w 30"/>
                <a:gd name="T7" fmla="*/ 12 h 77"/>
                <a:gd name="T8" fmla="*/ 0 w 30"/>
                <a:gd name="T9" fmla="*/ 22 h 77"/>
                <a:gd name="T10" fmla="*/ 1 w 30"/>
                <a:gd name="T11" fmla="*/ 32 h 77"/>
                <a:gd name="T12" fmla="*/ 5 w 30"/>
                <a:gd name="T13" fmla="*/ 44 h 77"/>
                <a:gd name="T14" fmla="*/ 12 w 30"/>
                <a:gd name="T15" fmla="*/ 59 h 77"/>
                <a:gd name="T16" fmla="*/ 23 w 30"/>
                <a:gd name="T17" fmla="*/ 75 h 77"/>
                <a:gd name="T18" fmla="*/ 23 w 30"/>
                <a:gd name="T19" fmla="*/ 75 h 77"/>
                <a:gd name="T20" fmla="*/ 24 w 30"/>
                <a:gd name="T21" fmla="*/ 76 h 77"/>
                <a:gd name="T22" fmla="*/ 26 w 30"/>
                <a:gd name="T23" fmla="*/ 77 h 77"/>
                <a:gd name="T24" fmla="*/ 27 w 30"/>
                <a:gd name="T25" fmla="*/ 77 h 77"/>
                <a:gd name="T26" fmla="*/ 28 w 30"/>
                <a:gd name="T27" fmla="*/ 76 h 77"/>
                <a:gd name="T28" fmla="*/ 29 w 30"/>
                <a:gd name="T29" fmla="*/ 75 h 77"/>
                <a:gd name="T30" fmla="*/ 30 w 30"/>
                <a:gd name="T31" fmla="*/ 74 h 77"/>
                <a:gd name="T32" fmla="*/ 30 w 30"/>
                <a:gd name="T33" fmla="*/ 72 h 77"/>
                <a:gd name="T34" fmla="*/ 29 w 30"/>
                <a:gd name="T35" fmla="*/ 71 h 77"/>
                <a:gd name="T36" fmla="*/ 29 w 30"/>
                <a:gd name="T37" fmla="*/ 71 h 77"/>
                <a:gd name="T38" fmla="*/ 19 w 30"/>
                <a:gd name="T39" fmla="*/ 56 h 77"/>
                <a:gd name="T40" fmla="*/ 12 w 30"/>
                <a:gd name="T41" fmla="*/ 43 h 77"/>
                <a:gd name="T42" fmla="*/ 8 w 30"/>
                <a:gd name="T43" fmla="*/ 32 h 77"/>
                <a:gd name="T44" fmla="*/ 7 w 30"/>
                <a:gd name="T45" fmla="*/ 23 h 77"/>
                <a:gd name="T46" fmla="*/ 7 w 30"/>
                <a:gd name="T47" fmla="*/ 14 h 77"/>
                <a:gd name="T48" fmla="*/ 8 w 30"/>
                <a:gd name="T49" fmla="*/ 9 h 77"/>
                <a:gd name="T50" fmla="*/ 9 w 30"/>
                <a:gd name="T51" fmla="*/ 6 h 77"/>
                <a:gd name="T52" fmla="*/ 10 w 30"/>
                <a:gd name="T53" fmla="*/ 5 h 77"/>
                <a:gd name="T54" fmla="*/ 10 w 30"/>
                <a:gd name="T55" fmla="*/ 5 h 77"/>
                <a:gd name="T56" fmla="*/ 11 w 30"/>
                <a:gd name="T57" fmla="*/ 4 h 77"/>
                <a:gd name="T58" fmla="*/ 11 w 30"/>
                <a:gd name="T59" fmla="*/ 2 h 77"/>
                <a:gd name="T60" fmla="*/ 10 w 30"/>
                <a:gd name="T61" fmla="*/ 1 h 77"/>
                <a:gd name="T62" fmla="*/ 9 w 30"/>
                <a:gd name="T63" fmla="*/ 0 h 77"/>
                <a:gd name="T64" fmla="*/ 8 w 30"/>
                <a:gd name="T65" fmla="*/ 0 h 77"/>
                <a:gd name="T66" fmla="*/ 6 w 30"/>
                <a:gd name="T67" fmla="*/ 0 h 77"/>
                <a:gd name="T68" fmla="*/ 5 w 30"/>
                <a:gd name="T69" fmla="*/ 0 h 77"/>
                <a:gd name="T70" fmla="*/ 4 w 30"/>
                <a:gd name="T71" fmla="*/ 1 h 77"/>
                <a:gd name="T72" fmla="*/ 4 w 30"/>
                <a:gd name="T73" fmla="*/ 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0" h="77">
                  <a:moveTo>
                    <a:pt x="4" y="1"/>
                  </a:moveTo>
                  <a:lnTo>
                    <a:pt x="3" y="3"/>
                  </a:lnTo>
                  <a:lnTo>
                    <a:pt x="1" y="6"/>
                  </a:lnTo>
                  <a:lnTo>
                    <a:pt x="0" y="12"/>
                  </a:lnTo>
                  <a:lnTo>
                    <a:pt x="0" y="22"/>
                  </a:lnTo>
                  <a:lnTo>
                    <a:pt x="1" y="32"/>
                  </a:lnTo>
                  <a:lnTo>
                    <a:pt x="5" y="44"/>
                  </a:lnTo>
                  <a:lnTo>
                    <a:pt x="12" y="59"/>
                  </a:lnTo>
                  <a:lnTo>
                    <a:pt x="23" y="75"/>
                  </a:lnTo>
                  <a:lnTo>
                    <a:pt x="23" y="75"/>
                  </a:lnTo>
                  <a:lnTo>
                    <a:pt x="24" y="76"/>
                  </a:lnTo>
                  <a:lnTo>
                    <a:pt x="26" y="77"/>
                  </a:lnTo>
                  <a:lnTo>
                    <a:pt x="27" y="77"/>
                  </a:lnTo>
                  <a:lnTo>
                    <a:pt x="28" y="76"/>
                  </a:lnTo>
                  <a:lnTo>
                    <a:pt x="29" y="75"/>
                  </a:lnTo>
                  <a:lnTo>
                    <a:pt x="30" y="74"/>
                  </a:lnTo>
                  <a:lnTo>
                    <a:pt x="30" y="72"/>
                  </a:lnTo>
                  <a:lnTo>
                    <a:pt x="29" y="71"/>
                  </a:lnTo>
                  <a:lnTo>
                    <a:pt x="29" y="71"/>
                  </a:lnTo>
                  <a:lnTo>
                    <a:pt x="19" y="56"/>
                  </a:lnTo>
                  <a:lnTo>
                    <a:pt x="12" y="43"/>
                  </a:lnTo>
                  <a:lnTo>
                    <a:pt x="8" y="32"/>
                  </a:lnTo>
                  <a:lnTo>
                    <a:pt x="7" y="23"/>
                  </a:lnTo>
                  <a:lnTo>
                    <a:pt x="7" y="14"/>
                  </a:lnTo>
                  <a:lnTo>
                    <a:pt x="8" y="9"/>
                  </a:lnTo>
                  <a:lnTo>
                    <a:pt x="9" y="6"/>
                  </a:lnTo>
                  <a:lnTo>
                    <a:pt x="10" y="5"/>
                  </a:lnTo>
                  <a:lnTo>
                    <a:pt x="10" y="5"/>
                  </a:lnTo>
                  <a:lnTo>
                    <a:pt x="11" y="4"/>
                  </a:lnTo>
                  <a:lnTo>
                    <a:pt x="11" y="2"/>
                  </a:lnTo>
                  <a:lnTo>
                    <a:pt x="10" y="1"/>
                  </a:lnTo>
                  <a:lnTo>
                    <a:pt x="9" y="0"/>
                  </a:lnTo>
                  <a:lnTo>
                    <a:pt x="8" y="0"/>
                  </a:lnTo>
                  <a:lnTo>
                    <a:pt x="6" y="0"/>
                  </a:lnTo>
                  <a:lnTo>
                    <a:pt x="5" y="0"/>
                  </a:lnTo>
                  <a:lnTo>
                    <a:pt x="4" y="1"/>
                  </a:lnTo>
                  <a:lnTo>
                    <a:pt x="4" y="1"/>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61" name="Freeform 257">
              <a:extLst>
                <a:ext uri="{FF2B5EF4-FFF2-40B4-BE49-F238E27FC236}">
                  <a16:creationId xmlns:a16="http://schemas.microsoft.com/office/drawing/2014/main" id="{FD3804CE-DC99-FCEE-E427-A65621F5304E}"/>
                </a:ext>
              </a:extLst>
            </p:cNvPr>
            <p:cNvSpPr>
              <a:spLocks/>
            </p:cNvSpPr>
            <p:nvPr/>
          </p:nvSpPr>
          <p:spPr bwMode="auto">
            <a:xfrm>
              <a:off x="1604" y="1122"/>
              <a:ext cx="20" cy="34"/>
            </a:xfrm>
            <a:custGeom>
              <a:avLst/>
              <a:gdLst>
                <a:gd name="T0" fmla="*/ 0 w 33"/>
                <a:gd name="T1" fmla="*/ 3 h 67"/>
                <a:gd name="T2" fmla="*/ 5 w 33"/>
                <a:gd name="T3" fmla="*/ 20 h 67"/>
                <a:gd name="T4" fmla="*/ 11 w 33"/>
                <a:gd name="T5" fmla="*/ 36 h 67"/>
                <a:gd name="T6" fmla="*/ 19 w 33"/>
                <a:gd name="T7" fmla="*/ 51 h 67"/>
                <a:gd name="T8" fmla="*/ 28 w 33"/>
                <a:gd name="T9" fmla="*/ 65 h 67"/>
                <a:gd name="T10" fmla="*/ 28 w 33"/>
                <a:gd name="T11" fmla="*/ 65 h 67"/>
                <a:gd name="T12" fmla="*/ 29 w 33"/>
                <a:gd name="T13" fmla="*/ 66 h 67"/>
                <a:gd name="T14" fmla="*/ 30 w 33"/>
                <a:gd name="T15" fmla="*/ 67 h 67"/>
                <a:gd name="T16" fmla="*/ 31 w 33"/>
                <a:gd name="T17" fmla="*/ 67 h 67"/>
                <a:gd name="T18" fmla="*/ 32 w 33"/>
                <a:gd name="T19" fmla="*/ 66 h 67"/>
                <a:gd name="T20" fmla="*/ 33 w 33"/>
                <a:gd name="T21" fmla="*/ 65 h 67"/>
                <a:gd name="T22" fmla="*/ 33 w 33"/>
                <a:gd name="T23" fmla="*/ 64 h 67"/>
                <a:gd name="T24" fmla="*/ 33 w 33"/>
                <a:gd name="T25" fmla="*/ 63 h 67"/>
                <a:gd name="T26" fmla="*/ 32 w 33"/>
                <a:gd name="T27" fmla="*/ 62 h 67"/>
                <a:gd name="T28" fmla="*/ 32 w 33"/>
                <a:gd name="T29" fmla="*/ 62 h 67"/>
                <a:gd name="T30" fmla="*/ 23 w 33"/>
                <a:gd name="T31" fmla="*/ 48 h 67"/>
                <a:gd name="T32" fmla="*/ 16 w 33"/>
                <a:gd name="T33" fmla="*/ 33 h 67"/>
                <a:gd name="T34" fmla="*/ 10 w 33"/>
                <a:gd name="T35" fmla="*/ 18 h 67"/>
                <a:gd name="T36" fmla="*/ 5 w 33"/>
                <a:gd name="T37" fmla="*/ 2 h 67"/>
                <a:gd name="T38" fmla="*/ 5 w 33"/>
                <a:gd name="T39" fmla="*/ 2 h 67"/>
                <a:gd name="T40" fmla="*/ 5 w 33"/>
                <a:gd name="T41" fmla="*/ 1 h 67"/>
                <a:gd name="T42" fmla="*/ 4 w 33"/>
                <a:gd name="T43" fmla="*/ 1 h 67"/>
                <a:gd name="T44" fmla="*/ 3 w 33"/>
                <a:gd name="T45" fmla="*/ 0 h 67"/>
                <a:gd name="T46" fmla="*/ 2 w 33"/>
                <a:gd name="T47" fmla="*/ 0 h 67"/>
                <a:gd name="T48" fmla="*/ 1 w 33"/>
                <a:gd name="T49" fmla="*/ 1 h 67"/>
                <a:gd name="T50" fmla="*/ 1 w 33"/>
                <a:gd name="T51" fmla="*/ 1 h 67"/>
                <a:gd name="T52" fmla="*/ 0 w 33"/>
                <a:gd name="T53" fmla="*/ 2 h 67"/>
                <a:gd name="T54" fmla="*/ 0 w 33"/>
                <a:gd name="T55" fmla="*/ 3 h 67"/>
                <a:gd name="T56" fmla="*/ 0 w 33"/>
                <a:gd name="T57" fmla="*/ 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 h="67">
                  <a:moveTo>
                    <a:pt x="0" y="3"/>
                  </a:moveTo>
                  <a:lnTo>
                    <a:pt x="5" y="20"/>
                  </a:lnTo>
                  <a:lnTo>
                    <a:pt x="11" y="36"/>
                  </a:lnTo>
                  <a:lnTo>
                    <a:pt x="19" y="51"/>
                  </a:lnTo>
                  <a:lnTo>
                    <a:pt x="28" y="65"/>
                  </a:lnTo>
                  <a:lnTo>
                    <a:pt x="28" y="65"/>
                  </a:lnTo>
                  <a:lnTo>
                    <a:pt x="29" y="66"/>
                  </a:lnTo>
                  <a:lnTo>
                    <a:pt x="30" y="67"/>
                  </a:lnTo>
                  <a:lnTo>
                    <a:pt x="31" y="67"/>
                  </a:lnTo>
                  <a:lnTo>
                    <a:pt x="32" y="66"/>
                  </a:lnTo>
                  <a:lnTo>
                    <a:pt x="33" y="65"/>
                  </a:lnTo>
                  <a:lnTo>
                    <a:pt x="33" y="64"/>
                  </a:lnTo>
                  <a:lnTo>
                    <a:pt x="33" y="63"/>
                  </a:lnTo>
                  <a:lnTo>
                    <a:pt x="32" y="62"/>
                  </a:lnTo>
                  <a:lnTo>
                    <a:pt x="32" y="62"/>
                  </a:lnTo>
                  <a:lnTo>
                    <a:pt x="23" y="48"/>
                  </a:lnTo>
                  <a:lnTo>
                    <a:pt x="16" y="33"/>
                  </a:lnTo>
                  <a:lnTo>
                    <a:pt x="10" y="18"/>
                  </a:lnTo>
                  <a:lnTo>
                    <a:pt x="5" y="2"/>
                  </a:lnTo>
                  <a:lnTo>
                    <a:pt x="5" y="2"/>
                  </a:lnTo>
                  <a:lnTo>
                    <a:pt x="5" y="1"/>
                  </a:lnTo>
                  <a:lnTo>
                    <a:pt x="4" y="1"/>
                  </a:lnTo>
                  <a:lnTo>
                    <a:pt x="3" y="0"/>
                  </a:lnTo>
                  <a:lnTo>
                    <a:pt x="2" y="0"/>
                  </a:lnTo>
                  <a:lnTo>
                    <a:pt x="1" y="1"/>
                  </a:lnTo>
                  <a:lnTo>
                    <a:pt x="1"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62" name="Freeform 258">
              <a:extLst>
                <a:ext uri="{FF2B5EF4-FFF2-40B4-BE49-F238E27FC236}">
                  <a16:creationId xmlns:a16="http://schemas.microsoft.com/office/drawing/2014/main" id="{64EDD86B-4E0E-0EF3-CBC3-B0ADC06D4E05}"/>
                </a:ext>
              </a:extLst>
            </p:cNvPr>
            <p:cNvSpPr>
              <a:spLocks/>
            </p:cNvSpPr>
            <p:nvPr/>
          </p:nvSpPr>
          <p:spPr bwMode="auto">
            <a:xfrm>
              <a:off x="1659" y="1080"/>
              <a:ext cx="16" cy="34"/>
            </a:xfrm>
            <a:custGeom>
              <a:avLst/>
              <a:gdLst>
                <a:gd name="T0" fmla="*/ 0 w 34"/>
                <a:gd name="T1" fmla="*/ 4 h 66"/>
                <a:gd name="T2" fmla="*/ 5 w 34"/>
                <a:gd name="T3" fmla="*/ 21 h 66"/>
                <a:gd name="T4" fmla="*/ 12 w 34"/>
                <a:gd name="T5" fmla="*/ 36 h 66"/>
                <a:gd name="T6" fmla="*/ 20 w 34"/>
                <a:gd name="T7" fmla="*/ 51 h 66"/>
                <a:gd name="T8" fmla="*/ 30 w 34"/>
                <a:gd name="T9" fmla="*/ 65 h 66"/>
                <a:gd name="T10" fmla="*/ 30 w 34"/>
                <a:gd name="T11" fmla="*/ 65 h 66"/>
                <a:gd name="T12" fmla="*/ 30 w 34"/>
                <a:gd name="T13" fmla="*/ 66 h 66"/>
                <a:gd name="T14" fmla="*/ 31 w 34"/>
                <a:gd name="T15" fmla="*/ 66 h 66"/>
                <a:gd name="T16" fmla="*/ 32 w 34"/>
                <a:gd name="T17" fmla="*/ 66 h 66"/>
                <a:gd name="T18" fmla="*/ 33 w 34"/>
                <a:gd name="T19" fmla="*/ 65 h 66"/>
                <a:gd name="T20" fmla="*/ 34 w 34"/>
                <a:gd name="T21" fmla="*/ 64 h 66"/>
                <a:gd name="T22" fmla="*/ 34 w 34"/>
                <a:gd name="T23" fmla="*/ 63 h 66"/>
                <a:gd name="T24" fmla="*/ 34 w 34"/>
                <a:gd name="T25" fmla="*/ 63 h 66"/>
                <a:gd name="T26" fmla="*/ 33 w 34"/>
                <a:gd name="T27" fmla="*/ 62 h 66"/>
                <a:gd name="T28" fmla="*/ 33 w 34"/>
                <a:gd name="T29" fmla="*/ 62 h 66"/>
                <a:gd name="T30" fmla="*/ 24 w 34"/>
                <a:gd name="T31" fmla="*/ 49 h 66"/>
                <a:gd name="T32" fmla="*/ 17 w 34"/>
                <a:gd name="T33" fmla="*/ 34 h 66"/>
                <a:gd name="T34" fmla="*/ 10 w 34"/>
                <a:gd name="T35" fmla="*/ 19 h 66"/>
                <a:gd name="T36" fmla="*/ 5 w 34"/>
                <a:gd name="T37" fmla="*/ 2 h 66"/>
                <a:gd name="T38" fmla="*/ 5 w 34"/>
                <a:gd name="T39" fmla="*/ 2 h 66"/>
                <a:gd name="T40" fmla="*/ 5 w 34"/>
                <a:gd name="T41" fmla="*/ 1 h 66"/>
                <a:gd name="T42" fmla="*/ 4 w 34"/>
                <a:gd name="T43" fmla="*/ 0 h 66"/>
                <a:gd name="T44" fmla="*/ 3 w 34"/>
                <a:gd name="T45" fmla="*/ 0 h 66"/>
                <a:gd name="T46" fmla="*/ 2 w 34"/>
                <a:gd name="T47" fmla="*/ 0 h 66"/>
                <a:gd name="T48" fmla="*/ 1 w 34"/>
                <a:gd name="T49" fmla="*/ 0 h 66"/>
                <a:gd name="T50" fmla="*/ 1 w 34"/>
                <a:gd name="T51" fmla="*/ 1 h 66"/>
                <a:gd name="T52" fmla="*/ 0 w 34"/>
                <a:gd name="T53" fmla="*/ 2 h 66"/>
                <a:gd name="T54" fmla="*/ 0 w 34"/>
                <a:gd name="T55" fmla="*/ 4 h 66"/>
                <a:gd name="T56" fmla="*/ 0 w 34"/>
                <a:gd name="T57"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 h="66">
                  <a:moveTo>
                    <a:pt x="0" y="4"/>
                  </a:moveTo>
                  <a:lnTo>
                    <a:pt x="5" y="21"/>
                  </a:lnTo>
                  <a:lnTo>
                    <a:pt x="12" y="36"/>
                  </a:lnTo>
                  <a:lnTo>
                    <a:pt x="20" y="51"/>
                  </a:lnTo>
                  <a:lnTo>
                    <a:pt x="30" y="65"/>
                  </a:lnTo>
                  <a:lnTo>
                    <a:pt x="30" y="65"/>
                  </a:lnTo>
                  <a:lnTo>
                    <a:pt x="30" y="66"/>
                  </a:lnTo>
                  <a:lnTo>
                    <a:pt x="31" y="66"/>
                  </a:lnTo>
                  <a:lnTo>
                    <a:pt x="32" y="66"/>
                  </a:lnTo>
                  <a:lnTo>
                    <a:pt x="33" y="65"/>
                  </a:lnTo>
                  <a:lnTo>
                    <a:pt x="34" y="64"/>
                  </a:lnTo>
                  <a:lnTo>
                    <a:pt x="34" y="63"/>
                  </a:lnTo>
                  <a:lnTo>
                    <a:pt x="34" y="63"/>
                  </a:lnTo>
                  <a:lnTo>
                    <a:pt x="33" y="62"/>
                  </a:lnTo>
                  <a:lnTo>
                    <a:pt x="33" y="62"/>
                  </a:lnTo>
                  <a:lnTo>
                    <a:pt x="24" y="49"/>
                  </a:lnTo>
                  <a:lnTo>
                    <a:pt x="17" y="34"/>
                  </a:lnTo>
                  <a:lnTo>
                    <a:pt x="10" y="19"/>
                  </a:lnTo>
                  <a:lnTo>
                    <a:pt x="5" y="2"/>
                  </a:lnTo>
                  <a:lnTo>
                    <a:pt x="5" y="2"/>
                  </a:lnTo>
                  <a:lnTo>
                    <a:pt x="5" y="1"/>
                  </a:lnTo>
                  <a:lnTo>
                    <a:pt x="4" y="0"/>
                  </a:lnTo>
                  <a:lnTo>
                    <a:pt x="3" y="0"/>
                  </a:lnTo>
                  <a:lnTo>
                    <a:pt x="2" y="0"/>
                  </a:lnTo>
                  <a:lnTo>
                    <a:pt x="1" y="0"/>
                  </a:lnTo>
                  <a:lnTo>
                    <a:pt x="1" y="1"/>
                  </a:lnTo>
                  <a:lnTo>
                    <a:pt x="0" y="2"/>
                  </a:lnTo>
                  <a:lnTo>
                    <a:pt x="0" y="4"/>
                  </a:lnTo>
                  <a:lnTo>
                    <a:pt x="0" y="4"/>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63" name="Freeform 259">
              <a:extLst>
                <a:ext uri="{FF2B5EF4-FFF2-40B4-BE49-F238E27FC236}">
                  <a16:creationId xmlns:a16="http://schemas.microsoft.com/office/drawing/2014/main" id="{AFD628F2-03E5-EDC4-14B3-375DAB504DD6}"/>
                </a:ext>
              </a:extLst>
            </p:cNvPr>
            <p:cNvSpPr>
              <a:spLocks/>
            </p:cNvSpPr>
            <p:nvPr/>
          </p:nvSpPr>
          <p:spPr bwMode="auto">
            <a:xfrm>
              <a:off x="1719" y="1035"/>
              <a:ext cx="16" cy="33"/>
            </a:xfrm>
            <a:custGeom>
              <a:avLst/>
              <a:gdLst>
                <a:gd name="T0" fmla="*/ 0 w 34"/>
                <a:gd name="T1" fmla="*/ 3 h 66"/>
                <a:gd name="T2" fmla="*/ 5 w 34"/>
                <a:gd name="T3" fmla="*/ 19 h 66"/>
                <a:gd name="T4" fmla="*/ 11 w 34"/>
                <a:gd name="T5" fmla="*/ 36 h 66"/>
                <a:gd name="T6" fmla="*/ 18 w 34"/>
                <a:gd name="T7" fmla="*/ 51 h 66"/>
                <a:gd name="T8" fmla="*/ 28 w 34"/>
                <a:gd name="T9" fmla="*/ 64 h 66"/>
                <a:gd name="T10" fmla="*/ 28 w 34"/>
                <a:gd name="T11" fmla="*/ 64 h 66"/>
                <a:gd name="T12" fmla="*/ 30 w 34"/>
                <a:gd name="T13" fmla="*/ 65 h 66"/>
                <a:gd name="T14" fmla="*/ 31 w 34"/>
                <a:gd name="T15" fmla="*/ 66 h 66"/>
                <a:gd name="T16" fmla="*/ 32 w 34"/>
                <a:gd name="T17" fmla="*/ 66 h 66"/>
                <a:gd name="T18" fmla="*/ 33 w 34"/>
                <a:gd name="T19" fmla="*/ 65 h 66"/>
                <a:gd name="T20" fmla="*/ 34 w 34"/>
                <a:gd name="T21" fmla="*/ 64 h 66"/>
                <a:gd name="T22" fmla="*/ 34 w 34"/>
                <a:gd name="T23" fmla="*/ 63 h 66"/>
                <a:gd name="T24" fmla="*/ 34 w 34"/>
                <a:gd name="T25" fmla="*/ 62 h 66"/>
                <a:gd name="T26" fmla="*/ 33 w 34"/>
                <a:gd name="T27" fmla="*/ 61 h 66"/>
                <a:gd name="T28" fmla="*/ 33 w 34"/>
                <a:gd name="T29" fmla="*/ 61 h 66"/>
                <a:gd name="T30" fmla="*/ 23 w 34"/>
                <a:gd name="T31" fmla="*/ 48 h 66"/>
                <a:gd name="T32" fmla="*/ 15 w 34"/>
                <a:gd name="T33" fmla="*/ 34 h 66"/>
                <a:gd name="T34" fmla="*/ 9 w 34"/>
                <a:gd name="T35" fmla="*/ 18 h 66"/>
                <a:gd name="T36" fmla="*/ 5 w 34"/>
                <a:gd name="T37" fmla="*/ 1 h 66"/>
                <a:gd name="T38" fmla="*/ 5 w 34"/>
                <a:gd name="T39" fmla="*/ 1 h 66"/>
                <a:gd name="T40" fmla="*/ 4 w 34"/>
                <a:gd name="T41" fmla="*/ 0 h 66"/>
                <a:gd name="T42" fmla="*/ 4 w 34"/>
                <a:gd name="T43" fmla="*/ 0 h 66"/>
                <a:gd name="T44" fmla="*/ 3 w 34"/>
                <a:gd name="T45" fmla="*/ 0 h 66"/>
                <a:gd name="T46" fmla="*/ 2 w 34"/>
                <a:gd name="T47" fmla="*/ 0 h 66"/>
                <a:gd name="T48" fmla="*/ 1 w 34"/>
                <a:gd name="T49" fmla="*/ 0 h 66"/>
                <a:gd name="T50" fmla="*/ 0 w 34"/>
                <a:gd name="T51" fmla="*/ 1 h 66"/>
                <a:gd name="T52" fmla="*/ 0 w 34"/>
                <a:gd name="T53" fmla="*/ 2 h 66"/>
                <a:gd name="T54" fmla="*/ 0 w 34"/>
                <a:gd name="T55" fmla="*/ 3 h 66"/>
                <a:gd name="T56" fmla="*/ 0 w 34"/>
                <a:gd name="T57" fmla="*/ 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 h="66">
                  <a:moveTo>
                    <a:pt x="0" y="3"/>
                  </a:moveTo>
                  <a:lnTo>
                    <a:pt x="5" y="19"/>
                  </a:lnTo>
                  <a:lnTo>
                    <a:pt x="11" y="36"/>
                  </a:lnTo>
                  <a:lnTo>
                    <a:pt x="18" y="51"/>
                  </a:lnTo>
                  <a:lnTo>
                    <a:pt x="28" y="64"/>
                  </a:lnTo>
                  <a:lnTo>
                    <a:pt x="28" y="64"/>
                  </a:lnTo>
                  <a:lnTo>
                    <a:pt x="30" y="65"/>
                  </a:lnTo>
                  <a:lnTo>
                    <a:pt x="31" y="66"/>
                  </a:lnTo>
                  <a:lnTo>
                    <a:pt x="32" y="66"/>
                  </a:lnTo>
                  <a:lnTo>
                    <a:pt x="33" y="65"/>
                  </a:lnTo>
                  <a:lnTo>
                    <a:pt x="34" y="64"/>
                  </a:lnTo>
                  <a:lnTo>
                    <a:pt x="34" y="63"/>
                  </a:lnTo>
                  <a:lnTo>
                    <a:pt x="34" y="62"/>
                  </a:lnTo>
                  <a:lnTo>
                    <a:pt x="33" y="61"/>
                  </a:lnTo>
                  <a:lnTo>
                    <a:pt x="33" y="61"/>
                  </a:lnTo>
                  <a:lnTo>
                    <a:pt x="23" y="48"/>
                  </a:lnTo>
                  <a:lnTo>
                    <a:pt x="15" y="34"/>
                  </a:lnTo>
                  <a:lnTo>
                    <a:pt x="9" y="18"/>
                  </a:lnTo>
                  <a:lnTo>
                    <a:pt x="5" y="1"/>
                  </a:lnTo>
                  <a:lnTo>
                    <a:pt x="5" y="1"/>
                  </a:lnTo>
                  <a:lnTo>
                    <a:pt x="4" y="0"/>
                  </a:lnTo>
                  <a:lnTo>
                    <a:pt x="4" y="0"/>
                  </a:lnTo>
                  <a:lnTo>
                    <a:pt x="3" y="0"/>
                  </a:lnTo>
                  <a:lnTo>
                    <a:pt x="2" y="0"/>
                  </a:lnTo>
                  <a:lnTo>
                    <a:pt x="1" y="0"/>
                  </a:lnTo>
                  <a:lnTo>
                    <a:pt x="0"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64" name="Freeform 260">
              <a:extLst>
                <a:ext uri="{FF2B5EF4-FFF2-40B4-BE49-F238E27FC236}">
                  <a16:creationId xmlns:a16="http://schemas.microsoft.com/office/drawing/2014/main" id="{C3173EFC-1A34-D17F-B6A2-A521E9735930}"/>
                </a:ext>
              </a:extLst>
            </p:cNvPr>
            <p:cNvSpPr>
              <a:spLocks/>
            </p:cNvSpPr>
            <p:nvPr/>
          </p:nvSpPr>
          <p:spPr bwMode="auto">
            <a:xfrm>
              <a:off x="1548" y="1166"/>
              <a:ext cx="16" cy="34"/>
            </a:xfrm>
            <a:custGeom>
              <a:avLst/>
              <a:gdLst>
                <a:gd name="T0" fmla="*/ 0 w 33"/>
                <a:gd name="T1" fmla="*/ 3 h 66"/>
                <a:gd name="T2" fmla="*/ 4 w 33"/>
                <a:gd name="T3" fmla="*/ 20 h 66"/>
                <a:gd name="T4" fmla="*/ 10 w 33"/>
                <a:gd name="T5" fmla="*/ 37 h 66"/>
                <a:gd name="T6" fmla="*/ 18 w 33"/>
                <a:gd name="T7" fmla="*/ 52 h 66"/>
                <a:gd name="T8" fmla="*/ 28 w 33"/>
                <a:gd name="T9" fmla="*/ 65 h 66"/>
                <a:gd name="T10" fmla="*/ 28 w 33"/>
                <a:gd name="T11" fmla="*/ 65 h 66"/>
                <a:gd name="T12" fmla="*/ 29 w 33"/>
                <a:gd name="T13" fmla="*/ 66 h 66"/>
                <a:gd name="T14" fmla="*/ 30 w 33"/>
                <a:gd name="T15" fmla="*/ 66 h 66"/>
                <a:gd name="T16" fmla="*/ 30 w 33"/>
                <a:gd name="T17" fmla="*/ 66 h 66"/>
                <a:gd name="T18" fmla="*/ 31 w 33"/>
                <a:gd name="T19" fmla="*/ 66 h 66"/>
                <a:gd name="T20" fmla="*/ 33 w 33"/>
                <a:gd name="T21" fmla="*/ 65 h 66"/>
                <a:gd name="T22" fmla="*/ 33 w 33"/>
                <a:gd name="T23" fmla="*/ 64 h 66"/>
                <a:gd name="T24" fmla="*/ 33 w 33"/>
                <a:gd name="T25" fmla="*/ 63 h 66"/>
                <a:gd name="T26" fmla="*/ 31 w 33"/>
                <a:gd name="T27" fmla="*/ 62 h 66"/>
                <a:gd name="T28" fmla="*/ 31 w 33"/>
                <a:gd name="T29" fmla="*/ 62 h 66"/>
                <a:gd name="T30" fmla="*/ 22 w 33"/>
                <a:gd name="T31" fmla="*/ 49 h 66"/>
                <a:gd name="T32" fmla="*/ 15 w 33"/>
                <a:gd name="T33" fmla="*/ 34 h 66"/>
                <a:gd name="T34" fmla="*/ 9 w 33"/>
                <a:gd name="T35" fmla="*/ 18 h 66"/>
                <a:gd name="T36" fmla="*/ 4 w 33"/>
                <a:gd name="T37" fmla="*/ 2 h 66"/>
                <a:gd name="T38" fmla="*/ 4 w 33"/>
                <a:gd name="T39" fmla="*/ 2 h 66"/>
                <a:gd name="T40" fmla="*/ 4 w 33"/>
                <a:gd name="T41" fmla="*/ 1 h 66"/>
                <a:gd name="T42" fmla="*/ 3 w 33"/>
                <a:gd name="T43" fmla="*/ 1 h 66"/>
                <a:gd name="T44" fmla="*/ 3 w 33"/>
                <a:gd name="T45" fmla="*/ 0 h 66"/>
                <a:gd name="T46" fmla="*/ 2 w 33"/>
                <a:gd name="T47" fmla="*/ 0 h 66"/>
                <a:gd name="T48" fmla="*/ 1 w 33"/>
                <a:gd name="T49" fmla="*/ 0 h 66"/>
                <a:gd name="T50" fmla="*/ 0 w 33"/>
                <a:gd name="T51" fmla="*/ 1 h 66"/>
                <a:gd name="T52" fmla="*/ 0 w 33"/>
                <a:gd name="T53" fmla="*/ 2 h 66"/>
                <a:gd name="T54" fmla="*/ 0 w 33"/>
                <a:gd name="T55" fmla="*/ 3 h 66"/>
                <a:gd name="T56" fmla="*/ 0 w 33"/>
                <a:gd name="T57" fmla="*/ 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 h="66">
                  <a:moveTo>
                    <a:pt x="0" y="3"/>
                  </a:moveTo>
                  <a:lnTo>
                    <a:pt x="4" y="20"/>
                  </a:lnTo>
                  <a:lnTo>
                    <a:pt x="10" y="37"/>
                  </a:lnTo>
                  <a:lnTo>
                    <a:pt x="18" y="52"/>
                  </a:lnTo>
                  <a:lnTo>
                    <a:pt x="28" y="65"/>
                  </a:lnTo>
                  <a:lnTo>
                    <a:pt x="28" y="65"/>
                  </a:lnTo>
                  <a:lnTo>
                    <a:pt x="29" y="66"/>
                  </a:lnTo>
                  <a:lnTo>
                    <a:pt x="30" y="66"/>
                  </a:lnTo>
                  <a:lnTo>
                    <a:pt x="30" y="66"/>
                  </a:lnTo>
                  <a:lnTo>
                    <a:pt x="31" y="66"/>
                  </a:lnTo>
                  <a:lnTo>
                    <a:pt x="33" y="65"/>
                  </a:lnTo>
                  <a:lnTo>
                    <a:pt x="33" y="64"/>
                  </a:lnTo>
                  <a:lnTo>
                    <a:pt x="33" y="63"/>
                  </a:lnTo>
                  <a:lnTo>
                    <a:pt x="31" y="62"/>
                  </a:lnTo>
                  <a:lnTo>
                    <a:pt x="31" y="62"/>
                  </a:lnTo>
                  <a:lnTo>
                    <a:pt x="22" y="49"/>
                  </a:lnTo>
                  <a:lnTo>
                    <a:pt x="15" y="34"/>
                  </a:lnTo>
                  <a:lnTo>
                    <a:pt x="9" y="18"/>
                  </a:lnTo>
                  <a:lnTo>
                    <a:pt x="4" y="2"/>
                  </a:lnTo>
                  <a:lnTo>
                    <a:pt x="4" y="2"/>
                  </a:lnTo>
                  <a:lnTo>
                    <a:pt x="4" y="1"/>
                  </a:lnTo>
                  <a:lnTo>
                    <a:pt x="3" y="1"/>
                  </a:lnTo>
                  <a:lnTo>
                    <a:pt x="3" y="0"/>
                  </a:lnTo>
                  <a:lnTo>
                    <a:pt x="2" y="0"/>
                  </a:lnTo>
                  <a:lnTo>
                    <a:pt x="1" y="0"/>
                  </a:lnTo>
                  <a:lnTo>
                    <a:pt x="0"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65" name="Freeform 261">
              <a:extLst>
                <a:ext uri="{FF2B5EF4-FFF2-40B4-BE49-F238E27FC236}">
                  <a16:creationId xmlns:a16="http://schemas.microsoft.com/office/drawing/2014/main" id="{48C22B5B-DAAE-9057-4690-DAD5C41EB45F}"/>
                </a:ext>
              </a:extLst>
            </p:cNvPr>
            <p:cNvSpPr>
              <a:spLocks/>
            </p:cNvSpPr>
            <p:nvPr/>
          </p:nvSpPr>
          <p:spPr bwMode="auto">
            <a:xfrm>
              <a:off x="1901" y="917"/>
              <a:ext cx="75" cy="51"/>
            </a:xfrm>
            <a:custGeom>
              <a:avLst/>
              <a:gdLst>
                <a:gd name="T0" fmla="*/ 11 w 152"/>
                <a:gd name="T1" fmla="*/ 100 h 101"/>
                <a:gd name="T2" fmla="*/ 149 w 152"/>
                <a:gd name="T3" fmla="*/ 13 h 101"/>
                <a:gd name="T4" fmla="*/ 149 w 152"/>
                <a:gd name="T5" fmla="*/ 13 h 101"/>
                <a:gd name="T6" fmla="*/ 151 w 152"/>
                <a:gd name="T7" fmla="*/ 11 h 101"/>
                <a:gd name="T8" fmla="*/ 152 w 152"/>
                <a:gd name="T9" fmla="*/ 8 h 101"/>
                <a:gd name="T10" fmla="*/ 152 w 152"/>
                <a:gd name="T11" fmla="*/ 6 h 101"/>
                <a:gd name="T12" fmla="*/ 151 w 152"/>
                <a:gd name="T13" fmla="*/ 3 h 101"/>
                <a:gd name="T14" fmla="*/ 149 w 152"/>
                <a:gd name="T15" fmla="*/ 1 h 101"/>
                <a:gd name="T16" fmla="*/ 146 w 152"/>
                <a:gd name="T17" fmla="*/ 0 h 101"/>
                <a:gd name="T18" fmla="*/ 144 w 152"/>
                <a:gd name="T19" fmla="*/ 0 h 101"/>
                <a:gd name="T20" fmla="*/ 141 w 152"/>
                <a:gd name="T21" fmla="*/ 1 h 101"/>
                <a:gd name="T22" fmla="*/ 141 w 152"/>
                <a:gd name="T23" fmla="*/ 1 h 101"/>
                <a:gd name="T24" fmla="*/ 4 w 152"/>
                <a:gd name="T25" fmla="*/ 88 h 101"/>
                <a:gd name="T26" fmla="*/ 4 w 152"/>
                <a:gd name="T27" fmla="*/ 88 h 101"/>
                <a:gd name="T28" fmla="*/ 2 w 152"/>
                <a:gd name="T29" fmla="*/ 90 h 101"/>
                <a:gd name="T30" fmla="*/ 0 w 152"/>
                <a:gd name="T31" fmla="*/ 92 h 101"/>
                <a:gd name="T32" fmla="*/ 0 w 152"/>
                <a:gd name="T33" fmla="*/ 95 h 101"/>
                <a:gd name="T34" fmla="*/ 2 w 152"/>
                <a:gd name="T35" fmla="*/ 97 h 101"/>
                <a:gd name="T36" fmla="*/ 4 w 152"/>
                <a:gd name="T37" fmla="*/ 99 h 101"/>
                <a:gd name="T38" fmla="*/ 6 w 152"/>
                <a:gd name="T39" fmla="*/ 101 h 101"/>
                <a:gd name="T40" fmla="*/ 9 w 152"/>
                <a:gd name="T41" fmla="*/ 101 h 101"/>
                <a:gd name="T42" fmla="*/ 11 w 152"/>
                <a:gd name="T43" fmla="*/ 100 h 101"/>
                <a:gd name="T44" fmla="*/ 11 w 152"/>
                <a:gd name="T4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1">
                  <a:moveTo>
                    <a:pt x="11" y="100"/>
                  </a:moveTo>
                  <a:lnTo>
                    <a:pt x="149" y="13"/>
                  </a:lnTo>
                  <a:lnTo>
                    <a:pt x="149" y="13"/>
                  </a:lnTo>
                  <a:lnTo>
                    <a:pt x="151" y="11"/>
                  </a:lnTo>
                  <a:lnTo>
                    <a:pt x="152" y="8"/>
                  </a:lnTo>
                  <a:lnTo>
                    <a:pt x="152" y="6"/>
                  </a:lnTo>
                  <a:lnTo>
                    <a:pt x="151" y="3"/>
                  </a:lnTo>
                  <a:lnTo>
                    <a:pt x="149" y="1"/>
                  </a:lnTo>
                  <a:lnTo>
                    <a:pt x="146" y="0"/>
                  </a:lnTo>
                  <a:lnTo>
                    <a:pt x="144" y="0"/>
                  </a:lnTo>
                  <a:lnTo>
                    <a:pt x="141" y="1"/>
                  </a:lnTo>
                  <a:lnTo>
                    <a:pt x="141" y="1"/>
                  </a:lnTo>
                  <a:lnTo>
                    <a:pt x="4" y="88"/>
                  </a:lnTo>
                  <a:lnTo>
                    <a:pt x="4" y="88"/>
                  </a:lnTo>
                  <a:lnTo>
                    <a:pt x="2" y="90"/>
                  </a:lnTo>
                  <a:lnTo>
                    <a:pt x="0" y="92"/>
                  </a:lnTo>
                  <a:lnTo>
                    <a:pt x="0" y="95"/>
                  </a:lnTo>
                  <a:lnTo>
                    <a:pt x="2" y="97"/>
                  </a:lnTo>
                  <a:lnTo>
                    <a:pt x="4" y="99"/>
                  </a:lnTo>
                  <a:lnTo>
                    <a:pt x="6" y="101"/>
                  </a:lnTo>
                  <a:lnTo>
                    <a:pt x="9" y="101"/>
                  </a:lnTo>
                  <a:lnTo>
                    <a:pt x="11" y="100"/>
                  </a:lnTo>
                  <a:lnTo>
                    <a:pt x="11" y="100"/>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66" name="Freeform 262">
              <a:extLst>
                <a:ext uri="{FF2B5EF4-FFF2-40B4-BE49-F238E27FC236}">
                  <a16:creationId xmlns:a16="http://schemas.microsoft.com/office/drawing/2014/main" id="{69893ABB-7F1B-1A8B-FE59-D6945684D9E9}"/>
                </a:ext>
              </a:extLst>
            </p:cNvPr>
            <p:cNvSpPr>
              <a:spLocks/>
            </p:cNvSpPr>
            <p:nvPr/>
          </p:nvSpPr>
          <p:spPr bwMode="auto">
            <a:xfrm>
              <a:off x="2044" y="846"/>
              <a:ext cx="107" cy="65"/>
            </a:xfrm>
            <a:custGeom>
              <a:avLst/>
              <a:gdLst>
                <a:gd name="T0" fmla="*/ 10 w 210"/>
                <a:gd name="T1" fmla="*/ 129 h 130"/>
                <a:gd name="T2" fmla="*/ 207 w 210"/>
                <a:gd name="T3" fmla="*/ 13 h 130"/>
                <a:gd name="T4" fmla="*/ 207 w 210"/>
                <a:gd name="T5" fmla="*/ 13 h 130"/>
                <a:gd name="T6" fmla="*/ 209 w 210"/>
                <a:gd name="T7" fmla="*/ 11 h 130"/>
                <a:gd name="T8" fmla="*/ 210 w 210"/>
                <a:gd name="T9" fmla="*/ 8 h 130"/>
                <a:gd name="T10" fmla="*/ 210 w 210"/>
                <a:gd name="T11" fmla="*/ 6 h 130"/>
                <a:gd name="T12" fmla="*/ 209 w 210"/>
                <a:gd name="T13" fmla="*/ 3 h 130"/>
                <a:gd name="T14" fmla="*/ 207 w 210"/>
                <a:gd name="T15" fmla="*/ 1 h 130"/>
                <a:gd name="T16" fmla="*/ 205 w 210"/>
                <a:gd name="T17" fmla="*/ 0 h 130"/>
                <a:gd name="T18" fmla="*/ 202 w 210"/>
                <a:gd name="T19" fmla="*/ 0 h 130"/>
                <a:gd name="T20" fmla="*/ 200 w 210"/>
                <a:gd name="T21" fmla="*/ 1 h 130"/>
                <a:gd name="T22" fmla="*/ 200 w 210"/>
                <a:gd name="T23" fmla="*/ 1 h 130"/>
                <a:gd name="T24" fmla="*/ 3 w 210"/>
                <a:gd name="T25" fmla="*/ 118 h 130"/>
                <a:gd name="T26" fmla="*/ 3 w 210"/>
                <a:gd name="T27" fmla="*/ 118 h 130"/>
                <a:gd name="T28" fmla="*/ 1 w 210"/>
                <a:gd name="T29" fmla="*/ 120 h 130"/>
                <a:gd name="T30" fmla="*/ 0 w 210"/>
                <a:gd name="T31" fmla="*/ 122 h 130"/>
                <a:gd name="T32" fmla="*/ 0 w 210"/>
                <a:gd name="T33" fmla="*/ 125 h 130"/>
                <a:gd name="T34" fmla="*/ 1 w 210"/>
                <a:gd name="T35" fmla="*/ 127 h 130"/>
                <a:gd name="T36" fmla="*/ 3 w 210"/>
                <a:gd name="T37" fmla="*/ 129 h 130"/>
                <a:gd name="T38" fmla="*/ 5 w 210"/>
                <a:gd name="T39" fmla="*/ 130 h 130"/>
                <a:gd name="T40" fmla="*/ 8 w 210"/>
                <a:gd name="T41" fmla="*/ 130 h 130"/>
                <a:gd name="T42" fmla="*/ 10 w 210"/>
                <a:gd name="T43" fmla="*/ 129 h 130"/>
                <a:gd name="T44" fmla="*/ 10 w 210"/>
                <a:gd name="T45" fmla="*/ 12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0" h="130">
                  <a:moveTo>
                    <a:pt x="10" y="129"/>
                  </a:moveTo>
                  <a:lnTo>
                    <a:pt x="207" y="13"/>
                  </a:lnTo>
                  <a:lnTo>
                    <a:pt x="207" y="13"/>
                  </a:lnTo>
                  <a:lnTo>
                    <a:pt x="209" y="11"/>
                  </a:lnTo>
                  <a:lnTo>
                    <a:pt x="210" y="8"/>
                  </a:lnTo>
                  <a:lnTo>
                    <a:pt x="210" y="6"/>
                  </a:lnTo>
                  <a:lnTo>
                    <a:pt x="209" y="3"/>
                  </a:lnTo>
                  <a:lnTo>
                    <a:pt x="207" y="1"/>
                  </a:lnTo>
                  <a:lnTo>
                    <a:pt x="205" y="0"/>
                  </a:lnTo>
                  <a:lnTo>
                    <a:pt x="202" y="0"/>
                  </a:lnTo>
                  <a:lnTo>
                    <a:pt x="200" y="1"/>
                  </a:lnTo>
                  <a:lnTo>
                    <a:pt x="200" y="1"/>
                  </a:lnTo>
                  <a:lnTo>
                    <a:pt x="3" y="118"/>
                  </a:lnTo>
                  <a:lnTo>
                    <a:pt x="3" y="118"/>
                  </a:lnTo>
                  <a:lnTo>
                    <a:pt x="1" y="120"/>
                  </a:lnTo>
                  <a:lnTo>
                    <a:pt x="0" y="122"/>
                  </a:lnTo>
                  <a:lnTo>
                    <a:pt x="0" y="125"/>
                  </a:lnTo>
                  <a:lnTo>
                    <a:pt x="1" y="127"/>
                  </a:lnTo>
                  <a:lnTo>
                    <a:pt x="3" y="129"/>
                  </a:lnTo>
                  <a:lnTo>
                    <a:pt x="5" y="130"/>
                  </a:lnTo>
                  <a:lnTo>
                    <a:pt x="8" y="130"/>
                  </a:lnTo>
                  <a:lnTo>
                    <a:pt x="10" y="129"/>
                  </a:lnTo>
                  <a:lnTo>
                    <a:pt x="10" y="129"/>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67" name="Freeform 263">
              <a:extLst>
                <a:ext uri="{FF2B5EF4-FFF2-40B4-BE49-F238E27FC236}">
                  <a16:creationId xmlns:a16="http://schemas.microsoft.com/office/drawing/2014/main" id="{5B776F2E-E4A8-0FFA-13E3-F03E4F451484}"/>
                </a:ext>
              </a:extLst>
            </p:cNvPr>
            <p:cNvSpPr>
              <a:spLocks/>
            </p:cNvSpPr>
            <p:nvPr/>
          </p:nvSpPr>
          <p:spPr bwMode="auto">
            <a:xfrm>
              <a:off x="1374" y="1298"/>
              <a:ext cx="44" cy="87"/>
            </a:xfrm>
            <a:custGeom>
              <a:avLst/>
              <a:gdLst>
                <a:gd name="T0" fmla="*/ 15 w 84"/>
                <a:gd name="T1" fmla="*/ 0 h 176"/>
                <a:gd name="T2" fmla="*/ 14 w 84"/>
                <a:gd name="T3" fmla="*/ 4 h 176"/>
                <a:gd name="T4" fmla="*/ 13 w 84"/>
                <a:gd name="T5" fmla="*/ 14 h 176"/>
                <a:gd name="T6" fmla="*/ 14 w 84"/>
                <a:gd name="T7" fmla="*/ 30 h 176"/>
                <a:gd name="T8" fmla="*/ 16 w 84"/>
                <a:gd name="T9" fmla="*/ 52 h 176"/>
                <a:gd name="T10" fmla="*/ 23 w 84"/>
                <a:gd name="T11" fmla="*/ 78 h 176"/>
                <a:gd name="T12" fmla="*/ 36 w 84"/>
                <a:gd name="T13" fmla="*/ 108 h 176"/>
                <a:gd name="T14" fmla="*/ 56 w 84"/>
                <a:gd name="T15" fmla="*/ 141 h 176"/>
                <a:gd name="T16" fmla="*/ 84 w 84"/>
                <a:gd name="T17" fmla="*/ 176 h 176"/>
                <a:gd name="T18" fmla="*/ 79 w 84"/>
                <a:gd name="T19" fmla="*/ 173 h 176"/>
                <a:gd name="T20" fmla="*/ 65 w 84"/>
                <a:gd name="T21" fmla="*/ 165 h 176"/>
                <a:gd name="T22" fmla="*/ 47 w 84"/>
                <a:gd name="T23" fmla="*/ 150 h 176"/>
                <a:gd name="T24" fmla="*/ 27 w 84"/>
                <a:gd name="T25" fmla="*/ 131 h 176"/>
                <a:gd name="T26" fmla="*/ 10 w 84"/>
                <a:gd name="T27" fmla="*/ 105 h 176"/>
                <a:gd name="T28" fmla="*/ 0 w 84"/>
                <a:gd name="T29" fmla="*/ 75 h 176"/>
                <a:gd name="T30" fmla="*/ 1 w 84"/>
                <a:gd name="T31" fmla="*/ 40 h 176"/>
                <a:gd name="T32" fmla="*/ 15 w 84"/>
                <a:gd name="T33"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4" h="176">
                  <a:moveTo>
                    <a:pt x="15" y="0"/>
                  </a:moveTo>
                  <a:lnTo>
                    <a:pt x="14" y="4"/>
                  </a:lnTo>
                  <a:lnTo>
                    <a:pt x="13" y="14"/>
                  </a:lnTo>
                  <a:lnTo>
                    <a:pt x="14" y="30"/>
                  </a:lnTo>
                  <a:lnTo>
                    <a:pt x="16" y="52"/>
                  </a:lnTo>
                  <a:lnTo>
                    <a:pt x="23" y="78"/>
                  </a:lnTo>
                  <a:lnTo>
                    <a:pt x="36" y="108"/>
                  </a:lnTo>
                  <a:lnTo>
                    <a:pt x="56" y="141"/>
                  </a:lnTo>
                  <a:lnTo>
                    <a:pt x="84" y="176"/>
                  </a:lnTo>
                  <a:lnTo>
                    <a:pt x="79" y="173"/>
                  </a:lnTo>
                  <a:lnTo>
                    <a:pt x="65" y="165"/>
                  </a:lnTo>
                  <a:lnTo>
                    <a:pt x="47" y="150"/>
                  </a:lnTo>
                  <a:lnTo>
                    <a:pt x="27" y="131"/>
                  </a:lnTo>
                  <a:lnTo>
                    <a:pt x="10" y="105"/>
                  </a:lnTo>
                  <a:lnTo>
                    <a:pt x="0" y="75"/>
                  </a:lnTo>
                  <a:lnTo>
                    <a:pt x="1" y="40"/>
                  </a:lnTo>
                  <a:lnTo>
                    <a:pt x="15" y="0"/>
                  </a:lnTo>
                  <a:close/>
                </a:path>
              </a:pathLst>
            </a:custGeom>
            <a:solidFill>
              <a:srgbClr val="FFFF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68" name="Freeform 264">
              <a:extLst>
                <a:ext uri="{FF2B5EF4-FFF2-40B4-BE49-F238E27FC236}">
                  <a16:creationId xmlns:a16="http://schemas.microsoft.com/office/drawing/2014/main" id="{570DC46F-61B6-BC7F-C5D1-514350F69AE0}"/>
                </a:ext>
              </a:extLst>
            </p:cNvPr>
            <p:cNvSpPr>
              <a:spLocks/>
            </p:cNvSpPr>
            <p:nvPr/>
          </p:nvSpPr>
          <p:spPr bwMode="auto">
            <a:xfrm>
              <a:off x="1433" y="1329"/>
              <a:ext cx="91" cy="52"/>
            </a:xfrm>
            <a:custGeom>
              <a:avLst/>
              <a:gdLst>
                <a:gd name="T0" fmla="*/ 0 w 186"/>
                <a:gd name="T1" fmla="*/ 5 h 106"/>
                <a:gd name="T2" fmla="*/ 0 w 186"/>
                <a:gd name="T3" fmla="*/ 6 h 106"/>
                <a:gd name="T4" fmla="*/ 2 w 186"/>
                <a:gd name="T5" fmla="*/ 9 h 106"/>
                <a:gd name="T6" fmla="*/ 4 w 186"/>
                <a:gd name="T7" fmla="*/ 14 h 106"/>
                <a:gd name="T8" fmla="*/ 8 w 186"/>
                <a:gd name="T9" fmla="*/ 19 h 106"/>
                <a:gd name="T10" fmla="*/ 12 w 186"/>
                <a:gd name="T11" fmla="*/ 27 h 106"/>
                <a:gd name="T12" fmla="*/ 18 w 186"/>
                <a:gd name="T13" fmla="*/ 35 h 106"/>
                <a:gd name="T14" fmla="*/ 26 w 186"/>
                <a:gd name="T15" fmla="*/ 43 h 106"/>
                <a:gd name="T16" fmla="*/ 35 w 186"/>
                <a:gd name="T17" fmla="*/ 53 h 106"/>
                <a:gd name="T18" fmla="*/ 46 w 186"/>
                <a:gd name="T19" fmla="*/ 62 h 106"/>
                <a:gd name="T20" fmla="*/ 59 w 186"/>
                <a:gd name="T21" fmla="*/ 71 h 106"/>
                <a:gd name="T22" fmla="*/ 75 w 186"/>
                <a:gd name="T23" fmla="*/ 79 h 106"/>
                <a:gd name="T24" fmla="*/ 91 w 186"/>
                <a:gd name="T25" fmla="*/ 87 h 106"/>
                <a:gd name="T26" fmla="*/ 110 w 186"/>
                <a:gd name="T27" fmla="*/ 94 h 106"/>
                <a:gd name="T28" fmla="*/ 132 w 186"/>
                <a:gd name="T29" fmla="*/ 99 h 106"/>
                <a:gd name="T30" fmla="*/ 156 w 186"/>
                <a:gd name="T31" fmla="*/ 104 h 106"/>
                <a:gd name="T32" fmla="*/ 182 w 186"/>
                <a:gd name="T33" fmla="*/ 106 h 106"/>
                <a:gd name="T34" fmla="*/ 182 w 186"/>
                <a:gd name="T35" fmla="*/ 106 h 106"/>
                <a:gd name="T36" fmla="*/ 183 w 186"/>
                <a:gd name="T37" fmla="*/ 106 h 106"/>
                <a:gd name="T38" fmla="*/ 185 w 186"/>
                <a:gd name="T39" fmla="*/ 105 h 106"/>
                <a:gd name="T40" fmla="*/ 186 w 186"/>
                <a:gd name="T41" fmla="*/ 104 h 106"/>
                <a:gd name="T42" fmla="*/ 186 w 186"/>
                <a:gd name="T43" fmla="*/ 103 h 106"/>
                <a:gd name="T44" fmla="*/ 186 w 186"/>
                <a:gd name="T45" fmla="*/ 102 h 106"/>
                <a:gd name="T46" fmla="*/ 185 w 186"/>
                <a:gd name="T47" fmla="*/ 100 h 106"/>
                <a:gd name="T48" fmla="*/ 183 w 186"/>
                <a:gd name="T49" fmla="*/ 99 h 106"/>
                <a:gd name="T50" fmla="*/ 182 w 186"/>
                <a:gd name="T51" fmla="*/ 99 h 106"/>
                <a:gd name="T52" fmla="*/ 182 w 186"/>
                <a:gd name="T53" fmla="*/ 99 h 106"/>
                <a:gd name="T54" fmla="*/ 157 w 186"/>
                <a:gd name="T55" fmla="*/ 97 h 106"/>
                <a:gd name="T56" fmla="*/ 134 w 186"/>
                <a:gd name="T57" fmla="*/ 93 h 106"/>
                <a:gd name="T58" fmla="*/ 113 w 186"/>
                <a:gd name="T59" fmla="*/ 87 h 106"/>
                <a:gd name="T60" fmla="*/ 94 w 186"/>
                <a:gd name="T61" fmla="*/ 81 h 106"/>
                <a:gd name="T62" fmla="*/ 78 w 186"/>
                <a:gd name="T63" fmla="*/ 73 h 106"/>
                <a:gd name="T64" fmla="*/ 64 w 186"/>
                <a:gd name="T65" fmla="*/ 65 h 106"/>
                <a:gd name="T66" fmla="*/ 51 w 186"/>
                <a:gd name="T67" fmla="*/ 57 h 106"/>
                <a:gd name="T68" fmla="*/ 41 w 186"/>
                <a:gd name="T69" fmla="*/ 48 h 106"/>
                <a:gd name="T70" fmla="*/ 32 w 186"/>
                <a:gd name="T71" fmla="*/ 39 h 106"/>
                <a:gd name="T72" fmla="*/ 24 w 186"/>
                <a:gd name="T73" fmla="*/ 31 h 106"/>
                <a:gd name="T74" fmla="*/ 18 w 186"/>
                <a:gd name="T75" fmla="*/ 23 h 106"/>
                <a:gd name="T76" fmla="*/ 14 w 186"/>
                <a:gd name="T77" fmla="*/ 16 h 106"/>
                <a:gd name="T78" fmla="*/ 10 w 186"/>
                <a:gd name="T79" fmla="*/ 11 h 106"/>
                <a:gd name="T80" fmla="*/ 8 w 186"/>
                <a:gd name="T81" fmla="*/ 6 h 106"/>
                <a:gd name="T82" fmla="*/ 7 w 186"/>
                <a:gd name="T83" fmla="*/ 3 h 106"/>
                <a:gd name="T84" fmla="*/ 6 w 186"/>
                <a:gd name="T85" fmla="*/ 2 h 106"/>
                <a:gd name="T86" fmla="*/ 6 w 186"/>
                <a:gd name="T87" fmla="*/ 2 h 106"/>
                <a:gd name="T88" fmla="*/ 6 w 186"/>
                <a:gd name="T89" fmla="*/ 1 h 106"/>
                <a:gd name="T90" fmla="*/ 5 w 186"/>
                <a:gd name="T91" fmla="*/ 0 h 106"/>
                <a:gd name="T92" fmla="*/ 3 w 186"/>
                <a:gd name="T93" fmla="*/ 0 h 106"/>
                <a:gd name="T94" fmla="*/ 2 w 186"/>
                <a:gd name="T95" fmla="*/ 0 h 106"/>
                <a:gd name="T96" fmla="*/ 1 w 186"/>
                <a:gd name="T97" fmla="*/ 1 h 106"/>
                <a:gd name="T98" fmla="*/ 0 w 186"/>
                <a:gd name="T99" fmla="*/ 2 h 106"/>
                <a:gd name="T100" fmla="*/ 0 w 186"/>
                <a:gd name="T101" fmla="*/ 4 h 106"/>
                <a:gd name="T102" fmla="*/ 0 w 186"/>
                <a:gd name="T103" fmla="*/ 5 h 106"/>
                <a:gd name="T104" fmla="*/ 0 w 186"/>
                <a:gd name="T105" fmla="*/ 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6" h="106">
                  <a:moveTo>
                    <a:pt x="0" y="5"/>
                  </a:moveTo>
                  <a:lnTo>
                    <a:pt x="0" y="6"/>
                  </a:lnTo>
                  <a:lnTo>
                    <a:pt x="2" y="9"/>
                  </a:lnTo>
                  <a:lnTo>
                    <a:pt x="4" y="14"/>
                  </a:lnTo>
                  <a:lnTo>
                    <a:pt x="8" y="19"/>
                  </a:lnTo>
                  <a:lnTo>
                    <a:pt x="12" y="27"/>
                  </a:lnTo>
                  <a:lnTo>
                    <a:pt x="18" y="35"/>
                  </a:lnTo>
                  <a:lnTo>
                    <a:pt x="26" y="43"/>
                  </a:lnTo>
                  <a:lnTo>
                    <a:pt x="35" y="53"/>
                  </a:lnTo>
                  <a:lnTo>
                    <a:pt x="46" y="62"/>
                  </a:lnTo>
                  <a:lnTo>
                    <a:pt x="59" y="71"/>
                  </a:lnTo>
                  <a:lnTo>
                    <a:pt x="75" y="79"/>
                  </a:lnTo>
                  <a:lnTo>
                    <a:pt x="91" y="87"/>
                  </a:lnTo>
                  <a:lnTo>
                    <a:pt x="110" y="94"/>
                  </a:lnTo>
                  <a:lnTo>
                    <a:pt x="132" y="99"/>
                  </a:lnTo>
                  <a:lnTo>
                    <a:pt x="156" y="104"/>
                  </a:lnTo>
                  <a:lnTo>
                    <a:pt x="182" y="106"/>
                  </a:lnTo>
                  <a:lnTo>
                    <a:pt x="182" y="106"/>
                  </a:lnTo>
                  <a:lnTo>
                    <a:pt x="183" y="106"/>
                  </a:lnTo>
                  <a:lnTo>
                    <a:pt x="185" y="105"/>
                  </a:lnTo>
                  <a:lnTo>
                    <a:pt x="186" y="104"/>
                  </a:lnTo>
                  <a:lnTo>
                    <a:pt x="186" y="103"/>
                  </a:lnTo>
                  <a:lnTo>
                    <a:pt x="186" y="102"/>
                  </a:lnTo>
                  <a:lnTo>
                    <a:pt x="185" y="100"/>
                  </a:lnTo>
                  <a:lnTo>
                    <a:pt x="183" y="99"/>
                  </a:lnTo>
                  <a:lnTo>
                    <a:pt x="182" y="99"/>
                  </a:lnTo>
                  <a:lnTo>
                    <a:pt x="182" y="99"/>
                  </a:lnTo>
                  <a:lnTo>
                    <a:pt x="157" y="97"/>
                  </a:lnTo>
                  <a:lnTo>
                    <a:pt x="134" y="93"/>
                  </a:lnTo>
                  <a:lnTo>
                    <a:pt x="113" y="87"/>
                  </a:lnTo>
                  <a:lnTo>
                    <a:pt x="94" y="81"/>
                  </a:lnTo>
                  <a:lnTo>
                    <a:pt x="78" y="73"/>
                  </a:lnTo>
                  <a:lnTo>
                    <a:pt x="64" y="65"/>
                  </a:lnTo>
                  <a:lnTo>
                    <a:pt x="51" y="57"/>
                  </a:lnTo>
                  <a:lnTo>
                    <a:pt x="41" y="48"/>
                  </a:lnTo>
                  <a:lnTo>
                    <a:pt x="32" y="39"/>
                  </a:lnTo>
                  <a:lnTo>
                    <a:pt x="24" y="31"/>
                  </a:lnTo>
                  <a:lnTo>
                    <a:pt x="18" y="23"/>
                  </a:lnTo>
                  <a:lnTo>
                    <a:pt x="14" y="16"/>
                  </a:lnTo>
                  <a:lnTo>
                    <a:pt x="10" y="11"/>
                  </a:lnTo>
                  <a:lnTo>
                    <a:pt x="8" y="6"/>
                  </a:lnTo>
                  <a:lnTo>
                    <a:pt x="7" y="3"/>
                  </a:lnTo>
                  <a:lnTo>
                    <a:pt x="6" y="2"/>
                  </a:lnTo>
                  <a:lnTo>
                    <a:pt x="6" y="2"/>
                  </a:lnTo>
                  <a:lnTo>
                    <a:pt x="6" y="1"/>
                  </a:lnTo>
                  <a:lnTo>
                    <a:pt x="5" y="0"/>
                  </a:lnTo>
                  <a:lnTo>
                    <a:pt x="3" y="0"/>
                  </a:lnTo>
                  <a:lnTo>
                    <a:pt x="2" y="0"/>
                  </a:lnTo>
                  <a:lnTo>
                    <a:pt x="1" y="1"/>
                  </a:lnTo>
                  <a:lnTo>
                    <a:pt x="0" y="2"/>
                  </a:lnTo>
                  <a:lnTo>
                    <a:pt x="0" y="4"/>
                  </a:lnTo>
                  <a:lnTo>
                    <a:pt x="0" y="5"/>
                  </a:lnTo>
                  <a:lnTo>
                    <a:pt x="0" y="5"/>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69" name="Freeform 265">
              <a:extLst>
                <a:ext uri="{FF2B5EF4-FFF2-40B4-BE49-F238E27FC236}">
                  <a16:creationId xmlns:a16="http://schemas.microsoft.com/office/drawing/2014/main" id="{A18F052B-BBDF-A847-7B4A-AA6621B163A5}"/>
                </a:ext>
              </a:extLst>
            </p:cNvPr>
            <p:cNvSpPr>
              <a:spLocks/>
            </p:cNvSpPr>
            <p:nvPr/>
          </p:nvSpPr>
          <p:spPr bwMode="auto">
            <a:xfrm>
              <a:off x="2191" y="641"/>
              <a:ext cx="289" cy="194"/>
            </a:xfrm>
            <a:custGeom>
              <a:avLst/>
              <a:gdLst>
                <a:gd name="T0" fmla="*/ 7 w 585"/>
                <a:gd name="T1" fmla="*/ 382 h 389"/>
                <a:gd name="T2" fmla="*/ 585 w 585"/>
                <a:gd name="T3" fmla="*/ 0 h 389"/>
                <a:gd name="T4" fmla="*/ 573 w 585"/>
                <a:gd name="T5" fmla="*/ 12 h 389"/>
                <a:gd name="T6" fmla="*/ 0 w 585"/>
                <a:gd name="T7" fmla="*/ 389 h 389"/>
                <a:gd name="T8" fmla="*/ 7 w 585"/>
                <a:gd name="T9" fmla="*/ 382 h 389"/>
              </a:gdLst>
              <a:ahLst/>
              <a:cxnLst>
                <a:cxn ang="0">
                  <a:pos x="T0" y="T1"/>
                </a:cxn>
                <a:cxn ang="0">
                  <a:pos x="T2" y="T3"/>
                </a:cxn>
                <a:cxn ang="0">
                  <a:pos x="T4" y="T5"/>
                </a:cxn>
                <a:cxn ang="0">
                  <a:pos x="T6" y="T7"/>
                </a:cxn>
                <a:cxn ang="0">
                  <a:pos x="T8" y="T9"/>
                </a:cxn>
              </a:cxnLst>
              <a:rect l="0" t="0" r="r" b="b"/>
              <a:pathLst>
                <a:path w="585" h="389">
                  <a:moveTo>
                    <a:pt x="7" y="382"/>
                  </a:moveTo>
                  <a:lnTo>
                    <a:pt x="585" y="0"/>
                  </a:lnTo>
                  <a:lnTo>
                    <a:pt x="573" y="12"/>
                  </a:lnTo>
                  <a:lnTo>
                    <a:pt x="0" y="389"/>
                  </a:lnTo>
                  <a:lnTo>
                    <a:pt x="7" y="382"/>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70" name="Freeform 266">
              <a:extLst>
                <a:ext uri="{FF2B5EF4-FFF2-40B4-BE49-F238E27FC236}">
                  <a16:creationId xmlns:a16="http://schemas.microsoft.com/office/drawing/2014/main" id="{5A70AD5E-8794-907C-8830-FA82D6CB1DD5}"/>
                </a:ext>
              </a:extLst>
            </p:cNvPr>
            <p:cNvSpPr>
              <a:spLocks/>
            </p:cNvSpPr>
            <p:nvPr/>
          </p:nvSpPr>
          <p:spPr bwMode="auto">
            <a:xfrm>
              <a:off x="1770" y="1067"/>
              <a:ext cx="32" cy="43"/>
            </a:xfrm>
            <a:custGeom>
              <a:avLst/>
              <a:gdLst>
                <a:gd name="T0" fmla="*/ 39 w 68"/>
                <a:gd name="T1" fmla="*/ 83 h 83"/>
                <a:gd name="T2" fmla="*/ 68 w 68"/>
                <a:gd name="T3" fmla="*/ 67 h 83"/>
                <a:gd name="T4" fmla="*/ 28 w 68"/>
                <a:gd name="T5" fmla="*/ 0 h 83"/>
                <a:gd name="T6" fmla="*/ 0 w 68"/>
                <a:gd name="T7" fmla="*/ 16 h 83"/>
                <a:gd name="T8" fmla="*/ 39 w 68"/>
                <a:gd name="T9" fmla="*/ 83 h 83"/>
              </a:gdLst>
              <a:ahLst/>
              <a:cxnLst>
                <a:cxn ang="0">
                  <a:pos x="T0" y="T1"/>
                </a:cxn>
                <a:cxn ang="0">
                  <a:pos x="T2" y="T3"/>
                </a:cxn>
                <a:cxn ang="0">
                  <a:pos x="T4" y="T5"/>
                </a:cxn>
                <a:cxn ang="0">
                  <a:pos x="T6" y="T7"/>
                </a:cxn>
                <a:cxn ang="0">
                  <a:pos x="T8" y="T9"/>
                </a:cxn>
              </a:cxnLst>
              <a:rect l="0" t="0" r="r" b="b"/>
              <a:pathLst>
                <a:path w="68" h="83">
                  <a:moveTo>
                    <a:pt x="39" y="83"/>
                  </a:moveTo>
                  <a:lnTo>
                    <a:pt x="68" y="67"/>
                  </a:lnTo>
                  <a:lnTo>
                    <a:pt x="28" y="0"/>
                  </a:lnTo>
                  <a:lnTo>
                    <a:pt x="0" y="16"/>
                  </a:lnTo>
                  <a:lnTo>
                    <a:pt x="39"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71" name="Freeform 267">
              <a:extLst>
                <a:ext uri="{FF2B5EF4-FFF2-40B4-BE49-F238E27FC236}">
                  <a16:creationId xmlns:a16="http://schemas.microsoft.com/office/drawing/2014/main" id="{253DFEFE-3C3E-944E-1352-1CEFB0414EAE}"/>
                </a:ext>
              </a:extLst>
            </p:cNvPr>
            <p:cNvSpPr>
              <a:spLocks/>
            </p:cNvSpPr>
            <p:nvPr/>
          </p:nvSpPr>
          <p:spPr bwMode="auto">
            <a:xfrm>
              <a:off x="1739" y="1090"/>
              <a:ext cx="32" cy="43"/>
            </a:xfrm>
            <a:custGeom>
              <a:avLst/>
              <a:gdLst>
                <a:gd name="T0" fmla="*/ 39 w 68"/>
                <a:gd name="T1" fmla="*/ 83 h 83"/>
                <a:gd name="T2" fmla="*/ 68 w 68"/>
                <a:gd name="T3" fmla="*/ 67 h 83"/>
                <a:gd name="T4" fmla="*/ 28 w 68"/>
                <a:gd name="T5" fmla="*/ 0 h 83"/>
                <a:gd name="T6" fmla="*/ 0 w 68"/>
                <a:gd name="T7" fmla="*/ 17 h 83"/>
                <a:gd name="T8" fmla="*/ 39 w 68"/>
                <a:gd name="T9" fmla="*/ 83 h 83"/>
              </a:gdLst>
              <a:ahLst/>
              <a:cxnLst>
                <a:cxn ang="0">
                  <a:pos x="T0" y="T1"/>
                </a:cxn>
                <a:cxn ang="0">
                  <a:pos x="T2" y="T3"/>
                </a:cxn>
                <a:cxn ang="0">
                  <a:pos x="T4" y="T5"/>
                </a:cxn>
                <a:cxn ang="0">
                  <a:pos x="T6" y="T7"/>
                </a:cxn>
                <a:cxn ang="0">
                  <a:pos x="T8" y="T9"/>
                </a:cxn>
              </a:cxnLst>
              <a:rect l="0" t="0" r="r" b="b"/>
              <a:pathLst>
                <a:path w="68" h="83">
                  <a:moveTo>
                    <a:pt x="39" y="83"/>
                  </a:moveTo>
                  <a:lnTo>
                    <a:pt x="68" y="67"/>
                  </a:lnTo>
                  <a:lnTo>
                    <a:pt x="28" y="0"/>
                  </a:lnTo>
                  <a:lnTo>
                    <a:pt x="0" y="17"/>
                  </a:lnTo>
                  <a:lnTo>
                    <a:pt x="39"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72" name="Freeform 268">
              <a:extLst>
                <a:ext uri="{FF2B5EF4-FFF2-40B4-BE49-F238E27FC236}">
                  <a16:creationId xmlns:a16="http://schemas.microsoft.com/office/drawing/2014/main" id="{6951FDBB-5825-55F2-FDB5-2C2D0C8DC1AE}"/>
                </a:ext>
              </a:extLst>
            </p:cNvPr>
            <p:cNvSpPr>
              <a:spLocks/>
            </p:cNvSpPr>
            <p:nvPr/>
          </p:nvSpPr>
          <p:spPr bwMode="auto">
            <a:xfrm>
              <a:off x="1707" y="1109"/>
              <a:ext cx="36" cy="42"/>
            </a:xfrm>
            <a:custGeom>
              <a:avLst/>
              <a:gdLst>
                <a:gd name="T0" fmla="*/ 39 w 68"/>
                <a:gd name="T1" fmla="*/ 84 h 84"/>
                <a:gd name="T2" fmla="*/ 68 w 68"/>
                <a:gd name="T3" fmla="*/ 67 h 84"/>
                <a:gd name="T4" fmla="*/ 28 w 68"/>
                <a:gd name="T5" fmla="*/ 0 h 84"/>
                <a:gd name="T6" fmla="*/ 0 w 68"/>
                <a:gd name="T7" fmla="*/ 18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7"/>
                  </a:lnTo>
                  <a:lnTo>
                    <a:pt x="28" y="0"/>
                  </a:lnTo>
                  <a:lnTo>
                    <a:pt x="0" y="18"/>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73" name="Freeform 269">
              <a:extLst>
                <a:ext uri="{FF2B5EF4-FFF2-40B4-BE49-F238E27FC236}">
                  <a16:creationId xmlns:a16="http://schemas.microsoft.com/office/drawing/2014/main" id="{9CC7B6F9-1F07-636C-18E6-1E14DC9BC98C}"/>
                </a:ext>
              </a:extLst>
            </p:cNvPr>
            <p:cNvSpPr>
              <a:spLocks/>
            </p:cNvSpPr>
            <p:nvPr/>
          </p:nvSpPr>
          <p:spPr bwMode="auto">
            <a:xfrm>
              <a:off x="1679" y="1127"/>
              <a:ext cx="32" cy="43"/>
            </a:xfrm>
            <a:custGeom>
              <a:avLst/>
              <a:gdLst>
                <a:gd name="T0" fmla="*/ 39 w 68"/>
                <a:gd name="T1" fmla="*/ 84 h 84"/>
                <a:gd name="T2" fmla="*/ 68 w 68"/>
                <a:gd name="T3" fmla="*/ 67 h 84"/>
                <a:gd name="T4" fmla="*/ 28 w 68"/>
                <a:gd name="T5" fmla="*/ 0 h 84"/>
                <a:gd name="T6" fmla="*/ 0 w 68"/>
                <a:gd name="T7" fmla="*/ 17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7"/>
                  </a:lnTo>
                  <a:lnTo>
                    <a:pt x="28" y="0"/>
                  </a:lnTo>
                  <a:lnTo>
                    <a:pt x="0" y="17"/>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74" name="Freeform 270">
              <a:extLst>
                <a:ext uri="{FF2B5EF4-FFF2-40B4-BE49-F238E27FC236}">
                  <a16:creationId xmlns:a16="http://schemas.microsoft.com/office/drawing/2014/main" id="{9F5B54EC-1061-D4D6-6A10-C64E62AE6650}"/>
                </a:ext>
              </a:extLst>
            </p:cNvPr>
            <p:cNvSpPr>
              <a:spLocks/>
            </p:cNvSpPr>
            <p:nvPr/>
          </p:nvSpPr>
          <p:spPr bwMode="auto">
            <a:xfrm>
              <a:off x="1647" y="1146"/>
              <a:ext cx="32" cy="42"/>
            </a:xfrm>
            <a:custGeom>
              <a:avLst/>
              <a:gdLst>
                <a:gd name="T0" fmla="*/ 39 w 68"/>
                <a:gd name="T1" fmla="*/ 84 h 84"/>
                <a:gd name="T2" fmla="*/ 68 w 68"/>
                <a:gd name="T3" fmla="*/ 66 h 84"/>
                <a:gd name="T4" fmla="*/ 28 w 68"/>
                <a:gd name="T5" fmla="*/ 0 h 84"/>
                <a:gd name="T6" fmla="*/ 0 w 68"/>
                <a:gd name="T7" fmla="*/ 17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6"/>
                  </a:lnTo>
                  <a:lnTo>
                    <a:pt x="28" y="0"/>
                  </a:lnTo>
                  <a:lnTo>
                    <a:pt x="0" y="17"/>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75" name="Freeform 271">
              <a:extLst>
                <a:ext uri="{FF2B5EF4-FFF2-40B4-BE49-F238E27FC236}">
                  <a16:creationId xmlns:a16="http://schemas.microsoft.com/office/drawing/2014/main" id="{8200174A-E171-8EB1-E748-794F691B46BD}"/>
                </a:ext>
              </a:extLst>
            </p:cNvPr>
            <p:cNvSpPr>
              <a:spLocks/>
            </p:cNvSpPr>
            <p:nvPr/>
          </p:nvSpPr>
          <p:spPr bwMode="auto">
            <a:xfrm>
              <a:off x="1620" y="1163"/>
              <a:ext cx="36" cy="43"/>
            </a:xfrm>
            <a:custGeom>
              <a:avLst/>
              <a:gdLst>
                <a:gd name="T0" fmla="*/ 40 w 68"/>
                <a:gd name="T1" fmla="*/ 83 h 83"/>
                <a:gd name="T2" fmla="*/ 68 w 68"/>
                <a:gd name="T3" fmla="*/ 66 h 83"/>
                <a:gd name="T4" fmla="*/ 29 w 68"/>
                <a:gd name="T5" fmla="*/ 0 h 83"/>
                <a:gd name="T6" fmla="*/ 0 w 68"/>
                <a:gd name="T7" fmla="*/ 16 h 83"/>
                <a:gd name="T8" fmla="*/ 40 w 68"/>
                <a:gd name="T9" fmla="*/ 83 h 83"/>
              </a:gdLst>
              <a:ahLst/>
              <a:cxnLst>
                <a:cxn ang="0">
                  <a:pos x="T0" y="T1"/>
                </a:cxn>
                <a:cxn ang="0">
                  <a:pos x="T2" y="T3"/>
                </a:cxn>
                <a:cxn ang="0">
                  <a:pos x="T4" y="T5"/>
                </a:cxn>
                <a:cxn ang="0">
                  <a:pos x="T6" y="T7"/>
                </a:cxn>
                <a:cxn ang="0">
                  <a:pos x="T8" y="T9"/>
                </a:cxn>
              </a:cxnLst>
              <a:rect l="0" t="0" r="r" b="b"/>
              <a:pathLst>
                <a:path w="68" h="83">
                  <a:moveTo>
                    <a:pt x="40" y="83"/>
                  </a:moveTo>
                  <a:lnTo>
                    <a:pt x="68" y="66"/>
                  </a:lnTo>
                  <a:lnTo>
                    <a:pt x="29" y="0"/>
                  </a:lnTo>
                  <a:lnTo>
                    <a:pt x="0" y="16"/>
                  </a:lnTo>
                  <a:lnTo>
                    <a:pt x="40"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76" name="Freeform 272">
              <a:extLst>
                <a:ext uri="{FF2B5EF4-FFF2-40B4-BE49-F238E27FC236}">
                  <a16:creationId xmlns:a16="http://schemas.microsoft.com/office/drawing/2014/main" id="{15AFD798-09B8-3501-9B87-5310477E118A}"/>
                </a:ext>
              </a:extLst>
            </p:cNvPr>
            <p:cNvSpPr>
              <a:spLocks/>
            </p:cNvSpPr>
            <p:nvPr/>
          </p:nvSpPr>
          <p:spPr bwMode="auto">
            <a:xfrm>
              <a:off x="1592" y="1181"/>
              <a:ext cx="36" cy="42"/>
            </a:xfrm>
            <a:custGeom>
              <a:avLst/>
              <a:gdLst>
                <a:gd name="T0" fmla="*/ 40 w 68"/>
                <a:gd name="T1" fmla="*/ 84 h 84"/>
                <a:gd name="T2" fmla="*/ 68 w 68"/>
                <a:gd name="T3" fmla="*/ 67 h 84"/>
                <a:gd name="T4" fmla="*/ 29 w 68"/>
                <a:gd name="T5" fmla="*/ 0 h 84"/>
                <a:gd name="T6" fmla="*/ 0 w 68"/>
                <a:gd name="T7" fmla="*/ 18 h 84"/>
                <a:gd name="T8" fmla="*/ 40 w 68"/>
                <a:gd name="T9" fmla="*/ 84 h 84"/>
              </a:gdLst>
              <a:ahLst/>
              <a:cxnLst>
                <a:cxn ang="0">
                  <a:pos x="T0" y="T1"/>
                </a:cxn>
                <a:cxn ang="0">
                  <a:pos x="T2" y="T3"/>
                </a:cxn>
                <a:cxn ang="0">
                  <a:pos x="T4" y="T5"/>
                </a:cxn>
                <a:cxn ang="0">
                  <a:pos x="T6" y="T7"/>
                </a:cxn>
                <a:cxn ang="0">
                  <a:pos x="T8" y="T9"/>
                </a:cxn>
              </a:cxnLst>
              <a:rect l="0" t="0" r="r" b="b"/>
              <a:pathLst>
                <a:path w="68" h="84">
                  <a:moveTo>
                    <a:pt x="40" y="84"/>
                  </a:moveTo>
                  <a:lnTo>
                    <a:pt x="68" y="67"/>
                  </a:lnTo>
                  <a:lnTo>
                    <a:pt x="29" y="0"/>
                  </a:lnTo>
                  <a:lnTo>
                    <a:pt x="0" y="18"/>
                  </a:lnTo>
                  <a:lnTo>
                    <a:pt x="40"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77" name="Freeform 273">
              <a:extLst>
                <a:ext uri="{FF2B5EF4-FFF2-40B4-BE49-F238E27FC236}">
                  <a16:creationId xmlns:a16="http://schemas.microsoft.com/office/drawing/2014/main" id="{F8A5528D-EE0F-FACD-4B5D-DC1D1A59D6DE}"/>
                </a:ext>
              </a:extLst>
            </p:cNvPr>
            <p:cNvSpPr>
              <a:spLocks/>
            </p:cNvSpPr>
            <p:nvPr/>
          </p:nvSpPr>
          <p:spPr bwMode="auto">
            <a:xfrm>
              <a:off x="1560" y="1200"/>
              <a:ext cx="36" cy="42"/>
            </a:xfrm>
            <a:custGeom>
              <a:avLst/>
              <a:gdLst>
                <a:gd name="T0" fmla="*/ 40 w 68"/>
                <a:gd name="T1" fmla="*/ 83 h 83"/>
                <a:gd name="T2" fmla="*/ 68 w 68"/>
                <a:gd name="T3" fmla="*/ 66 h 83"/>
                <a:gd name="T4" fmla="*/ 29 w 68"/>
                <a:gd name="T5" fmla="*/ 0 h 83"/>
                <a:gd name="T6" fmla="*/ 0 w 68"/>
                <a:gd name="T7" fmla="*/ 16 h 83"/>
                <a:gd name="T8" fmla="*/ 40 w 68"/>
                <a:gd name="T9" fmla="*/ 83 h 83"/>
              </a:gdLst>
              <a:ahLst/>
              <a:cxnLst>
                <a:cxn ang="0">
                  <a:pos x="T0" y="T1"/>
                </a:cxn>
                <a:cxn ang="0">
                  <a:pos x="T2" y="T3"/>
                </a:cxn>
                <a:cxn ang="0">
                  <a:pos x="T4" y="T5"/>
                </a:cxn>
                <a:cxn ang="0">
                  <a:pos x="T6" y="T7"/>
                </a:cxn>
                <a:cxn ang="0">
                  <a:pos x="T8" y="T9"/>
                </a:cxn>
              </a:cxnLst>
              <a:rect l="0" t="0" r="r" b="b"/>
              <a:pathLst>
                <a:path w="68" h="83">
                  <a:moveTo>
                    <a:pt x="40" y="83"/>
                  </a:moveTo>
                  <a:lnTo>
                    <a:pt x="68" y="66"/>
                  </a:lnTo>
                  <a:lnTo>
                    <a:pt x="29" y="0"/>
                  </a:lnTo>
                  <a:lnTo>
                    <a:pt x="0" y="16"/>
                  </a:lnTo>
                  <a:lnTo>
                    <a:pt x="40"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grpSp>
      <p:grpSp>
        <p:nvGrpSpPr>
          <p:cNvPr id="5152" name="Group 274">
            <a:extLst>
              <a:ext uri="{FF2B5EF4-FFF2-40B4-BE49-F238E27FC236}">
                <a16:creationId xmlns:a16="http://schemas.microsoft.com/office/drawing/2014/main" id="{562A7769-EF9D-31EE-CB7D-916244C49994}"/>
              </a:ext>
            </a:extLst>
          </p:cNvPr>
          <p:cNvGrpSpPr>
            <a:grpSpLocks/>
          </p:cNvGrpSpPr>
          <p:nvPr/>
        </p:nvGrpSpPr>
        <p:grpSpPr bwMode="auto">
          <a:xfrm flipV="1">
            <a:off x="4648201" y="3505201"/>
            <a:ext cx="855663" cy="809625"/>
            <a:chOff x="1354" y="624"/>
            <a:chExt cx="1142" cy="802"/>
          </a:xfrm>
        </p:grpSpPr>
        <p:sp>
          <p:nvSpPr>
            <p:cNvPr id="200979" name="Freeform 275">
              <a:extLst>
                <a:ext uri="{FF2B5EF4-FFF2-40B4-BE49-F238E27FC236}">
                  <a16:creationId xmlns:a16="http://schemas.microsoft.com/office/drawing/2014/main" id="{01A5CF19-B8FC-D326-2204-E20AB66BD8EC}"/>
                </a:ext>
              </a:extLst>
            </p:cNvPr>
            <p:cNvSpPr>
              <a:spLocks/>
            </p:cNvSpPr>
            <p:nvPr/>
          </p:nvSpPr>
          <p:spPr bwMode="auto">
            <a:xfrm>
              <a:off x="1354" y="1251"/>
              <a:ext cx="165" cy="175"/>
            </a:xfrm>
            <a:custGeom>
              <a:avLst/>
              <a:gdLst>
                <a:gd name="T0" fmla="*/ 37 w 330"/>
                <a:gd name="T1" fmla="*/ 272 h 348"/>
                <a:gd name="T2" fmla="*/ 48 w 330"/>
                <a:gd name="T3" fmla="*/ 286 h 348"/>
                <a:gd name="T4" fmla="*/ 61 w 330"/>
                <a:gd name="T5" fmla="*/ 299 h 348"/>
                <a:gd name="T6" fmla="*/ 74 w 330"/>
                <a:gd name="T7" fmla="*/ 310 h 348"/>
                <a:gd name="T8" fmla="*/ 89 w 330"/>
                <a:gd name="T9" fmla="*/ 320 h 348"/>
                <a:gd name="T10" fmla="*/ 103 w 330"/>
                <a:gd name="T11" fmla="*/ 328 h 348"/>
                <a:gd name="T12" fmla="*/ 118 w 330"/>
                <a:gd name="T13" fmla="*/ 335 h 348"/>
                <a:gd name="T14" fmla="*/ 134 w 330"/>
                <a:gd name="T15" fmla="*/ 342 h 348"/>
                <a:gd name="T16" fmla="*/ 151 w 330"/>
                <a:gd name="T17" fmla="*/ 345 h 348"/>
                <a:gd name="T18" fmla="*/ 166 w 330"/>
                <a:gd name="T19" fmla="*/ 348 h 348"/>
                <a:gd name="T20" fmla="*/ 182 w 330"/>
                <a:gd name="T21" fmla="*/ 348 h 348"/>
                <a:gd name="T22" fmla="*/ 198 w 330"/>
                <a:gd name="T23" fmla="*/ 347 h 348"/>
                <a:gd name="T24" fmla="*/ 213 w 330"/>
                <a:gd name="T25" fmla="*/ 345 h 348"/>
                <a:gd name="T26" fmla="*/ 230 w 330"/>
                <a:gd name="T27" fmla="*/ 341 h 348"/>
                <a:gd name="T28" fmla="*/ 244 w 330"/>
                <a:gd name="T29" fmla="*/ 334 h 348"/>
                <a:gd name="T30" fmla="*/ 258 w 330"/>
                <a:gd name="T31" fmla="*/ 326 h 348"/>
                <a:gd name="T32" fmla="*/ 272 w 330"/>
                <a:gd name="T33" fmla="*/ 317 h 348"/>
                <a:gd name="T34" fmla="*/ 296 w 330"/>
                <a:gd name="T35" fmla="*/ 295 h 348"/>
                <a:gd name="T36" fmla="*/ 313 w 330"/>
                <a:gd name="T37" fmla="*/ 268 h 348"/>
                <a:gd name="T38" fmla="*/ 325 w 330"/>
                <a:gd name="T39" fmla="*/ 238 h 348"/>
                <a:gd name="T40" fmla="*/ 330 w 330"/>
                <a:gd name="T41" fmla="*/ 207 h 348"/>
                <a:gd name="T42" fmla="*/ 329 w 330"/>
                <a:gd name="T43" fmla="*/ 173 h 348"/>
                <a:gd name="T44" fmla="*/ 323 w 330"/>
                <a:gd name="T45" fmla="*/ 140 h 348"/>
                <a:gd name="T46" fmla="*/ 310 w 330"/>
                <a:gd name="T47" fmla="*/ 107 h 348"/>
                <a:gd name="T48" fmla="*/ 291 w 330"/>
                <a:gd name="T49" fmla="*/ 77 h 348"/>
                <a:gd name="T50" fmla="*/ 279 w 330"/>
                <a:gd name="T51" fmla="*/ 62 h 348"/>
                <a:gd name="T52" fmla="*/ 267 w 330"/>
                <a:gd name="T53" fmla="*/ 49 h 348"/>
                <a:gd name="T54" fmla="*/ 254 w 330"/>
                <a:gd name="T55" fmla="*/ 38 h 348"/>
                <a:gd name="T56" fmla="*/ 240 w 330"/>
                <a:gd name="T57" fmla="*/ 28 h 348"/>
                <a:gd name="T58" fmla="*/ 226 w 330"/>
                <a:gd name="T59" fmla="*/ 20 h 348"/>
                <a:gd name="T60" fmla="*/ 210 w 330"/>
                <a:gd name="T61" fmla="*/ 13 h 348"/>
                <a:gd name="T62" fmla="*/ 195 w 330"/>
                <a:gd name="T63" fmla="*/ 7 h 348"/>
                <a:gd name="T64" fmla="*/ 180 w 330"/>
                <a:gd name="T65" fmla="*/ 3 h 348"/>
                <a:gd name="T66" fmla="*/ 165 w 330"/>
                <a:gd name="T67" fmla="*/ 1 h 348"/>
                <a:gd name="T68" fmla="*/ 148 w 330"/>
                <a:gd name="T69" fmla="*/ 0 h 348"/>
                <a:gd name="T70" fmla="*/ 133 w 330"/>
                <a:gd name="T71" fmla="*/ 0 h 348"/>
                <a:gd name="T72" fmla="*/ 118 w 330"/>
                <a:gd name="T73" fmla="*/ 3 h 348"/>
                <a:gd name="T74" fmla="*/ 103 w 330"/>
                <a:gd name="T75" fmla="*/ 6 h 348"/>
                <a:gd name="T76" fmla="*/ 88 w 330"/>
                <a:gd name="T77" fmla="*/ 12 h 348"/>
                <a:gd name="T78" fmla="*/ 73 w 330"/>
                <a:gd name="T79" fmla="*/ 19 h 348"/>
                <a:gd name="T80" fmla="*/ 60 w 330"/>
                <a:gd name="T81" fmla="*/ 28 h 348"/>
                <a:gd name="T82" fmla="*/ 37 w 330"/>
                <a:gd name="T83" fmla="*/ 50 h 348"/>
                <a:gd name="T84" fmla="*/ 19 w 330"/>
                <a:gd name="T85" fmla="*/ 78 h 348"/>
                <a:gd name="T86" fmla="*/ 7 w 330"/>
                <a:gd name="T87" fmla="*/ 107 h 348"/>
                <a:gd name="T88" fmla="*/ 1 w 330"/>
                <a:gd name="T89" fmla="*/ 140 h 348"/>
                <a:gd name="T90" fmla="*/ 0 w 330"/>
                <a:gd name="T91" fmla="*/ 173 h 348"/>
                <a:gd name="T92" fmla="*/ 6 w 330"/>
                <a:gd name="T93" fmla="*/ 208 h 348"/>
                <a:gd name="T94" fmla="*/ 19 w 330"/>
                <a:gd name="T95" fmla="*/ 240 h 348"/>
                <a:gd name="T96" fmla="*/ 37 w 330"/>
                <a:gd name="T97" fmla="*/ 272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30" h="348">
                  <a:moveTo>
                    <a:pt x="37" y="272"/>
                  </a:moveTo>
                  <a:lnTo>
                    <a:pt x="48" y="286"/>
                  </a:lnTo>
                  <a:lnTo>
                    <a:pt x="61" y="299"/>
                  </a:lnTo>
                  <a:lnTo>
                    <a:pt x="74" y="310"/>
                  </a:lnTo>
                  <a:lnTo>
                    <a:pt x="89" y="320"/>
                  </a:lnTo>
                  <a:lnTo>
                    <a:pt x="103" y="328"/>
                  </a:lnTo>
                  <a:lnTo>
                    <a:pt x="118" y="335"/>
                  </a:lnTo>
                  <a:lnTo>
                    <a:pt x="134" y="342"/>
                  </a:lnTo>
                  <a:lnTo>
                    <a:pt x="151" y="345"/>
                  </a:lnTo>
                  <a:lnTo>
                    <a:pt x="166" y="348"/>
                  </a:lnTo>
                  <a:lnTo>
                    <a:pt x="182" y="348"/>
                  </a:lnTo>
                  <a:lnTo>
                    <a:pt x="198" y="347"/>
                  </a:lnTo>
                  <a:lnTo>
                    <a:pt x="213" y="345"/>
                  </a:lnTo>
                  <a:lnTo>
                    <a:pt x="230" y="341"/>
                  </a:lnTo>
                  <a:lnTo>
                    <a:pt x="244" y="334"/>
                  </a:lnTo>
                  <a:lnTo>
                    <a:pt x="258" y="326"/>
                  </a:lnTo>
                  <a:lnTo>
                    <a:pt x="272" y="317"/>
                  </a:lnTo>
                  <a:lnTo>
                    <a:pt x="296" y="295"/>
                  </a:lnTo>
                  <a:lnTo>
                    <a:pt x="313" y="268"/>
                  </a:lnTo>
                  <a:lnTo>
                    <a:pt x="325" y="238"/>
                  </a:lnTo>
                  <a:lnTo>
                    <a:pt x="330" y="207"/>
                  </a:lnTo>
                  <a:lnTo>
                    <a:pt x="329" y="173"/>
                  </a:lnTo>
                  <a:lnTo>
                    <a:pt x="323" y="140"/>
                  </a:lnTo>
                  <a:lnTo>
                    <a:pt x="310" y="107"/>
                  </a:lnTo>
                  <a:lnTo>
                    <a:pt x="291" y="77"/>
                  </a:lnTo>
                  <a:lnTo>
                    <a:pt x="279" y="62"/>
                  </a:lnTo>
                  <a:lnTo>
                    <a:pt x="267" y="49"/>
                  </a:lnTo>
                  <a:lnTo>
                    <a:pt x="254" y="38"/>
                  </a:lnTo>
                  <a:lnTo>
                    <a:pt x="240" y="28"/>
                  </a:lnTo>
                  <a:lnTo>
                    <a:pt x="226" y="20"/>
                  </a:lnTo>
                  <a:lnTo>
                    <a:pt x="210" y="13"/>
                  </a:lnTo>
                  <a:lnTo>
                    <a:pt x="195" y="7"/>
                  </a:lnTo>
                  <a:lnTo>
                    <a:pt x="180" y="3"/>
                  </a:lnTo>
                  <a:lnTo>
                    <a:pt x="165" y="1"/>
                  </a:lnTo>
                  <a:lnTo>
                    <a:pt x="148" y="0"/>
                  </a:lnTo>
                  <a:lnTo>
                    <a:pt x="133" y="0"/>
                  </a:lnTo>
                  <a:lnTo>
                    <a:pt x="118" y="3"/>
                  </a:lnTo>
                  <a:lnTo>
                    <a:pt x="103" y="6"/>
                  </a:lnTo>
                  <a:lnTo>
                    <a:pt x="88" y="12"/>
                  </a:lnTo>
                  <a:lnTo>
                    <a:pt x="73" y="19"/>
                  </a:lnTo>
                  <a:lnTo>
                    <a:pt x="60" y="28"/>
                  </a:lnTo>
                  <a:lnTo>
                    <a:pt x="37" y="50"/>
                  </a:lnTo>
                  <a:lnTo>
                    <a:pt x="19" y="78"/>
                  </a:lnTo>
                  <a:lnTo>
                    <a:pt x="7" y="107"/>
                  </a:lnTo>
                  <a:lnTo>
                    <a:pt x="1" y="140"/>
                  </a:lnTo>
                  <a:lnTo>
                    <a:pt x="0" y="173"/>
                  </a:lnTo>
                  <a:lnTo>
                    <a:pt x="6" y="208"/>
                  </a:lnTo>
                  <a:lnTo>
                    <a:pt x="19" y="240"/>
                  </a:lnTo>
                  <a:lnTo>
                    <a:pt x="37" y="27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80" name="Freeform 276">
              <a:extLst>
                <a:ext uri="{FF2B5EF4-FFF2-40B4-BE49-F238E27FC236}">
                  <a16:creationId xmlns:a16="http://schemas.microsoft.com/office/drawing/2014/main" id="{8F31B3A0-5549-3A4C-8E24-98350B814CA4}"/>
                </a:ext>
              </a:extLst>
            </p:cNvPr>
            <p:cNvSpPr>
              <a:spLocks/>
            </p:cNvSpPr>
            <p:nvPr/>
          </p:nvSpPr>
          <p:spPr bwMode="auto">
            <a:xfrm>
              <a:off x="2034" y="811"/>
              <a:ext cx="169" cy="132"/>
            </a:xfrm>
            <a:custGeom>
              <a:avLst/>
              <a:gdLst>
                <a:gd name="T0" fmla="*/ 268 w 339"/>
                <a:gd name="T1" fmla="*/ 0 h 262"/>
                <a:gd name="T2" fmla="*/ 21 w 339"/>
                <a:gd name="T3" fmla="*/ 146 h 262"/>
                <a:gd name="T4" fmla="*/ 20 w 339"/>
                <a:gd name="T5" fmla="*/ 147 h 262"/>
                <a:gd name="T6" fmla="*/ 16 w 339"/>
                <a:gd name="T7" fmla="*/ 151 h 262"/>
                <a:gd name="T8" fmla="*/ 11 w 339"/>
                <a:gd name="T9" fmla="*/ 157 h 262"/>
                <a:gd name="T10" fmla="*/ 6 w 339"/>
                <a:gd name="T11" fmla="*/ 165 h 262"/>
                <a:gd name="T12" fmla="*/ 2 w 339"/>
                <a:gd name="T13" fmla="*/ 175 h 262"/>
                <a:gd name="T14" fmla="*/ 0 w 339"/>
                <a:gd name="T15" fmla="*/ 188 h 262"/>
                <a:gd name="T16" fmla="*/ 2 w 339"/>
                <a:gd name="T17" fmla="*/ 204 h 262"/>
                <a:gd name="T18" fmla="*/ 7 w 339"/>
                <a:gd name="T19" fmla="*/ 221 h 262"/>
                <a:gd name="T20" fmla="*/ 8 w 339"/>
                <a:gd name="T21" fmla="*/ 223 h 262"/>
                <a:gd name="T22" fmla="*/ 13 w 339"/>
                <a:gd name="T23" fmla="*/ 228 h 262"/>
                <a:gd name="T24" fmla="*/ 20 w 339"/>
                <a:gd name="T25" fmla="*/ 236 h 262"/>
                <a:gd name="T26" fmla="*/ 29 w 339"/>
                <a:gd name="T27" fmla="*/ 244 h 262"/>
                <a:gd name="T28" fmla="*/ 39 w 339"/>
                <a:gd name="T29" fmla="*/ 252 h 262"/>
                <a:gd name="T30" fmla="*/ 52 w 339"/>
                <a:gd name="T31" fmla="*/ 258 h 262"/>
                <a:gd name="T32" fmla="*/ 67 w 339"/>
                <a:gd name="T33" fmla="*/ 262 h 262"/>
                <a:gd name="T34" fmla="*/ 84 w 339"/>
                <a:gd name="T35" fmla="*/ 261 h 262"/>
                <a:gd name="T36" fmla="*/ 339 w 339"/>
                <a:gd name="T37" fmla="*/ 105 h 262"/>
                <a:gd name="T38" fmla="*/ 268 w 339"/>
                <a:gd name="T39" fmla="*/ 0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39" h="262">
                  <a:moveTo>
                    <a:pt x="268" y="0"/>
                  </a:moveTo>
                  <a:lnTo>
                    <a:pt x="21" y="146"/>
                  </a:lnTo>
                  <a:lnTo>
                    <a:pt x="20" y="147"/>
                  </a:lnTo>
                  <a:lnTo>
                    <a:pt x="16" y="151"/>
                  </a:lnTo>
                  <a:lnTo>
                    <a:pt x="11" y="157"/>
                  </a:lnTo>
                  <a:lnTo>
                    <a:pt x="6" y="165"/>
                  </a:lnTo>
                  <a:lnTo>
                    <a:pt x="2" y="175"/>
                  </a:lnTo>
                  <a:lnTo>
                    <a:pt x="0" y="188"/>
                  </a:lnTo>
                  <a:lnTo>
                    <a:pt x="2" y="204"/>
                  </a:lnTo>
                  <a:lnTo>
                    <a:pt x="7" y="221"/>
                  </a:lnTo>
                  <a:lnTo>
                    <a:pt x="8" y="223"/>
                  </a:lnTo>
                  <a:lnTo>
                    <a:pt x="13" y="228"/>
                  </a:lnTo>
                  <a:lnTo>
                    <a:pt x="20" y="236"/>
                  </a:lnTo>
                  <a:lnTo>
                    <a:pt x="29" y="244"/>
                  </a:lnTo>
                  <a:lnTo>
                    <a:pt x="39" y="252"/>
                  </a:lnTo>
                  <a:lnTo>
                    <a:pt x="52" y="258"/>
                  </a:lnTo>
                  <a:lnTo>
                    <a:pt x="67" y="262"/>
                  </a:lnTo>
                  <a:lnTo>
                    <a:pt x="84" y="261"/>
                  </a:lnTo>
                  <a:lnTo>
                    <a:pt x="339" y="105"/>
                  </a:lnTo>
                  <a:lnTo>
                    <a:pt x="268"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81" name="Freeform 277">
              <a:extLst>
                <a:ext uri="{FF2B5EF4-FFF2-40B4-BE49-F238E27FC236}">
                  <a16:creationId xmlns:a16="http://schemas.microsoft.com/office/drawing/2014/main" id="{B985C5EA-5530-FE72-161D-A41807D3F843}"/>
                </a:ext>
              </a:extLst>
            </p:cNvPr>
            <p:cNvSpPr>
              <a:spLocks/>
            </p:cNvSpPr>
            <p:nvPr/>
          </p:nvSpPr>
          <p:spPr bwMode="auto">
            <a:xfrm>
              <a:off x="1458" y="904"/>
              <a:ext cx="538" cy="472"/>
            </a:xfrm>
            <a:custGeom>
              <a:avLst/>
              <a:gdLst>
                <a:gd name="T0" fmla="*/ 0 w 1077"/>
                <a:gd name="T1" fmla="*/ 658 h 942"/>
                <a:gd name="T2" fmla="*/ 802 w 1077"/>
                <a:gd name="T3" fmla="*/ 0 h 942"/>
                <a:gd name="T4" fmla="*/ 1077 w 1077"/>
                <a:gd name="T5" fmla="*/ 391 h 942"/>
                <a:gd name="T6" fmla="*/ 135 w 1077"/>
                <a:gd name="T7" fmla="*/ 942 h 942"/>
                <a:gd name="T8" fmla="*/ 0 w 1077"/>
                <a:gd name="T9" fmla="*/ 658 h 942"/>
              </a:gdLst>
              <a:ahLst/>
              <a:cxnLst>
                <a:cxn ang="0">
                  <a:pos x="T0" y="T1"/>
                </a:cxn>
                <a:cxn ang="0">
                  <a:pos x="T2" y="T3"/>
                </a:cxn>
                <a:cxn ang="0">
                  <a:pos x="T4" y="T5"/>
                </a:cxn>
                <a:cxn ang="0">
                  <a:pos x="T6" y="T7"/>
                </a:cxn>
                <a:cxn ang="0">
                  <a:pos x="T8" y="T9"/>
                </a:cxn>
              </a:cxnLst>
              <a:rect l="0" t="0" r="r" b="b"/>
              <a:pathLst>
                <a:path w="1077" h="942">
                  <a:moveTo>
                    <a:pt x="0" y="658"/>
                  </a:moveTo>
                  <a:lnTo>
                    <a:pt x="802" y="0"/>
                  </a:lnTo>
                  <a:lnTo>
                    <a:pt x="1077" y="391"/>
                  </a:lnTo>
                  <a:lnTo>
                    <a:pt x="135" y="942"/>
                  </a:lnTo>
                  <a:lnTo>
                    <a:pt x="0" y="658"/>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82" name="Freeform 278">
              <a:extLst>
                <a:ext uri="{FF2B5EF4-FFF2-40B4-BE49-F238E27FC236}">
                  <a16:creationId xmlns:a16="http://schemas.microsoft.com/office/drawing/2014/main" id="{E5F4EAA7-9896-832A-0D4A-616DBF5CA683}"/>
                </a:ext>
              </a:extLst>
            </p:cNvPr>
            <p:cNvSpPr>
              <a:spLocks/>
            </p:cNvSpPr>
            <p:nvPr/>
          </p:nvSpPr>
          <p:spPr bwMode="auto">
            <a:xfrm>
              <a:off x="1822" y="891"/>
              <a:ext cx="210" cy="222"/>
            </a:xfrm>
            <a:custGeom>
              <a:avLst/>
              <a:gdLst>
                <a:gd name="T0" fmla="*/ 67 w 420"/>
                <a:gd name="T1" fmla="*/ 353 h 442"/>
                <a:gd name="T2" fmla="*/ 84 w 420"/>
                <a:gd name="T3" fmla="*/ 370 h 442"/>
                <a:gd name="T4" fmla="*/ 102 w 420"/>
                <a:gd name="T5" fmla="*/ 387 h 442"/>
                <a:gd name="T6" fmla="*/ 121 w 420"/>
                <a:gd name="T7" fmla="*/ 400 h 442"/>
                <a:gd name="T8" fmla="*/ 140 w 420"/>
                <a:gd name="T9" fmla="*/ 412 h 442"/>
                <a:gd name="T10" fmla="*/ 159 w 420"/>
                <a:gd name="T11" fmla="*/ 422 h 442"/>
                <a:gd name="T12" fmla="*/ 180 w 420"/>
                <a:gd name="T13" fmla="*/ 430 h 442"/>
                <a:gd name="T14" fmla="*/ 201 w 420"/>
                <a:gd name="T15" fmla="*/ 436 h 442"/>
                <a:gd name="T16" fmla="*/ 221 w 420"/>
                <a:gd name="T17" fmla="*/ 440 h 442"/>
                <a:gd name="T18" fmla="*/ 242 w 420"/>
                <a:gd name="T19" fmla="*/ 442 h 442"/>
                <a:gd name="T20" fmla="*/ 262 w 420"/>
                <a:gd name="T21" fmla="*/ 442 h 442"/>
                <a:gd name="T22" fmla="*/ 281 w 420"/>
                <a:gd name="T23" fmla="*/ 441 h 442"/>
                <a:gd name="T24" fmla="*/ 301 w 420"/>
                <a:gd name="T25" fmla="*/ 437 h 442"/>
                <a:gd name="T26" fmla="*/ 319 w 420"/>
                <a:gd name="T27" fmla="*/ 431 h 442"/>
                <a:gd name="T28" fmla="*/ 336 w 420"/>
                <a:gd name="T29" fmla="*/ 423 h 442"/>
                <a:gd name="T30" fmla="*/ 352 w 420"/>
                <a:gd name="T31" fmla="*/ 413 h 442"/>
                <a:gd name="T32" fmla="*/ 368 w 420"/>
                <a:gd name="T33" fmla="*/ 401 h 442"/>
                <a:gd name="T34" fmla="*/ 393 w 420"/>
                <a:gd name="T35" fmla="*/ 371 h 442"/>
                <a:gd name="T36" fmla="*/ 410 w 420"/>
                <a:gd name="T37" fmla="*/ 337 h 442"/>
                <a:gd name="T38" fmla="*/ 419 w 420"/>
                <a:gd name="T39" fmla="*/ 299 h 442"/>
                <a:gd name="T40" fmla="*/ 420 w 420"/>
                <a:gd name="T41" fmla="*/ 259 h 442"/>
                <a:gd name="T42" fmla="*/ 413 w 420"/>
                <a:gd name="T43" fmla="*/ 217 h 442"/>
                <a:gd name="T44" fmla="*/ 399 w 420"/>
                <a:gd name="T45" fmla="*/ 175 h 442"/>
                <a:gd name="T46" fmla="*/ 378 w 420"/>
                <a:gd name="T47" fmla="*/ 136 h 442"/>
                <a:gd name="T48" fmla="*/ 348 w 420"/>
                <a:gd name="T49" fmla="*/ 97 h 442"/>
                <a:gd name="T50" fmla="*/ 332 w 420"/>
                <a:gd name="T51" fmla="*/ 80 h 442"/>
                <a:gd name="T52" fmla="*/ 315 w 420"/>
                <a:gd name="T53" fmla="*/ 64 h 442"/>
                <a:gd name="T54" fmla="*/ 296 w 420"/>
                <a:gd name="T55" fmla="*/ 50 h 442"/>
                <a:gd name="T56" fmla="*/ 277 w 420"/>
                <a:gd name="T57" fmla="*/ 36 h 442"/>
                <a:gd name="T58" fmla="*/ 258 w 420"/>
                <a:gd name="T59" fmla="*/ 25 h 442"/>
                <a:gd name="T60" fmla="*/ 239 w 420"/>
                <a:gd name="T61" fmla="*/ 17 h 442"/>
                <a:gd name="T62" fmla="*/ 219 w 420"/>
                <a:gd name="T63" fmla="*/ 9 h 442"/>
                <a:gd name="T64" fmla="*/ 199 w 420"/>
                <a:gd name="T65" fmla="*/ 4 h 442"/>
                <a:gd name="T66" fmla="*/ 180 w 420"/>
                <a:gd name="T67" fmla="*/ 1 h 442"/>
                <a:gd name="T68" fmla="*/ 159 w 420"/>
                <a:gd name="T69" fmla="*/ 0 h 442"/>
                <a:gd name="T70" fmla="*/ 141 w 420"/>
                <a:gd name="T71" fmla="*/ 1 h 442"/>
                <a:gd name="T72" fmla="*/ 122 w 420"/>
                <a:gd name="T73" fmla="*/ 3 h 442"/>
                <a:gd name="T74" fmla="*/ 105 w 420"/>
                <a:gd name="T75" fmla="*/ 9 h 442"/>
                <a:gd name="T76" fmla="*/ 87 w 420"/>
                <a:gd name="T77" fmla="*/ 16 h 442"/>
                <a:gd name="T78" fmla="*/ 71 w 420"/>
                <a:gd name="T79" fmla="*/ 25 h 442"/>
                <a:gd name="T80" fmla="*/ 56 w 420"/>
                <a:gd name="T81" fmla="*/ 37 h 442"/>
                <a:gd name="T82" fmla="*/ 31 w 420"/>
                <a:gd name="T83" fmla="*/ 67 h 442"/>
                <a:gd name="T84" fmla="*/ 12 w 420"/>
                <a:gd name="T85" fmla="*/ 102 h 442"/>
                <a:gd name="T86" fmla="*/ 2 w 420"/>
                <a:gd name="T87" fmla="*/ 143 h 442"/>
                <a:gd name="T88" fmla="*/ 0 w 420"/>
                <a:gd name="T89" fmla="*/ 185 h 442"/>
                <a:gd name="T90" fmla="*/ 5 w 420"/>
                <a:gd name="T91" fmla="*/ 228 h 442"/>
                <a:gd name="T92" fmla="*/ 18 w 420"/>
                <a:gd name="T93" fmla="*/ 272 h 442"/>
                <a:gd name="T94" fmla="*/ 39 w 420"/>
                <a:gd name="T95" fmla="*/ 315 h 442"/>
                <a:gd name="T96" fmla="*/ 67 w 420"/>
                <a:gd name="T97" fmla="*/ 35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20" h="442">
                  <a:moveTo>
                    <a:pt x="67" y="353"/>
                  </a:moveTo>
                  <a:lnTo>
                    <a:pt x="84" y="370"/>
                  </a:lnTo>
                  <a:lnTo>
                    <a:pt x="102" y="387"/>
                  </a:lnTo>
                  <a:lnTo>
                    <a:pt x="121" y="400"/>
                  </a:lnTo>
                  <a:lnTo>
                    <a:pt x="140" y="412"/>
                  </a:lnTo>
                  <a:lnTo>
                    <a:pt x="159" y="422"/>
                  </a:lnTo>
                  <a:lnTo>
                    <a:pt x="180" y="430"/>
                  </a:lnTo>
                  <a:lnTo>
                    <a:pt x="201" y="436"/>
                  </a:lnTo>
                  <a:lnTo>
                    <a:pt x="221" y="440"/>
                  </a:lnTo>
                  <a:lnTo>
                    <a:pt x="242" y="442"/>
                  </a:lnTo>
                  <a:lnTo>
                    <a:pt x="262" y="442"/>
                  </a:lnTo>
                  <a:lnTo>
                    <a:pt x="281" y="441"/>
                  </a:lnTo>
                  <a:lnTo>
                    <a:pt x="301" y="437"/>
                  </a:lnTo>
                  <a:lnTo>
                    <a:pt x="319" y="431"/>
                  </a:lnTo>
                  <a:lnTo>
                    <a:pt x="336" y="423"/>
                  </a:lnTo>
                  <a:lnTo>
                    <a:pt x="352" y="413"/>
                  </a:lnTo>
                  <a:lnTo>
                    <a:pt x="368" y="401"/>
                  </a:lnTo>
                  <a:lnTo>
                    <a:pt x="393" y="371"/>
                  </a:lnTo>
                  <a:lnTo>
                    <a:pt x="410" y="337"/>
                  </a:lnTo>
                  <a:lnTo>
                    <a:pt x="419" y="299"/>
                  </a:lnTo>
                  <a:lnTo>
                    <a:pt x="420" y="259"/>
                  </a:lnTo>
                  <a:lnTo>
                    <a:pt x="413" y="217"/>
                  </a:lnTo>
                  <a:lnTo>
                    <a:pt x="399" y="175"/>
                  </a:lnTo>
                  <a:lnTo>
                    <a:pt x="378" y="136"/>
                  </a:lnTo>
                  <a:lnTo>
                    <a:pt x="348" y="97"/>
                  </a:lnTo>
                  <a:lnTo>
                    <a:pt x="332" y="80"/>
                  </a:lnTo>
                  <a:lnTo>
                    <a:pt x="315" y="64"/>
                  </a:lnTo>
                  <a:lnTo>
                    <a:pt x="296" y="50"/>
                  </a:lnTo>
                  <a:lnTo>
                    <a:pt x="277" y="36"/>
                  </a:lnTo>
                  <a:lnTo>
                    <a:pt x="258" y="25"/>
                  </a:lnTo>
                  <a:lnTo>
                    <a:pt x="239" y="17"/>
                  </a:lnTo>
                  <a:lnTo>
                    <a:pt x="219" y="9"/>
                  </a:lnTo>
                  <a:lnTo>
                    <a:pt x="199" y="4"/>
                  </a:lnTo>
                  <a:lnTo>
                    <a:pt x="180" y="1"/>
                  </a:lnTo>
                  <a:lnTo>
                    <a:pt x="159" y="0"/>
                  </a:lnTo>
                  <a:lnTo>
                    <a:pt x="141" y="1"/>
                  </a:lnTo>
                  <a:lnTo>
                    <a:pt x="122" y="3"/>
                  </a:lnTo>
                  <a:lnTo>
                    <a:pt x="105" y="9"/>
                  </a:lnTo>
                  <a:lnTo>
                    <a:pt x="87" y="16"/>
                  </a:lnTo>
                  <a:lnTo>
                    <a:pt x="71" y="25"/>
                  </a:lnTo>
                  <a:lnTo>
                    <a:pt x="56" y="37"/>
                  </a:lnTo>
                  <a:lnTo>
                    <a:pt x="31" y="67"/>
                  </a:lnTo>
                  <a:lnTo>
                    <a:pt x="12" y="102"/>
                  </a:lnTo>
                  <a:lnTo>
                    <a:pt x="2" y="143"/>
                  </a:lnTo>
                  <a:lnTo>
                    <a:pt x="0" y="185"/>
                  </a:lnTo>
                  <a:lnTo>
                    <a:pt x="5" y="228"/>
                  </a:lnTo>
                  <a:lnTo>
                    <a:pt x="18" y="272"/>
                  </a:lnTo>
                  <a:lnTo>
                    <a:pt x="39" y="315"/>
                  </a:lnTo>
                  <a:lnTo>
                    <a:pt x="67" y="35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83" name="Freeform 279">
              <a:extLst>
                <a:ext uri="{FF2B5EF4-FFF2-40B4-BE49-F238E27FC236}">
                  <a16:creationId xmlns:a16="http://schemas.microsoft.com/office/drawing/2014/main" id="{600ABFF2-FC11-658E-3805-C5E10B2C0327}"/>
                </a:ext>
              </a:extLst>
            </p:cNvPr>
            <p:cNvSpPr>
              <a:spLocks/>
            </p:cNvSpPr>
            <p:nvPr/>
          </p:nvSpPr>
          <p:spPr bwMode="auto">
            <a:xfrm>
              <a:off x="1390" y="1187"/>
              <a:ext cx="214" cy="230"/>
            </a:xfrm>
            <a:custGeom>
              <a:avLst/>
              <a:gdLst>
                <a:gd name="T0" fmla="*/ 49 w 433"/>
                <a:gd name="T1" fmla="*/ 357 h 457"/>
                <a:gd name="T2" fmla="*/ 64 w 433"/>
                <a:gd name="T3" fmla="*/ 376 h 457"/>
                <a:gd name="T4" fmla="*/ 81 w 433"/>
                <a:gd name="T5" fmla="*/ 392 h 457"/>
                <a:gd name="T6" fmla="*/ 98 w 433"/>
                <a:gd name="T7" fmla="*/ 408 h 457"/>
                <a:gd name="T8" fmla="*/ 117 w 433"/>
                <a:gd name="T9" fmla="*/ 421 h 457"/>
                <a:gd name="T10" fmla="*/ 136 w 433"/>
                <a:gd name="T11" fmla="*/ 432 h 457"/>
                <a:gd name="T12" fmla="*/ 157 w 433"/>
                <a:gd name="T13" fmla="*/ 441 h 457"/>
                <a:gd name="T14" fmla="*/ 177 w 433"/>
                <a:gd name="T15" fmla="*/ 448 h 457"/>
                <a:gd name="T16" fmla="*/ 197 w 433"/>
                <a:gd name="T17" fmla="*/ 453 h 457"/>
                <a:gd name="T18" fmla="*/ 219 w 433"/>
                <a:gd name="T19" fmla="*/ 456 h 457"/>
                <a:gd name="T20" fmla="*/ 240 w 433"/>
                <a:gd name="T21" fmla="*/ 457 h 457"/>
                <a:gd name="T22" fmla="*/ 260 w 433"/>
                <a:gd name="T23" fmla="*/ 456 h 457"/>
                <a:gd name="T24" fmla="*/ 281 w 433"/>
                <a:gd name="T25" fmla="*/ 453 h 457"/>
                <a:gd name="T26" fmla="*/ 302 w 433"/>
                <a:gd name="T27" fmla="*/ 447 h 457"/>
                <a:gd name="T28" fmla="*/ 321 w 433"/>
                <a:gd name="T29" fmla="*/ 440 h 457"/>
                <a:gd name="T30" fmla="*/ 339 w 433"/>
                <a:gd name="T31" fmla="*/ 430 h 457"/>
                <a:gd name="T32" fmla="*/ 358 w 433"/>
                <a:gd name="T33" fmla="*/ 418 h 457"/>
                <a:gd name="T34" fmla="*/ 388 w 433"/>
                <a:gd name="T35" fmla="*/ 388 h 457"/>
                <a:gd name="T36" fmla="*/ 411 w 433"/>
                <a:gd name="T37" fmla="*/ 353 h 457"/>
                <a:gd name="T38" fmla="*/ 426 w 433"/>
                <a:gd name="T39" fmla="*/ 314 h 457"/>
                <a:gd name="T40" fmla="*/ 433 w 433"/>
                <a:gd name="T41" fmla="*/ 272 h 457"/>
                <a:gd name="T42" fmla="*/ 432 w 433"/>
                <a:gd name="T43" fmla="*/ 229 h 457"/>
                <a:gd name="T44" fmla="*/ 423 w 433"/>
                <a:gd name="T45" fmla="*/ 185 h 457"/>
                <a:gd name="T46" fmla="*/ 405 w 433"/>
                <a:gd name="T47" fmla="*/ 143 h 457"/>
                <a:gd name="T48" fmla="*/ 380 w 433"/>
                <a:gd name="T49" fmla="*/ 102 h 457"/>
                <a:gd name="T50" fmla="*/ 365 w 433"/>
                <a:gd name="T51" fmla="*/ 83 h 457"/>
                <a:gd name="T52" fmla="*/ 348 w 433"/>
                <a:gd name="T53" fmla="*/ 67 h 457"/>
                <a:gd name="T54" fmla="*/ 331 w 433"/>
                <a:gd name="T55" fmla="*/ 51 h 457"/>
                <a:gd name="T56" fmla="*/ 313 w 433"/>
                <a:gd name="T57" fmla="*/ 37 h 457"/>
                <a:gd name="T58" fmla="*/ 294 w 433"/>
                <a:gd name="T59" fmla="*/ 26 h 457"/>
                <a:gd name="T60" fmla="*/ 274 w 433"/>
                <a:gd name="T61" fmla="*/ 17 h 457"/>
                <a:gd name="T62" fmla="*/ 254 w 433"/>
                <a:gd name="T63" fmla="*/ 9 h 457"/>
                <a:gd name="T64" fmla="*/ 234 w 433"/>
                <a:gd name="T65" fmla="*/ 4 h 457"/>
                <a:gd name="T66" fmla="*/ 213 w 433"/>
                <a:gd name="T67" fmla="*/ 1 h 457"/>
                <a:gd name="T68" fmla="*/ 193 w 433"/>
                <a:gd name="T69" fmla="*/ 0 h 457"/>
                <a:gd name="T70" fmla="*/ 173 w 433"/>
                <a:gd name="T71" fmla="*/ 0 h 457"/>
                <a:gd name="T72" fmla="*/ 153 w 433"/>
                <a:gd name="T73" fmla="*/ 3 h 457"/>
                <a:gd name="T74" fmla="*/ 133 w 433"/>
                <a:gd name="T75" fmla="*/ 8 h 457"/>
                <a:gd name="T76" fmla="*/ 114 w 433"/>
                <a:gd name="T77" fmla="*/ 16 h 457"/>
                <a:gd name="T78" fmla="*/ 96 w 433"/>
                <a:gd name="T79" fmla="*/ 25 h 457"/>
                <a:gd name="T80" fmla="*/ 78 w 433"/>
                <a:gd name="T81" fmla="*/ 37 h 457"/>
                <a:gd name="T82" fmla="*/ 48 w 433"/>
                <a:gd name="T83" fmla="*/ 67 h 457"/>
                <a:gd name="T84" fmla="*/ 25 w 433"/>
                <a:gd name="T85" fmla="*/ 102 h 457"/>
                <a:gd name="T86" fmla="*/ 8 w 433"/>
                <a:gd name="T87" fmla="*/ 142 h 457"/>
                <a:gd name="T88" fmla="*/ 1 w 433"/>
                <a:gd name="T89" fmla="*/ 184 h 457"/>
                <a:gd name="T90" fmla="*/ 0 w 433"/>
                <a:gd name="T91" fmla="*/ 228 h 457"/>
                <a:gd name="T92" fmla="*/ 8 w 433"/>
                <a:gd name="T93" fmla="*/ 273 h 457"/>
                <a:gd name="T94" fmla="*/ 25 w 433"/>
                <a:gd name="T95" fmla="*/ 315 h 457"/>
                <a:gd name="T96" fmla="*/ 49 w 433"/>
                <a:gd name="T97" fmla="*/ 357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3" h="457">
                  <a:moveTo>
                    <a:pt x="49" y="357"/>
                  </a:moveTo>
                  <a:lnTo>
                    <a:pt x="64" y="376"/>
                  </a:lnTo>
                  <a:lnTo>
                    <a:pt x="81" y="392"/>
                  </a:lnTo>
                  <a:lnTo>
                    <a:pt x="98" y="408"/>
                  </a:lnTo>
                  <a:lnTo>
                    <a:pt x="117" y="421"/>
                  </a:lnTo>
                  <a:lnTo>
                    <a:pt x="136" y="432"/>
                  </a:lnTo>
                  <a:lnTo>
                    <a:pt x="157" y="441"/>
                  </a:lnTo>
                  <a:lnTo>
                    <a:pt x="177" y="448"/>
                  </a:lnTo>
                  <a:lnTo>
                    <a:pt x="197" y="453"/>
                  </a:lnTo>
                  <a:lnTo>
                    <a:pt x="219" y="456"/>
                  </a:lnTo>
                  <a:lnTo>
                    <a:pt x="240" y="457"/>
                  </a:lnTo>
                  <a:lnTo>
                    <a:pt x="260" y="456"/>
                  </a:lnTo>
                  <a:lnTo>
                    <a:pt x="281" y="453"/>
                  </a:lnTo>
                  <a:lnTo>
                    <a:pt x="302" y="447"/>
                  </a:lnTo>
                  <a:lnTo>
                    <a:pt x="321" y="440"/>
                  </a:lnTo>
                  <a:lnTo>
                    <a:pt x="339" y="430"/>
                  </a:lnTo>
                  <a:lnTo>
                    <a:pt x="358" y="418"/>
                  </a:lnTo>
                  <a:lnTo>
                    <a:pt x="388" y="388"/>
                  </a:lnTo>
                  <a:lnTo>
                    <a:pt x="411" y="353"/>
                  </a:lnTo>
                  <a:lnTo>
                    <a:pt x="426" y="314"/>
                  </a:lnTo>
                  <a:lnTo>
                    <a:pt x="433" y="272"/>
                  </a:lnTo>
                  <a:lnTo>
                    <a:pt x="432" y="229"/>
                  </a:lnTo>
                  <a:lnTo>
                    <a:pt x="423" y="185"/>
                  </a:lnTo>
                  <a:lnTo>
                    <a:pt x="405" y="143"/>
                  </a:lnTo>
                  <a:lnTo>
                    <a:pt x="380" y="102"/>
                  </a:lnTo>
                  <a:lnTo>
                    <a:pt x="365" y="83"/>
                  </a:lnTo>
                  <a:lnTo>
                    <a:pt x="348" y="67"/>
                  </a:lnTo>
                  <a:lnTo>
                    <a:pt x="331" y="51"/>
                  </a:lnTo>
                  <a:lnTo>
                    <a:pt x="313" y="37"/>
                  </a:lnTo>
                  <a:lnTo>
                    <a:pt x="294" y="26"/>
                  </a:lnTo>
                  <a:lnTo>
                    <a:pt x="274" y="17"/>
                  </a:lnTo>
                  <a:lnTo>
                    <a:pt x="254" y="9"/>
                  </a:lnTo>
                  <a:lnTo>
                    <a:pt x="234" y="4"/>
                  </a:lnTo>
                  <a:lnTo>
                    <a:pt x="213" y="1"/>
                  </a:lnTo>
                  <a:lnTo>
                    <a:pt x="193" y="0"/>
                  </a:lnTo>
                  <a:lnTo>
                    <a:pt x="173" y="0"/>
                  </a:lnTo>
                  <a:lnTo>
                    <a:pt x="153" y="3"/>
                  </a:lnTo>
                  <a:lnTo>
                    <a:pt x="133" y="8"/>
                  </a:lnTo>
                  <a:lnTo>
                    <a:pt x="114" y="16"/>
                  </a:lnTo>
                  <a:lnTo>
                    <a:pt x="96" y="25"/>
                  </a:lnTo>
                  <a:lnTo>
                    <a:pt x="78" y="37"/>
                  </a:lnTo>
                  <a:lnTo>
                    <a:pt x="48" y="67"/>
                  </a:lnTo>
                  <a:lnTo>
                    <a:pt x="25" y="102"/>
                  </a:lnTo>
                  <a:lnTo>
                    <a:pt x="8" y="142"/>
                  </a:lnTo>
                  <a:lnTo>
                    <a:pt x="1" y="184"/>
                  </a:lnTo>
                  <a:lnTo>
                    <a:pt x="0" y="228"/>
                  </a:lnTo>
                  <a:lnTo>
                    <a:pt x="8" y="273"/>
                  </a:lnTo>
                  <a:lnTo>
                    <a:pt x="25" y="315"/>
                  </a:lnTo>
                  <a:lnTo>
                    <a:pt x="49" y="357"/>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84" name="Freeform 280">
              <a:extLst>
                <a:ext uri="{FF2B5EF4-FFF2-40B4-BE49-F238E27FC236}">
                  <a16:creationId xmlns:a16="http://schemas.microsoft.com/office/drawing/2014/main" id="{6AA17943-3CF7-11D5-D62E-45FFEF769E81}"/>
                </a:ext>
              </a:extLst>
            </p:cNvPr>
            <p:cNvSpPr>
              <a:spLocks/>
            </p:cNvSpPr>
            <p:nvPr/>
          </p:nvSpPr>
          <p:spPr bwMode="auto">
            <a:xfrm>
              <a:off x="1973" y="854"/>
              <a:ext cx="131" cy="137"/>
            </a:xfrm>
            <a:custGeom>
              <a:avLst/>
              <a:gdLst>
                <a:gd name="T0" fmla="*/ 43 w 261"/>
                <a:gd name="T1" fmla="*/ 216 h 273"/>
                <a:gd name="T2" fmla="*/ 54 w 261"/>
                <a:gd name="T3" fmla="*/ 227 h 273"/>
                <a:gd name="T4" fmla="*/ 66 w 261"/>
                <a:gd name="T5" fmla="*/ 237 h 273"/>
                <a:gd name="T6" fmla="*/ 77 w 261"/>
                <a:gd name="T7" fmla="*/ 245 h 273"/>
                <a:gd name="T8" fmla="*/ 90 w 261"/>
                <a:gd name="T9" fmla="*/ 254 h 273"/>
                <a:gd name="T10" fmla="*/ 102 w 261"/>
                <a:gd name="T11" fmla="*/ 260 h 273"/>
                <a:gd name="T12" fmla="*/ 114 w 261"/>
                <a:gd name="T13" fmla="*/ 265 h 273"/>
                <a:gd name="T14" fmla="*/ 127 w 261"/>
                <a:gd name="T15" fmla="*/ 269 h 273"/>
                <a:gd name="T16" fmla="*/ 141 w 261"/>
                <a:gd name="T17" fmla="*/ 271 h 273"/>
                <a:gd name="T18" fmla="*/ 153 w 261"/>
                <a:gd name="T19" fmla="*/ 273 h 273"/>
                <a:gd name="T20" fmla="*/ 165 w 261"/>
                <a:gd name="T21" fmla="*/ 273 h 273"/>
                <a:gd name="T22" fmla="*/ 177 w 261"/>
                <a:gd name="T23" fmla="*/ 272 h 273"/>
                <a:gd name="T24" fmla="*/ 189 w 261"/>
                <a:gd name="T25" fmla="*/ 270 h 273"/>
                <a:gd name="T26" fmla="*/ 200 w 261"/>
                <a:gd name="T27" fmla="*/ 266 h 273"/>
                <a:gd name="T28" fmla="*/ 212 w 261"/>
                <a:gd name="T29" fmla="*/ 262 h 273"/>
                <a:gd name="T30" fmla="*/ 222 w 261"/>
                <a:gd name="T31" fmla="*/ 255 h 273"/>
                <a:gd name="T32" fmla="*/ 231 w 261"/>
                <a:gd name="T33" fmla="*/ 247 h 273"/>
                <a:gd name="T34" fmla="*/ 246 w 261"/>
                <a:gd name="T35" fmla="*/ 229 h 273"/>
                <a:gd name="T36" fmla="*/ 256 w 261"/>
                <a:gd name="T37" fmla="*/ 208 h 273"/>
                <a:gd name="T38" fmla="*/ 261 w 261"/>
                <a:gd name="T39" fmla="*/ 184 h 273"/>
                <a:gd name="T40" fmla="*/ 261 w 261"/>
                <a:gd name="T41" fmla="*/ 159 h 273"/>
                <a:gd name="T42" fmla="*/ 257 w 261"/>
                <a:gd name="T43" fmla="*/ 134 h 273"/>
                <a:gd name="T44" fmla="*/ 248 w 261"/>
                <a:gd name="T45" fmla="*/ 107 h 273"/>
                <a:gd name="T46" fmla="*/ 234 w 261"/>
                <a:gd name="T47" fmla="*/ 82 h 273"/>
                <a:gd name="T48" fmla="*/ 216 w 261"/>
                <a:gd name="T49" fmla="*/ 58 h 273"/>
                <a:gd name="T50" fmla="*/ 206 w 261"/>
                <a:gd name="T51" fmla="*/ 46 h 273"/>
                <a:gd name="T52" fmla="*/ 194 w 261"/>
                <a:gd name="T53" fmla="*/ 37 h 273"/>
                <a:gd name="T54" fmla="*/ 182 w 261"/>
                <a:gd name="T55" fmla="*/ 28 h 273"/>
                <a:gd name="T56" fmla="*/ 170 w 261"/>
                <a:gd name="T57" fmla="*/ 21 h 273"/>
                <a:gd name="T58" fmla="*/ 158 w 261"/>
                <a:gd name="T59" fmla="*/ 14 h 273"/>
                <a:gd name="T60" fmla="*/ 146 w 261"/>
                <a:gd name="T61" fmla="*/ 9 h 273"/>
                <a:gd name="T62" fmla="*/ 134 w 261"/>
                <a:gd name="T63" fmla="*/ 5 h 273"/>
                <a:gd name="T64" fmla="*/ 120 w 261"/>
                <a:gd name="T65" fmla="*/ 2 h 273"/>
                <a:gd name="T66" fmla="*/ 108 w 261"/>
                <a:gd name="T67" fmla="*/ 1 h 273"/>
                <a:gd name="T68" fmla="*/ 96 w 261"/>
                <a:gd name="T69" fmla="*/ 0 h 273"/>
                <a:gd name="T70" fmla="*/ 84 w 261"/>
                <a:gd name="T71" fmla="*/ 1 h 273"/>
                <a:gd name="T72" fmla="*/ 73 w 261"/>
                <a:gd name="T73" fmla="*/ 3 h 273"/>
                <a:gd name="T74" fmla="*/ 61 w 261"/>
                <a:gd name="T75" fmla="*/ 7 h 273"/>
                <a:gd name="T76" fmla="*/ 50 w 261"/>
                <a:gd name="T77" fmla="*/ 12 h 273"/>
                <a:gd name="T78" fmla="*/ 40 w 261"/>
                <a:gd name="T79" fmla="*/ 18 h 273"/>
                <a:gd name="T80" fmla="*/ 31 w 261"/>
                <a:gd name="T81" fmla="*/ 25 h 273"/>
                <a:gd name="T82" fmla="*/ 16 w 261"/>
                <a:gd name="T83" fmla="*/ 43 h 273"/>
                <a:gd name="T84" fmla="*/ 6 w 261"/>
                <a:gd name="T85" fmla="*/ 65 h 273"/>
                <a:gd name="T86" fmla="*/ 1 w 261"/>
                <a:gd name="T87" fmla="*/ 88 h 273"/>
                <a:gd name="T88" fmla="*/ 0 w 261"/>
                <a:gd name="T89" fmla="*/ 113 h 273"/>
                <a:gd name="T90" fmla="*/ 4 w 261"/>
                <a:gd name="T91" fmla="*/ 140 h 273"/>
                <a:gd name="T92" fmla="*/ 12 w 261"/>
                <a:gd name="T93" fmla="*/ 166 h 273"/>
                <a:gd name="T94" fmla="*/ 25 w 261"/>
                <a:gd name="T95" fmla="*/ 192 h 273"/>
                <a:gd name="T96" fmla="*/ 43 w 261"/>
                <a:gd name="T97" fmla="*/ 216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1" h="273">
                  <a:moveTo>
                    <a:pt x="43" y="216"/>
                  </a:moveTo>
                  <a:lnTo>
                    <a:pt x="54" y="227"/>
                  </a:lnTo>
                  <a:lnTo>
                    <a:pt x="66" y="237"/>
                  </a:lnTo>
                  <a:lnTo>
                    <a:pt x="77" y="245"/>
                  </a:lnTo>
                  <a:lnTo>
                    <a:pt x="90" y="254"/>
                  </a:lnTo>
                  <a:lnTo>
                    <a:pt x="102" y="260"/>
                  </a:lnTo>
                  <a:lnTo>
                    <a:pt x="114" y="265"/>
                  </a:lnTo>
                  <a:lnTo>
                    <a:pt x="127" y="269"/>
                  </a:lnTo>
                  <a:lnTo>
                    <a:pt x="141" y="271"/>
                  </a:lnTo>
                  <a:lnTo>
                    <a:pt x="153" y="273"/>
                  </a:lnTo>
                  <a:lnTo>
                    <a:pt x="165" y="273"/>
                  </a:lnTo>
                  <a:lnTo>
                    <a:pt x="177" y="272"/>
                  </a:lnTo>
                  <a:lnTo>
                    <a:pt x="189" y="270"/>
                  </a:lnTo>
                  <a:lnTo>
                    <a:pt x="200" y="266"/>
                  </a:lnTo>
                  <a:lnTo>
                    <a:pt x="212" y="262"/>
                  </a:lnTo>
                  <a:lnTo>
                    <a:pt x="222" y="255"/>
                  </a:lnTo>
                  <a:lnTo>
                    <a:pt x="231" y="247"/>
                  </a:lnTo>
                  <a:lnTo>
                    <a:pt x="246" y="229"/>
                  </a:lnTo>
                  <a:lnTo>
                    <a:pt x="256" y="208"/>
                  </a:lnTo>
                  <a:lnTo>
                    <a:pt x="261" y="184"/>
                  </a:lnTo>
                  <a:lnTo>
                    <a:pt x="261" y="159"/>
                  </a:lnTo>
                  <a:lnTo>
                    <a:pt x="257" y="134"/>
                  </a:lnTo>
                  <a:lnTo>
                    <a:pt x="248" y="107"/>
                  </a:lnTo>
                  <a:lnTo>
                    <a:pt x="234" y="82"/>
                  </a:lnTo>
                  <a:lnTo>
                    <a:pt x="216" y="58"/>
                  </a:lnTo>
                  <a:lnTo>
                    <a:pt x="206" y="46"/>
                  </a:lnTo>
                  <a:lnTo>
                    <a:pt x="194" y="37"/>
                  </a:lnTo>
                  <a:lnTo>
                    <a:pt x="182" y="28"/>
                  </a:lnTo>
                  <a:lnTo>
                    <a:pt x="170" y="21"/>
                  </a:lnTo>
                  <a:lnTo>
                    <a:pt x="158" y="14"/>
                  </a:lnTo>
                  <a:lnTo>
                    <a:pt x="146" y="9"/>
                  </a:lnTo>
                  <a:lnTo>
                    <a:pt x="134" y="5"/>
                  </a:lnTo>
                  <a:lnTo>
                    <a:pt x="120" y="2"/>
                  </a:lnTo>
                  <a:lnTo>
                    <a:pt x="108" y="1"/>
                  </a:lnTo>
                  <a:lnTo>
                    <a:pt x="96" y="0"/>
                  </a:lnTo>
                  <a:lnTo>
                    <a:pt x="84" y="1"/>
                  </a:lnTo>
                  <a:lnTo>
                    <a:pt x="73" y="3"/>
                  </a:lnTo>
                  <a:lnTo>
                    <a:pt x="61" y="7"/>
                  </a:lnTo>
                  <a:lnTo>
                    <a:pt x="50" y="12"/>
                  </a:lnTo>
                  <a:lnTo>
                    <a:pt x="40" y="18"/>
                  </a:lnTo>
                  <a:lnTo>
                    <a:pt x="31" y="25"/>
                  </a:lnTo>
                  <a:lnTo>
                    <a:pt x="16" y="43"/>
                  </a:lnTo>
                  <a:lnTo>
                    <a:pt x="6" y="65"/>
                  </a:lnTo>
                  <a:lnTo>
                    <a:pt x="1" y="88"/>
                  </a:lnTo>
                  <a:lnTo>
                    <a:pt x="0" y="113"/>
                  </a:lnTo>
                  <a:lnTo>
                    <a:pt x="4" y="140"/>
                  </a:lnTo>
                  <a:lnTo>
                    <a:pt x="12" y="166"/>
                  </a:lnTo>
                  <a:lnTo>
                    <a:pt x="25" y="192"/>
                  </a:lnTo>
                  <a:lnTo>
                    <a:pt x="43" y="216"/>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85" name="Freeform 281">
              <a:extLst>
                <a:ext uri="{FF2B5EF4-FFF2-40B4-BE49-F238E27FC236}">
                  <a16:creationId xmlns:a16="http://schemas.microsoft.com/office/drawing/2014/main" id="{67BCB352-1E5B-1B95-245F-E857A05F1A18}"/>
                </a:ext>
              </a:extLst>
            </p:cNvPr>
            <p:cNvSpPr>
              <a:spLocks/>
            </p:cNvSpPr>
            <p:nvPr/>
          </p:nvSpPr>
          <p:spPr bwMode="auto">
            <a:xfrm>
              <a:off x="1905" y="858"/>
              <a:ext cx="182" cy="190"/>
            </a:xfrm>
            <a:custGeom>
              <a:avLst/>
              <a:gdLst>
                <a:gd name="T0" fmla="*/ 182 w 365"/>
                <a:gd name="T1" fmla="*/ 0 h 379"/>
                <a:gd name="T2" fmla="*/ 0 w 365"/>
                <a:gd name="T3" fmla="*/ 136 h 379"/>
                <a:gd name="T4" fmla="*/ 145 w 365"/>
                <a:gd name="T5" fmla="*/ 379 h 379"/>
                <a:gd name="T6" fmla="*/ 365 w 365"/>
                <a:gd name="T7" fmla="*/ 235 h 379"/>
                <a:gd name="T8" fmla="*/ 182 w 365"/>
                <a:gd name="T9" fmla="*/ 0 h 379"/>
              </a:gdLst>
              <a:ahLst/>
              <a:cxnLst>
                <a:cxn ang="0">
                  <a:pos x="T0" y="T1"/>
                </a:cxn>
                <a:cxn ang="0">
                  <a:pos x="T2" y="T3"/>
                </a:cxn>
                <a:cxn ang="0">
                  <a:pos x="T4" y="T5"/>
                </a:cxn>
                <a:cxn ang="0">
                  <a:pos x="T6" y="T7"/>
                </a:cxn>
                <a:cxn ang="0">
                  <a:pos x="T8" y="T9"/>
                </a:cxn>
              </a:cxnLst>
              <a:rect l="0" t="0" r="r" b="b"/>
              <a:pathLst>
                <a:path w="365" h="379">
                  <a:moveTo>
                    <a:pt x="182" y="0"/>
                  </a:moveTo>
                  <a:lnTo>
                    <a:pt x="0" y="136"/>
                  </a:lnTo>
                  <a:lnTo>
                    <a:pt x="145" y="379"/>
                  </a:lnTo>
                  <a:lnTo>
                    <a:pt x="365" y="235"/>
                  </a:lnTo>
                  <a:lnTo>
                    <a:pt x="182"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86" name="Freeform 282">
              <a:extLst>
                <a:ext uri="{FF2B5EF4-FFF2-40B4-BE49-F238E27FC236}">
                  <a16:creationId xmlns:a16="http://schemas.microsoft.com/office/drawing/2014/main" id="{A30CAA41-07DA-44AC-162D-D66C20A969E6}"/>
                </a:ext>
              </a:extLst>
            </p:cNvPr>
            <p:cNvSpPr>
              <a:spLocks/>
            </p:cNvSpPr>
            <p:nvPr/>
          </p:nvSpPr>
          <p:spPr bwMode="auto">
            <a:xfrm>
              <a:off x="2153" y="811"/>
              <a:ext cx="57" cy="58"/>
            </a:xfrm>
            <a:custGeom>
              <a:avLst/>
              <a:gdLst>
                <a:gd name="T0" fmla="*/ 20 w 114"/>
                <a:gd name="T1" fmla="*/ 92 h 116"/>
                <a:gd name="T2" fmla="*/ 30 w 114"/>
                <a:gd name="T3" fmla="*/ 101 h 116"/>
                <a:gd name="T4" fmla="*/ 40 w 114"/>
                <a:gd name="T5" fmla="*/ 108 h 116"/>
                <a:gd name="T6" fmla="*/ 52 w 114"/>
                <a:gd name="T7" fmla="*/ 113 h 116"/>
                <a:gd name="T8" fmla="*/ 62 w 114"/>
                <a:gd name="T9" fmla="*/ 115 h 116"/>
                <a:gd name="T10" fmla="*/ 73 w 114"/>
                <a:gd name="T11" fmla="*/ 116 h 116"/>
                <a:gd name="T12" fmla="*/ 83 w 114"/>
                <a:gd name="T13" fmla="*/ 115 h 116"/>
                <a:gd name="T14" fmla="*/ 92 w 114"/>
                <a:gd name="T15" fmla="*/ 112 h 116"/>
                <a:gd name="T16" fmla="*/ 100 w 114"/>
                <a:gd name="T17" fmla="*/ 106 h 116"/>
                <a:gd name="T18" fmla="*/ 112 w 114"/>
                <a:gd name="T19" fmla="*/ 90 h 116"/>
                <a:gd name="T20" fmla="*/ 114 w 114"/>
                <a:gd name="T21" fmla="*/ 69 h 116"/>
                <a:gd name="T22" fmla="*/ 106 w 114"/>
                <a:gd name="T23" fmla="*/ 46 h 116"/>
                <a:gd name="T24" fmla="*/ 92 w 114"/>
                <a:gd name="T25" fmla="*/ 25 h 116"/>
                <a:gd name="T26" fmla="*/ 83 w 114"/>
                <a:gd name="T27" fmla="*/ 16 h 116"/>
                <a:gd name="T28" fmla="*/ 73 w 114"/>
                <a:gd name="T29" fmla="*/ 9 h 116"/>
                <a:gd name="T30" fmla="*/ 62 w 114"/>
                <a:gd name="T31" fmla="*/ 4 h 116"/>
                <a:gd name="T32" fmla="*/ 52 w 114"/>
                <a:gd name="T33" fmla="*/ 1 h 116"/>
                <a:gd name="T34" fmla="*/ 40 w 114"/>
                <a:gd name="T35" fmla="*/ 0 h 116"/>
                <a:gd name="T36" fmla="*/ 30 w 114"/>
                <a:gd name="T37" fmla="*/ 1 h 116"/>
                <a:gd name="T38" fmla="*/ 21 w 114"/>
                <a:gd name="T39" fmla="*/ 4 h 116"/>
                <a:gd name="T40" fmla="*/ 13 w 114"/>
                <a:gd name="T41" fmla="*/ 10 h 116"/>
                <a:gd name="T42" fmla="*/ 2 w 114"/>
                <a:gd name="T43" fmla="*/ 26 h 116"/>
                <a:gd name="T44" fmla="*/ 0 w 114"/>
                <a:gd name="T45" fmla="*/ 47 h 116"/>
                <a:gd name="T46" fmla="*/ 6 w 114"/>
                <a:gd name="T47" fmla="*/ 70 h 116"/>
                <a:gd name="T48" fmla="*/ 20 w 114"/>
                <a:gd name="T49" fmla="*/ 9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 h="116">
                  <a:moveTo>
                    <a:pt x="20" y="92"/>
                  </a:moveTo>
                  <a:lnTo>
                    <a:pt x="30" y="101"/>
                  </a:lnTo>
                  <a:lnTo>
                    <a:pt x="40" y="108"/>
                  </a:lnTo>
                  <a:lnTo>
                    <a:pt x="52" y="113"/>
                  </a:lnTo>
                  <a:lnTo>
                    <a:pt x="62" y="115"/>
                  </a:lnTo>
                  <a:lnTo>
                    <a:pt x="73" y="116"/>
                  </a:lnTo>
                  <a:lnTo>
                    <a:pt x="83" y="115"/>
                  </a:lnTo>
                  <a:lnTo>
                    <a:pt x="92" y="112"/>
                  </a:lnTo>
                  <a:lnTo>
                    <a:pt x="100" y="106"/>
                  </a:lnTo>
                  <a:lnTo>
                    <a:pt x="112" y="90"/>
                  </a:lnTo>
                  <a:lnTo>
                    <a:pt x="114" y="69"/>
                  </a:lnTo>
                  <a:lnTo>
                    <a:pt x="106" y="46"/>
                  </a:lnTo>
                  <a:lnTo>
                    <a:pt x="92" y="25"/>
                  </a:lnTo>
                  <a:lnTo>
                    <a:pt x="83" y="16"/>
                  </a:lnTo>
                  <a:lnTo>
                    <a:pt x="73" y="9"/>
                  </a:lnTo>
                  <a:lnTo>
                    <a:pt x="62" y="4"/>
                  </a:lnTo>
                  <a:lnTo>
                    <a:pt x="52" y="1"/>
                  </a:lnTo>
                  <a:lnTo>
                    <a:pt x="40" y="0"/>
                  </a:lnTo>
                  <a:lnTo>
                    <a:pt x="30" y="1"/>
                  </a:lnTo>
                  <a:lnTo>
                    <a:pt x="21" y="4"/>
                  </a:lnTo>
                  <a:lnTo>
                    <a:pt x="13" y="10"/>
                  </a:lnTo>
                  <a:lnTo>
                    <a:pt x="2" y="26"/>
                  </a:lnTo>
                  <a:lnTo>
                    <a:pt x="0" y="47"/>
                  </a:lnTo>
                  <a:lnTo>
                    <a:pt x="6" y="70"/>
                  </a:lnTo>
                  <a:lnTo>
                    <a:pt x="20" y="9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87" name="Freeform 283">
              <a:extLst>
                <a:ext uri="{FF2B5EF4-FFF2-40B4-BE49-F238E27FC236}">
                  <a16:creationId xmlns:a16="http://schemas.microsoft.com/office/drawing/2014/main" id="{3EEA03A1-E8E0-04C0-48EA-FB891BB6624E}"/>
                </a:ext>
              </a:extLst>
            </p:cNvPr>
            <p:cNvSpPr>
              <a:spLocks/>
            </p:cNvSpPr>
            <p:nvPr/>
          </p:nvSpPr>
          <p:spPr bwMode="auto">
            <a:xfrm>
              <a:off x="2172" y="825"/>
              <a:ext cx="21" cy="24"/>
            </a:xfrm>
            <a:custGeom>
              <a:avLst/>
              <a:gdLst>
                <a:gd name="T0" fmla="*/ 9 w 45"/>
                <a:gd name="T1" fmla="*/ 36 h 47"/>
                <a:gd name="T2" fmla="*/ 13 w 45"/>
                <a:gd name="T3" fmla="*/ 41 h 47"/>
                <a:gd name="T4" fmla="*/ 17 w 45"/>
                <a:gd name="T5" fmla="*/ 44 h 47"/>
                <a:gd name="T6" fmla="*/ 21 w 45"/>
                <a:gd name="T7" fmla="*/ 46 h 47"/>
                <a:gd name="T8" fmla="*/ 25 w 45"/>
                <a:gd name="T9" fmla="*/ 47 h 47"/>
                <a:gd name="T10" fmla="*/ 29 w 45"/>
                <a:gd name="T11" fmla="*/ 47 h 47"/>
                <a:gd name="T12" fmla="*/ 33 w 45"/>
                <a:gd name="T13" fmla="*/ 47 h 47"/>
                <a:gd name="T14" fmla="*/ 37 w 45"/>
                <a:gd name="T15" fmla="*/ 45 h 47"/>
                <a:gd name="T16" fmla="*/ 40 w 45"/>
                <a:gd name="T17" fmla="*/ 43 h 47"/>
                <a:gd name="T18" fmla="*/ 44 w 45"/>
                <a:gd name="T19" fmla="*/ 36 h 47"/>
                <a:gd name="T20" fmla="*/ 45 w 45"/>
                <a:gd name="T21" fmla="*/ 27 h 47"/>
                <a:gd name="T22" fmla="*/ 42 w 45"/>
                <a:gd name="T23" fmla="*/ 19 h 47"/>
                <a:gd name="T24" fmla="*/ 37 w 45"/>
                <a:gd name="T25" fmla="*/ 10 h 47"/>
                <a:gd name="T26" fmla="*/ 33 w 45"/>
                <a:gd name="T27" fmla="*/ 7 h 47"/>
                <a:gd name="T28" fmla="*/ 29 w 45"/>
                <a:gd name="T29" fmla="*/ 4 h 47"/>
                <a:gd name="T30" fmla="*/ 25 w 45"/>
                <a:gd name="T31" fmla="*/ 2 h 47"/>
                <a:gd name="T32" fmla="*/ 20 w 45"/>
                <a:gd name="T33" fmla="*/ 1 h 47"/>
                <a:gd name="T34" fmla="*/ 16 w 45"/>
                <a:gd name="T35" fmla="*/ 0 h 47"/>
                <a:gd name="T36" fmla="*/ 12 w 45"/>
                <a:gd name="T37" fmla="*/ 1 h 47"/>
                <a:gd name="T38" fmla="*/ 8 w 45"/>
                <a:gd name="T39" fmla="*/ 2 h 47"/>
                <a:gd name="T40" fmla="*/ 4 w 45"/>
                <a:gd name="T41" fmla="*/ 4 h 47"/>
                <a:gd name="T42" fmla="*/ 0 w 45"/>
                <a:gd name="T43" fmla="*/ 11 h 47"/>
                <a:gd name="T44" fmla="*/ 0 w 45"/>
                <a:gd name="T45" fmla="*/ 19 h 47"/>
                <a:gd name="T46" fmla="*/ 2 w 45"/>
                <a:gd name="T47" fmla="*/ 28 h 47"/>
                <a:gd name="T48" fmla="*/ 9 w 45"/>
                <a:gd name="T49" fmla="*/ 3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7">
                  <a:moveTo>
                    <a:pt x="9" y="36"/>
                  </a:moveTo>
                  <a:lnTo>
                    <a:pt x="13" y="41"/>
                  </a:lnTo>
                  <a:lnTo>
                    <a:pt x="17" y="44"/>
                  </a:lnTo>
                  <a:lnTo>
                    <a:pt x="21" y="46"/>
                  </a:lnTo>
                  <a:lnTo>
                    <a:pt x="25" y="47"/>
                  </a:lnTo>
                  <a:lnTo>
                    <a:pt x="29" y="47"/>
                  </a:lnTo>
                  <a:lnTo>
                    <a:pt x="33" y="47"/>
                  </a:lnTo>
                  <a:lnTo>
                    <a:pt x="37" y="45"/>
                  </a:lnTo>
                  <a:lnTo>
                    <a:pt x="40" y="43"/>
                  </a:lnTo>
                  <a:lnTo>
                    <a:pt x="44" y="36"/>
                  </a:lnTo>
                  <a:lnTo>
                    <a:pt x="45" y="27"/>
                  </a:lnTo>
                  <a:lnTo>
                    <a:pt x="42" y="19"/>
                  </a:lnTo>
                  <a:lnTo>
                    <a:pt x="37" y="10"/>
                  </a:lnTo>
                  <a:lnTo>
                    <a:pt x="33" y="7"/>
                  </a:lnTo>
                  <a:lnTo>
                    <a:pt x="29" y="4"/>
                  </a:lnTo>
                  <a:lnTo>
                    <a:pt x="25" y="2"/>
                  </a:lnTo>
                  <a:lnTo>
                    <a:pt x="20" y="1"/>
                  </a:lnTo>
                  <a:lnTo>
                    <a:pt x="16" y="0"/>
                  </a:lnTo>
                  <a:lnTo>
                    <a:pt x="12" y="1"/>
                  </a:lnTo>
                  <a:lnTo>
                    <a:pt x="8" y="2"/>
                  </a:lnTo>
                  <a:lnTo>
                    <a:pt x="4" y="4"/>
                  </a:lnTo>
                  <a:lnTo>
                    <a:pt x="0" y="11"/>
                  </a:lnTo>
                  <a:lnTo>
                    <a:pt x="0" y="19"/>
                  </a:lnTo>
                  <a:lnTo>
                    <a:pt x="2" y="28"/>
                  </a:lnTo>
                  <a:lnTo>
                    <a:pt x="9" y="36"/>
                  </a:lnTo>
                  <a:close/>
                </a:path>
              </a:pathLst>
            </a:custGeom>
            <a:solidFill>
              <a:srgbClr val="7F7F7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88" name="Freeform 284">
              <a:extLst>
                <a:ext uri="{FF2B5EF4-FFF2-40B4-BE49-F238E27FC236}">
                  <a16:creationId xmlns:a16="http://schemas.microsoft.com/office/drawing/2014/main" id="{A07B7554-DCA5-500E-7188-89D5B50D795E}"/>
                </a:ext>
              </a:extLst>
            </p:cNvPr>
            <p:cNvSpPr>
              <a:spLocks/>
            </p:cNvSpPr>
            <p:nvPr/>
          </p:nvSpPr>
          <p:spPr bwMode="auto">
            <a:xfrm>
              <a:off x="2178" y="624"/>
              <a:ext cx="318" cy="220"/>
            </a:xfrm>
            <a:custGeom>
              <a:avLst/>
              <a:gdLst>
                <a:gd name="T0" fmla="*/ 4 w 636"/>
                <a:gd name="T1" fmla="*/ 416 h 439"/>
                <a:gd name="T2" fmla="*/ 636 w 636"/>
                <a:gd name="T3" fmla="*/ 0 h 439"/>
                <a:gd name="T4" fmla="*/ 607 w 636"/>
                <a:gd name="T5" fmla="*/ 53 h 439"/>
                <a:gd name="T6" fmla="*/ 15 w 636"/>
                <a:gd name="T7" fmla="*/ 439 h 439"/>
                <a:gd name="T8" fmla="*/ 11 w 636"/>
                <a:gd name="T9" fmla="*/ 438 h 439"/>
                <a:gd name="T10" fmla="*/ 4 w 636"/>
                <a:gd name="T11" fmla="*/ 433 h 439"/>
                <a:gd name="T12" fmla="*/ 0 w 636"/>
                <a:gd name="T13" fmla="*/ 426 h 439"/>
                <a:gd name="T14" fmla="*/ 4 w 636"/>
                <a:gd name="T15" fmla="*/ 416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6" h="439">
                  <a:moveTo>
                    <a:pt x="4" y="416"/>
                  </a:moveTo>
                  <a:lnTo>
                    <a:pt x="636" y="0"/>
                  </a:lnTo>
                  <a:lnTo>
                    <a:pt x="607" y="53"/>
                  </a:lnTo>
                  <a:lnTo>
                    <a:pt x="15" y="439"/>
                  </a:lnTo>
                  <a:lnTo>
                    <a:pt x="11" y="438"/>
                  </a:lnTo>
                  <a:lnTo>
                    <a:pt x="4" y="433"/>
                  </a:lnTo>
                  <a:lnTo>
                    <a:pt x="0" y="426"/>
                  </a:lnTo>
                  <a:lnTo>
                    <a:pt x="4" y="416"/>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89" name="Freeform 285">
              <a:extLst>
                <a:ext uri="{FF2B5EF4-FFF2-40B4-BE49-F238E27FC236}">
                  <a16:creationId xmlns:a16="http://schemas.microsoft.com/office/drawing/2014/main" id="{40B41B6C-F905-7F8A-5065-F8959028867F}"/>
                </a:ext>
              </a:extLst>
            </p:cNvPr>
            <p:cNvSpPr>
              <a:spLocks/>
            </p:cNvSpPr>
            <p:nvPr/>
          </p:nvSpPr>
          <p:spPr bwMode="auto">
            <a:xfrm>
              <a:off x="1460" y="976"/>
              <a:ext cx="445" cy="349"/>
            </a:xfrm>
            <a:custGeom>
              <a:avLst/>
              <a:gdLst>
                <a:gd name="T0" fmla="*/ 699 w 892"/>
                <a:gd name="T1" fmla="*/ 0 h 698"/>
                <a:gd name="T2" fmla="*/ 698 w 892"/>
                <a:gd name="T3" fmla="*/ 5 h 698"/>
                <a:gd name="T4" fmla="*/ 697 w 892"/>
                <a:gd name="T5" fmla="*/ 20 h 698"/>
                <a:gd name="T6" fmla="*/ 697 w 892"/>
                <a:gd name="T7" fmla="*/ 41 h 698"/>
                <a:gd name="T8" fmla="*/ 699 w 892"/>
                <a:gd name="T9" fmla="*/ 68 h 698"/>
                <a:gd name="T10" fmla="*/ 706 w 892"/>
                <a:gd name="T11" fmla="*/ 101 h 698"/>
                <a:gd name="T12" fmla="*/ 720 w 892"/>
                <a:gd name="T13" fmla="*/ 134 h 698"/>
                <a:gd name="T14" fmla="*/ 741 w 892"/>
                <a:gd name="T15" fmla="*/ 170 h 698"/>
                <a:gd name="T16" fmla="*/ 772 w 892"/>
                <a:gd name="T17" fmla="*/ 204 h 698"/>
                <a:gd name="T18" fmla="*/ 774 w 892"/>
                <a:gd name="T19" fmla="*/ 207 h 698"/>
                <a:gd name="T20" fmla="*/ 780 w 892"/>
                <a:gd name="T21" fmla="*/ 215 h 698"/>
                <a:gd name="T22" fmla="*/ 790 w 892"/>
                <a:gd name="T23" fmla="*/ 224 h 698"/>
                <a:gd name="T24" fmla="*/ 803 w 892"/>
                <a:gd name="T25" fmla="*/ 235 h 698"/>
                <a:gd name="T26" fmla="*/ 820 w 892"/>
                <a:gd name="T27" fmla="*/ 246 h 698"/>
                <a:gd name="T28" fmla="*/ 841 w 892"/>
                <a:gd name="T29" fmla="*/ 256 h 698"/>
                <a:gd name="T30" fmla="*/ 864 w 892"/>
                <a:gd name="T31" fmla="*/ 262 h 698"/>
                <a:gd name="T32" fmla="*/ 892 w 892"/>
                <a:gd name="T33" fmla="*/ 263 h 698"/>
                <a:gd name="T34" fmla="*/ 191 w 892"/>
                <a:gd name="T35" fmla="*/ 675 h 698"/>
                <a:gd name="T36" fmla="*/ 187 w 892"/>
                <a:gd name="T37" fmla="*/ 677 h 698"/>
                <a:gd name="T38" fmla="*/ 176 w 892"/>
                <a:gd name="T39" fmla="*/ 682 h 698"/>
                <a:gd name="T40" fmla="*/ 159 w 892"/>
                <a:gd name="T41" fmla="*/ 689 h 698"/>
                <a:gd name="T42" fmla="*/ 137 w 892"/>
                <a:gd name="T43" fmla="*/ 695 h 698"/>
                <a:gd name="T44" fmla="*/ 113 w 892"/>
                <a:gd name="T45" fmla="*/ 698 h 698"/>
                <a:gd name="T46" fmla="*/ 89 w 892"/>
                <a:gd name="T47" fmla="*/ 698 h 698"/>
                <a:gd name="T48" fmla="*/ 65 w 892"/>
                <a:gd name="T49" fmla="*/ 692 h 698"/>
                <a:gd name="T50" fmla="*/ 44 w 892"/>
                <a:gd name="T51" fmla="*/ 677 h 698"/>
                <a:gd name="T52" fmla="*/ 41 w 892"/>
                <a:gd name="T53" fmla="*/ 675 h 698"/>
                <a:gd name="T54" fmla="*/ 32 w 892"/>
                <a:gd name="T55" fmla="*/ 668 h 698"/>
                <a:gd name="T56" fmla="*/ 22 w 892"/>
                <a:gd name="T57" fmla="*/ 657 h 698"/>
                <a:gd name="T58" fmla="*/ 11 w 892"/>
                <a:gd name="T59" fmla="*/ 642 h 698"/>
                <a:gd name="T60" fmla="*/ 3 w 892"/>
                <a:gd name="T61" fmla="*/ 623 h 698"/>
                <a:gd name="T62" fmla="*/ 0 w 892"/>
                <a:gd name="T63" fmla="*/ 599 h 698"/>
                <a:gd name="T64" fmla="*/ 6 w 892"/>
                <a:gd name="T65" fmla="*/ 573 h 698"/>
                <a:gd name="T66" fmla="*/ 24 w 892"/>
                <a:gd name="T67" fmla="*/ 542 h 698"/>
                <a:gd name="T68" fmla="*/ 699 w 892"/>
                <a:gd name="T69" fmla="*/ 0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92" h="698">
                  <a:moveTo>
                    <a:pt x="699" y="0"/>
                  </a:moveTo>
                  <a:lnTo>
                    <a:pt x="698" y="5"/>
                  </a:lnTo>
                  <a:lnTo>
                    <a:pt x="697" y="20"/>
                  </a:lnTo>
                  <a:lnTo>
                    <a:pt x="697" y="41"/>
                  </a:lnTo>
                  <a:lnTo>
                    <a:pt x="699" y="68"/>
                  </a:lnTo>
                  <a:lnTo>
                    <a:pt x="706" y="101"/>
                  </a:lnTo>
                  <a:lnTo>
                    <a:pt x="720" y="134"/>
                  </a:lnTo>
                  <a:lnTo>
                    <a:pt x="741" y="170"/>
                  </a:lnTo>
                  <a:lnTo>
                    <a:pt x="772" y="204"/>
                  </a:lnTo>
                  <a:lnTo>
                    <a:pt x="774" y="207"/>
                  </a:lnTo>
                  <a:lnTo>
                    <a:pt x="780" y="215"/>
                  </a:lnTo>
                  <a:lnTo>
                    <a:pt x="790" y="224"/>
                  </a:lnTo>
                  <a:lnTo>
                    <a:pt x="803" y="235"/>
                  </a:lnTo>
                  <a:lnTo>
                    <a:pt x="820" y="246"/>
                  </a:lnTo>
                  <a:lnTo>
                    <a:pt x="841" y="256"/>
                  </a:lnTo>
                  <a:lnTo>
                    <a:pt x="864" y="262"/>
                  </a:lnTo>
                  <a:lnTo>
                    <a:pt x="892" y="263"/>
                  </a:lnTo>
                  <a:lnTo>
                    <a:pt x="191" y="675"/>
                  </a:lnTo>
                  <a:lnTo>
                    <a:pt x="187" y="677"/>
                  </a:lnTo>
                  <a:lnTo>
                    <a:pt x="176" y="682"/>
                  </a:lnTo>
                  <a:lnTo>
                    <a:pt x="159" y="689"/>
                  </a:lnTo>
                  <a:lnTo>
                    <a:pt x="137" y="695"/>
                  </a:lnTo>
                  <a:lnTo>
                    <a:pt x="113" y="698"/>
                  </a:lnTo>
                  <a:lnTo>
                    <a:pt x="89" y="698"/>
                  </a:lnTo>
                  <a:lnTo>
                    <a:pt x="65" y="692"/>
                  </a:lnTo>
                  <a:lnTo>
                    <a:pt x="44" y="677"/>
                  </a:lnTo>
                  <a:lnTo>
                    <a:pt x="41" y="675"/>
                  </a:lnTo>
                  <a:lnTo>
                    <a:pt x="32" y="668"/>
                  </a:lnTo>
                  <a:lnTo>
                    <a:pt x="22" y="657"/>
                  </a:lnTo>
                  <a:lnTo>
                    <a:pt x="11" y="642"/>
                  </a:lnTo>
                  <a:lnTo>
                    <a:pt x="3" y="623"/>
                  </a:lnTo>
                  <a:lnTo>
                    <a:pt x="0" y="599"/>
                  </a:lnTo>
                  <a:lnTo>
                    <a:pt x="6" y="573"/>
                  </a:lnTo>
                  <a:lnTo>
                    <a:pt x="24" y="542"/>
                  </a:lnTo>
                  <a:lnTo>
                    <a:pt x="699" y="0"/>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90" name="Freeform 286">
              <a:extLst>
                <a:ext uri="{FF2B5EF4-FFF2-40B4-BE49-F238E27FC236}">
                  <a16:creationId xmlns:a16="http://schemas.microsoft.com/office/drawing/2014/main" id="{382D9AA5-1CAE-CD68-4513-10D3E71698F2}"/>
                </a:ext>
              </a:extLst>
            </p:cNvPr>
            <p:cNvSpPr>
              <a:spLocks/>
            </p:cNvSpPr>
            <p:nvPr/>
          </p:nvSpPr>
          <p:spPr bwMode="auto">
            <a:xfrm>
              <a:off x="1409" y="1218"/>
              <a:ext cx="78" cy="162"/>
            </a:xfrm>
            <a:custGeom>
              <a:avLst/>
              <a:gdLst>
                <a:gd name="T0" fmla="*/ 100 w 153"/>
                <a:gd name="T1" fmla="*/ 0 h 326"/>
                <a:gd name="T2" fmla="*/ 96 w 153"/>
                <a:gd name="T3" fmla="*/ 1 h 326"/>
                <a:gd name="T4" fmla="*/ 84 w 153"/>
                <a:gd name="T5" fmla="*/ 3 h 326"/>
                <a:gd name="T6" fmla="*/ 68 w 153"/>
                <a:gd name="T7" fmla="*/ 10 h 326"/>
                <a:gd name="T8" fmla="*/ 49 w 153"/>
                <a:gd name="T9" fmla="*/ 22 h 326"/>
                <a:gd name="T10" fmla="*/ 30 w 153"/>
                <a:gd name="T11" fmla="*/ 42 h 326"/>
                <a:gd name="T12" fmla="*/ 14 w 153"/>
                <a:gd name="T13" fmla="*/ 71 h 326"/>
                <a:gd name="T14" fmla="*/ 3 w 153"/>
                <a:gd name="T15" fmla="*/ 110 h 326"/>
                <a:gd name="T16" fmla="*/ 0 w 153"/>
                <a:gd name="T17" fmla="*/ 163 h 326"/>
                <a:gd name="T18" fmla="*/ 1 w 153"/>
                <a:gd name="T19" fmla="*/ 169 h 326"/>
                <a:gd name="T20" fmla="*/ 4 w 153"/>
                <a:gd name="T21" fmla="*/ 186 h 326"/>
                <a:gd name="T22" fmla="*/ 11 w 153"/>
                <a:gd name="T23" fmla="*/ 210 h 326"/>
                <a:gd name="T24" fmla="*/ 23 w 153"/>
                <a:gd name="T25" fmla="*/ 238 h 326"/>
                <a:gd name="T26" fmla="*/ 43 w 153"/>
                <a:gd name="T27" fmla="*/ 266 h 326"/>
                <a:gd name="T28" fmla="*/ 69 w 153"/>
                <a:gd name="T29" fmla="*/ 293 h 326"/>
                <a:gd name="T30" fmla="*/ 106 w 153"/>
                <a:gd name="T31" fmla="*/ 314 h 326"/>
                <a:gd name="T32" fmla="*/ 153 w 153"/>
                <a:gd name="T33" fmla="*/ 326 h 326"/>
                <a:gd name="T34" fmla="*/ 128 w 153"/>
                <a:gd name="T35" fmla="*/ 280 h 326"/>
                <a:gd name="T36" fmla="*/ 125 w 153"/>
                <a:gd name="T37" fmla="*/ 277 h 326"/>
                <a:gd name="T38" fmla="*/ 116 w 153"/>
                <a:gd name="T39" fmla="*/ 268 h 326"/>
                <a:gd name="T40" fmla="*/ 102 w 153"/>
                <a:gd name="T41" fmla="*/ 256 h 326"/>
                <a:gd name="T42" fmla="*/ 88 w 153"/>
                <a:gd name="T43" fmla="*/ 239 h 326"/>
                <a:gd name="T44" fmla="*/ 73 w 153"/>
                <a:gd name="T45" fmla="*/ 221 h 326"/>
                <a:gd name="T46" fmla="*/ 61 w 153"/>
                <a:gd name="T47" fmla="*/ 199 h 326"/>
                <a:gd name="T48" fmla="*/ 53 w 153"/>
                <a:gd name="T49" fmla="*/ 177 h 326"/>
                <a:gd name="T50" fmla="*/ 50 w 153"/>
                <a:gd name="T51" fmla="*/ 154 h 326"/>
                <a:gd name="T52" fmla="*/ 49 w 153"/>
                <a:gd name="T53" fmla="*/ 151 h 326"/>
                <a:gd name="T54" fmla="*/ 49 w 153"/>
                <a:gd name="T55" fmla="*/ 141 h 326"/>
                <a:gd name="T56" fmla="*/ 49 w 153"/>
                <a:gd name="T57" fmla="*/ 125 h 326"/>
                <a:gd name="T58" fmla="*/ 51 w 153"/>
                <a:gd name="T59" fmla="*/ 105 h 326"/>
                <a:gd name="T60" fmla="*/ 56 w 153"/>
                <a:gd name="T61" fmla="*/ 82 h 326"/>
                <a:gd name="T62" fmla="*/ 65 w 153"/>
                <a:gd name="T63" fmla="*/ 55 h 326"/>
                <a:gd name="T64" fmla="*/ 79 w 153"/>
                <a:gd name="T65" fmla="*/ 28 h 326"/>
                <a:gd name="T66" fmla="*/ 100 w 153"/>
                <a:gd name="T67"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3" h="326">
                  <a:moveTo>
                    <a:pt x="100" y="0"/>
                  </a:moveTo>
                  <a:lnTo>
                    <a:pt x="96" y="1"/>
                  </a:lnTo>
                  <a:lnTo>
                    <a:pt x="84" y="3"/>
                  </a:lnTo>
                  <a:lnTo>
                    <a:pt x="68" y="10"/>
                  </a:lnTo>
                  <a:lnTo>
                    <a:pt x="49" y="22"/>
                  </a:lnTo>
                  <a:lnTo>
                    <a:pt x="30" y="42"/>
                  </a:lnTo>
                  <a:lnTo>
                    <a:pt x="14" y="71"/>
                  </a:lnTo>
                  <a:lnTo>
                    <a:pt x="3" y="110"/>
                  </a:lnTo>
                  <a:lnTo>
                    <a:pt x="0" y="163"/>
                  </a:lnTo>
                  <a:lnTo>
                    <a:pt x="1" y="169"/>
                  </a:lnTo>
                  <a:lnTo>
                    <a:pt x="4" y="186"/>
                  </a:lnTo>
                  <a:lnTo>
                    <a:pt x="11" y="210"/>
                  </a:lnTo>
                  <a:lnTo>
                    <a:pt x="23" y="238"/>
                  </a:lnTo>
                  <a:lnTo>
                    <a:pt x="43" y="266"/>
                  </a:lnTo>
                  <a:lnTo>
                    <a:pt x="69" y="293"/>
                  </a:lnTo>
                  <a:lnTo>
                    <a:pt x="106" y="314"/>
                  </a:lnTo>
                  <a:lnTo>
                    <a:pt x="153" y="326"/>
                  </a:lnTo>
                  <a:lnTo>
                    <a:pt x="128" y="280"/>
                  </a:lnTo>
                  <a:lnTo>
                    <a:pt x="125" y="277"/>
                  </a:lnTo>
                  <a:lnTo>
                    <a:pt x="116" y="268"/>
                  </a:lnTo>
                  <a:lnTo>
                    <a:pt x="102" y="256"/>
                  </a:lnTo>
                  <a:lnTo>
                    <a:pt x="88" y="239"/>
                  </a:lnTo>
                  <a:lnTo>
                    <a:pt x="73" y="221"/>
                  </a:lnTo>
                  <a:lnTo>
                    <a:pt x="61" y="199"/>
                  </a:lnTo>
                  <a:lnTo>
                    <a:pt x="53" y="177"/>
                  </a:lnTo>
                  <a:lnTo>
                    <a:pt x="50" y="154"/>
                  </a:lnTo>
                  <a:lnTo>
                    <a:pt x="49" y="151"/>
                  </a:lnTo>
                  <a:lnTo>
                    <a:pt x="49" y="141"/>
                  </a:lnTo>
                  <a:lnTo>
                    <a:pt x="49" y="125"/>
                  </a:lnTo>
                  <a:lnTo>
                    <a:pt x="51" y="105"/>
                  </a:lnTo>
                  <a:lnTo>
                    <a:pt x="56" y="82"/>
                  </a:lnTo>
                  <a:lnTo>
                    <a:pt x="65" y="55"/>
                  </a:lnTo>
                  <a:lnTo>
                    <a:pt x="79" y="28"/>
                  </a:lnTo>
                  <a:lnTo>
                    <a:pt x="100" y="0"/>
                  </a:lnTo>
                  <a:close/>
                </a:path>
              </a:pathLst>
            </a:custGeom>
            <a:solidFill>
              <a:srgbClr val="7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91" name="Freeform 287">
              <a:extLst>
                <a:ext uri="{FF2B5EF4-FFF2-40B4-BE49-F238E27FC236}">
                  <a16:creationId xmlns:a16="http://schemas.microsoft.com/office/drawing/2014/main" id="{4AC14721-F37C-D236-3242-F176317B9418}"/>
                </a:ext>
              </a:extLst>
            </p:cNvPr>
            <p:cNvSpPr>
              <a:spLocks/>
            </p:cNvSpPr>
            <p:nvPr/>
          </p:nvSpPr>
          <p:spPr bwMode="auto">
            <a:xfrm>
              <a:off x="1471" y="1078"/>
              <a:ext cx="434" cy="247"/>
            </a:xfrm>
            <a:custGeom>
              <a:avLst/>
              <a:gdLst>
                <a:gd name="T0" fmla="*/ 0 w 866"/>
                <a:gd name="T1" fmla="*/ 465 h 495"/>
                <a:gd name="T2" fmla="*/ 1 w 866"/>
                <a:gd name="T3" fmla="*/ 466 h 495"/>
                <a:gd name="T4" fmla="*/ 2 w 866"/>
                <a:gd name="T5" fmla="*/ 468 h 495"/>
                <a:gd name="T6" fmla="*/ 5 w 866"/>
                <a:gd name="T7" fmla="*/ 470 h 495"/>
                <a:gd name="T8" fmla="*/ 10 w 866"/>
                <a:gd name="T9" fmla="*/ 474 h 495"/>
                <a:gd name="T10" fmla="*/ 15 w 866"/>
                <a:gd name="T11" fmla="*/ 478 h 495"/>
                <a:gd name="T12" fmla="*/ 22 w 866"/>
                <a:gd name="T13" fmla="*/ 482 h 495"/>
                <a:gd name="T14" fmla="*/ 30 w 866"/>
                <a:gd name="T15" fmla="*/ 487 h 495"/>
                <a:gd name="T16" fmla="*/ 39 w 866"/>
                <a:gd name="T17" fmla="*/ 490 h 495"/>
                <a:gd name="T18" fmla="*/ 51 w 866"/>
                <a:gd name="T19" fmla="*/ 493 h 495"/>
                <a:gd name="T20" fmla="*/ 63 w 866"/>
                <a:gd name="T21" fmla="*/ 495 h 495"/>
                <a:gd name="T22" fmla="*/ 76 w 866"/>
                <a:gd name="T23" fmla="*/ 495 h 495"/>
                <a:gd name="T24" fmla="*/ 91 w 866"/>
                <a:gd name="T25" fmla="*/ 495 h 495"/>
                <a:gd name="T26" fmla="*/ 107 w 866"/>
                <a:gd name="T27" fmla="*/ 492 h 495"/>
                <a:gd name="T28" fmla="*/ 126 w 866"/>
                <a:gd name="T29" fmla="*/ 488 h 495"/>
                <a:gd name="T30" fmla="*/ 145 w 866"/>
                <a:gd name="T31" fmla="*/ 480 h 495"/>
                <a:gd name="T32" fmla="*/ 165 w 866"/>
                <a:gd name="T33" fmla="*/ 471 h 495"/>
                <a:gd name="T34" fmla="*/ 866 w 866"/>
                <a:gd name="T35" fmla="*/ 59 h 495"/>
                <a:gd name="T36" fmla="*/ 861 w 866"/>
                <a:gd name="T37" fmla="*/ 58 h 495"/>
                <a:gd name="T38" fmla="*/ 852 w 866"/>
                <a:gd name="T39" fmla="*/ 56 h 495"/>
                <a:gd name="T40" fmla="*/ 837 w 866"/>
                <a:gd name="T41" fmla="*/ 51 h 495"/>
                <a:gd name="T42" fmla="*/ 820 w 866"/>
                <a:gd name="T43" fmla="*/ 45 h 495"/>
                <a:gd name="T44" fmla="*/ 800 w 866"/>
                <a:gd name="T45" fmla="*/ 37 h 495"/>
                <a:gd name="T46" fmla="*/ 780 w 866"/>
                <a:gd name="T47" fmla="*/ 27 h 495"/>
                <a:gd name="T48" fmla="*/ 761 w 866"/>
                <a:gd name="T49" fmla="*/ 15 h 495"/>
                <a:gd name="T50" fmla="*/ 746 w 866"/>
                <a:gd name="T51" fmla="*/ 0 h 495"/>
                <a:gd name="T52" fmla="*/ 0 w 866"/>
                <a:gd name="T53" fmla="*/ 465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66" h="495">
                  <a:moveTo>
                    <a:pt x="0" y="465"/>
                  </a:moveTo>
                  <a:lnTo>
                    <a:pt x="1" y="466"/>
                  </a:lnTo>
                  <a:lnTo>
                    <a:pt x="2" y="468"/>
                  </a:lnTo>
                  <a:lnTo>
                    <a:pt x="5" y="470"/>
                  </a:lnTo>
                  <a:lnTo>
                    <a:pt x="10" y="474"/>
                  </a:lnTo>
                  <a:lnTo>
                    <a:pt x="15" y="478"/>
                  </a:lnTo>
                  <a:lnTo>
                    <a:pt x="22" y="482"/>
                  </a:lnTo>
                  <a:lnTo>
                    <a:pt x="30" y="487"/>
                  </a:lnTo>
                  <a:lnTo>
                    <a:pt x="39" y="490"/>
                  </a:lnTo>
                  <a:lnTo>
                    <a:pt x="51" y="493"/>
                  </a:lnTo>
                  <a:lnTo>
                    <a:pt x="63" y="495"/>
                  </a:lnTo>
                  <a:lnTo>
                    <a:pt x="76" y="495"/>
                  </a:lnTo>
                  <a:lnTo>
                    <a:pt x="91" y="495"/>
                  </a:lnTo>
                  <a:lnTo>
                    <a:pt x="107" y="492"/>
                  </a:lnTo>
                  <a:lnTo>
                    <a:pt x="126" y="488"/>
                  </a:lnTo>
                  <a:lnTo>
                    <a:pt x="145" y="480"/>
                  </a:lnTo>
                  <a:lnTo>
                    <a:pt x="165" y="471"/>
                  </a:lnTo>
                  <a:lnTo>
                    <a:pt x="866" y="59"/>
                  </a:lnTo>
                  <a:lnTo>
                    <a:pt x="861" y="58"/>
                  </a:lnTo>
                  <a:lnTo>
                    <a:pt x="852" y="56"/>
                  </a:lnTo>
                  <a:lnTo>
                    <a:pt x="837" y="51"/>
                  </a:lnTo>
                  <a:lnTo>
                    <a:pt x="820" y="45"/>
                  </a:lnTo>
                  <a:lnTo>
                    <a:pt x="800" y="37"/>
                  </a:lnTo>
                  <a:lnTo>
                    <a:pt x="780" y="27"/>
                  </a:lnTo>
                  <a:lnTo>
                    <a:pt x="761" y="15"/>
                  </a:lnTo>
                  <a:lnTo>
                    <a:pt x="746" y="0"/>
                  </a:lnTo>
                  <a:lnTo>
                    <a:pt x="0" y="465"/>
                  </a:lnTo>
                  <a:close/>
                </a:path>
              </a:pathLst>
            </a:custGeom>
            <a:solidFill>
              <a:srgbClr val="A3B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92" name="Freeform 288">
              <a:extLst>
                <a:ext uri="{FF2B5EF4-FFF2-40B4-BE49-F238E27FC236}">
                  <a16:creationId xmlns:a16="http://schemas.microsoft.com/office/drawing/2014/main" id="{C58F3168-059B-B093-36BD-72B55F9C47CC}"/>
                </a:ext>
              </a:extLst>
            </p:cNvPr>
            <p:cNvSpPr>
              <a:spLocks/>
            </p:cNvSpPr>
            <p:nvPr/>
          </p:nvSpPr>
          <p:spPr bwMode="auto">
            <a:xfrm>
              <a:off x="1833" y="940"/>
              <a:ext cx="146" cy="145"/>
            </a:xfrm>
            <a:custGeom>
              <a:avLst/>
              <a:gdLst>
                <a:gd name="T0" fmla="*/ 295 w 295"/>
                <a:gd name="T1" fmla="*/ 276 h 288"/>
                <a:gd name="T2" fmla="*/ 265 w 295"/>
                <a:gd name="T3" fmla="*/ 283 h 288"/>
                <a:gd name="T4" fmla="*/ 237 w 295"/>
                <a:gd name="T5" fmla="*/ 287 h 288"/>
                <a:gd name="T6" fmla="*/ 212 w 295"/>
                <a:gd name="T7" fmla="*/ 288 h 288"/>
                <a:gd name="T8" fmla="*/ 187 w 295"/>
                <a:gd name="T9" fmla="*/ 285 h 288"/>
                <a:gd name="T10" fmla="*/ 165 w 295"/>
                <a:gd name="T11" fmla="*/ 280 h 288"/>
                <a:gd name="T12" fmla="*/ 145 w 295"/>
                <a:gd name="T13" fmla="*/ 273 h 288"/>
                <a:gd name="T14" fmla="*/ 125 w 295"/>
                <a:gd name="T15" fmla="*/ 265 h 288"/>
                <a:gd name="T16" fmla="*/ 109 w 295"/>
                <a:gd name="T17" fmla="*/ 257 h 288"/>
                <a:gd name="T18" fmla="*/ 94 w 295"/>
                <a:gd name="T19" fmla="*/ 247 h 288"/>
                <a:gd name="T20" fmla="*/ 81 w 295"/>
                <a:gd name="T21" fmla="*/ 238 h 288"/>
                <a:gd name="T22" fmla="*/ 69 w 295"/>
                <a:gd name="T23" fmla="*/ 229 h 288"/>
                <a:gd name="T24" fmla="*/ 60 w 295"/>
                <a:gd name="T25" fmla="*/ 220 h 288"/>
                <a:gd name="T26" fmla="*/ 53 w 295"/>
                <a:gd name="T27" fmla="*/ 212 h 288"/>
                <a:gd name="T28" fmla="*/ 48 w 295"/>
                <a:gd name="T29" fmla="*/ 206 h 288"/>
                <a:gd name="T30" fmla="*/ 45 w 295"/>
                <a:gd name="T31" fmla="*/ 202 h 288"/>
                <a:gd name="T32" fmla="*/ 44 w 295"/>
                <a:gd name="T33" fmla="*/ 201 h 288"/>
                <a:gd name="T34" fmla="*/ 20 w 295"/>
                <a:gd name="T35" fmla="*/ 165 h 288"/>
                <a:gd name="T36" fmla="*/ 7 w 295"/>
                <a:gd name="T37" fmla="*/ 129 h 288"/>
                <a:gd name="T38" fmla="*/ 0 w 295"/>
                <a:gd name="T39" fmla="*/ 96 h 288"/>
                <a:gd name="T40" fmla="*/ 1 w 295"/>
                <a:gd name="T41" fmla="*/ 64 h 288"/>
                <a:gd name="T42" fmla="*/ 7 w 295"/>
                <a:gd name="T43" fmla="*/ 39 h 288"/>
                <a:gd name="T44" fmla="*/ 13 w 295"/>
                <a:gd name="T45" fmla="*/ 19 h 288"/>
                <a:gd name="T46" fmla="*/ 18 w 295"/>
                <a:gd name="T47" fmla="*/ 5 h 288"/>
                <a:gd name="T48" fmla="*/ 20 w 295"/>
                <a:gd name="T49" fmla="*/ 0 h 288"/>
                <a:gd name="T50" fmla="*/ 19 w 295"/>
                <a:gd name="T51" fmla="*/ 5 h 288"/>
                <a:gd name="T52" fmla="*/ 18 w 295"/>
                <a:gd name="T53" fmla="*/ 19 h 288"/>
                <a:gd name="T54" fmla="*/ 18 w 295"/>
                <a:gd name="T55" fmla="*/ 40 h 288"/>
                <a:gd name="T56" fmla="*/ 20 w 295"/>
                <a:gd name="T57" fmla="*/ 65 h 288"/>
                <a:gd name="T58" fmla="*/ 25 w 295"/>
                <a:gd name="T59" fmla="*/ 95 h 288"/>
                <a:gd name="T60" fmla="*/ 35 w 295"/>
                <a:gd name="T61" fmla="*/ 125 h 288"/>
                <a:gd name="T62" fmla="*/ 50 w 295"/>
                <a:gd name="T63" fmla="*/ 156 h 288"/>
                <a:gd name="T64" fmla="*/ 73 w 295"/>
                <a:gd name="T65" fmla="*/ 184 h 288"/>
                <a:gd name="T66" fmla="*/ 74 w 295"/>
                <a:gd name="T67" fmla="*/ 185 h 288"/>
                <a:gd name="T68" fmla="*/ 77 w 295"/>
                <a:gd name="T69" fmla="*/ 189 h 288"/>
                <a:gd name="T70" fmla="*/ 82 w 295"/>
                <a:gd name="T71" fmla="*/ 194 h 288"/>
                <a:gd name="T72" fmla="*/ 89 w 295"/>
                <a:gd name="T73" fmla="*/ 202 h 288"/>
                <a:gd name="T74" fmla="*/ 98 w 295"/>
                <a:gd name="T75" fmla="*/ 210 h 288"/>
                <a:gd name="T76" fmla="*/ 109 w 295"/>
                <a:gd name="T77" fmla="*/ 220 h 288"/>
                <a:gd name="T78" fmla="*/ 121 w 295"/>
                <a:gd name="T79" fmla="*/ 230 h 288"/>
                <a:gd name="T80" fmla="*/ 135 w 295"/>
                <a:gd name="T81" fmla="*/ 239 h 288"/>
                <a:gd name="T82" fmla="*/ 151 w 295"/>
                <a:gd name="T83" fmla="*/ 249 h 288"/>
                <a:gd name="T84" fmla="*/ 167 w 295"/>
                <a:gd name="T85" fmla="*/ 258 h 288"/>
                <a:gd name="T86" fmla="*/ 185 w 295"/>
                <a:gd name="T87" fmla="*/ 266 h 288"/>
                <a:gd name="T88" fmla="*/ 205 w 295"/>
                <a:gd name="T89" fmla="*/ 272 h 288"/>
                <a:gd name="T90" fmla="*/ 226 w 295"/>
                <a:gd name="T91" fmla="*/ 277 h 288"/>
                <a:gd name="T92" fmla="*/ 248 w 295"/>
                <a:gd name="T93" fmla="*/ 279 h 288"/>
                <a:gd name="T94" fmla="*/ 270 w 295"/>
                <a:gd name="T95" fmla="*/ 279 h 288"/>
                <a:gd name="T96" fmla="*/ 295 w 295"/>
                <a:gd name="T97" fmla="*/ 276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5" h="288">
                  <a:moveTo>
                    <a:pt x="295" y="276"/>
                  </a:moveTo>
                  <a:lnTo>
                    <a:pt x="265" y="283"/>
                  </a:lnTo>
                  <a:lnTo>
                    <a:pt x="237" y="287"/>
                  </a:lnTo>
                  <a:lnTo>
                    <a:pt x="212" y="288"/>
                  </a:lnTo>
                  <a:lnTo>
                    <a:pt x="187" y="285"/>
                  </a:lnTo>
                  <a:lnTo>
                    <a:pt x="165" y="280"/>
                  </a:lnTo>
                  <a:lnTo>
                    <a:pt x="145" y="273"/>
                  </a:lnTo>
                  <a:lnTo>
                    <a:pt x="125" y="265"/>
                  </a:lnTo>
                  <a:lnTo>
                    <a:pt x="109" y="257"/>
                  </a:lnTo>
                  <a:lnTo>
                    <a:pt x="94" y="247"/>
                  </a:lnTo>
                  <a:lnTo>
                    <a:pt x="81" y="238"/>
                  </a:lnTo>
                  <a:lnTo>
                    <a:pt x="69" y="229"/>
                  </a:lnTo>
                  <a:lnTo>
                    <a:pt x="60" y="220"/>
                  </a:lnTo>
                  <a:lnTo>
                    <a:pt x="53" y="212"/>
                  </a:lnTo>
                  <a:lnTo>
                    <a:pt x="48" y="206"/>
                  </a:lnTo>
                  <a:lnTo>
                    <a:pt x="45" y="202"/>
                  </a:lnTo>
                  <a:lnTo>
                    <a:pt x="44" y="201"/>
                  </a:lnTo>
                  <a:lnTo>
                    <a:pt x="20" y="165"/>
                  </a:lnTo>
                  <a:lnTo>
                    <a:pt x="7" y="129"/>
                  </a:lnTo>
                  <a:lnTo>
                    <a:pt x="0" y="96"/>
                  </a:lnTo>
                  <a:lnTo>
                    <a:pt x="1" y="64"/>
                  </a:lnTo>
                  <a:lnTo>
                    <a:pt x="7" y="39"/>
                  </a:lnTo>
                  <a:lnTo>
                    <a:pt x="13" y="19"/>
                  </a:lnTo>
                  <a:lnTo>
                    <a:pt x="18" y="5"/>
                  </a:lnTo>
                  <a:lnTo>
                    <a:pt x="20" y="0"/>
                  </a:lnTo>
                  <a:lnTo>
                    <a:pt x="19" y="5"/>
                  </a:lnTo>
                  <a:lnTo>
                    <a:pt x="18" y="19"/>
                  </a:lnTo>
                  <a:lnTo>
                    <a:pt x="18" y="40"/>
                  </a:lnTo>
                  <a:lnTo>
                    <a:pt x="20" y="65"/>
                  </a:lnTo>
                  <a:lnTo>
                    <a:pt x="25" y="95"/>
                  </a:lnTo>
                  <a:lnTo>
                    <a:pt x="35" y="125"/>
                  </a:lnTo>
                  <a:lnTo>
                    <a:pt x="50" y="156"/>
                  </a:lnTo>
                  <a:lnTo>
                    <a:pt x="73" y="184"/>
                  </a:lnTo>
                  <a:lnTo>
                    <a:pt x="74" y="185"/>
                  </a:lnTo>
                  <a:lnTo>
                    <a:pt x="77" y="189"/>
                  </a:lnTo>
                  <a:lnTo>
                    <a:pt x="82" y="194"/>
                  </a:lnTo>
                  <a:lnTo>
                    <a:pt x="89" y="202"/>
                  </a:lnTo>
                  <a:lnTo>
                    <a:pt x="98" y="210"/>
                  </a:lnTo>
                  <a:lnTo>
                    <a:pt x="109" y="220"/>
                  </a:lnTo>
                  <a:lnTo>
                    <a:pt x="121" y="230"/>
                  </a:lnTo>
                  <a:lnTo>
                    <a:pt x="135" y="239"/>
                  </a:lnTo>
                  <a:lnTo>
                    <a:pt x="151" y="249"/>
                  </a:lnTo>
                  <a:lnTo>
                    <a:pt x="167" y="258"/>
                  </a:lnTo>
                  <a:lnTo>
                    <a:pt x="185" y="266"/>
                  </a:lnTo>
                  <a:lnTo>
                    <a:pt x="205" y="272"/>
                  </a:lnTo>
                  <a:lnTo>
                    <a:pt x="226" y="277"/>
                  </a:lnTo>
                  <a:lnTo>
                    <a:pt x="248" y="279"/>
                  </a:lnTo>
                  <a:lnTo>
                    <a:pt x="270" y="279"/>
                  </a:lnTo>
                  <a:lnTo>
                    <a:pt x="295" y="276"/>
                  </a:lnTo>
                  <a:close/>
                </a:path>
              </a:pathLst>
            </a:custGeom>
            <a:solidFill>
              <a:srgbClr val="3F3F3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93" name="Freeform 289">
              <a:extLst>
                <a:ext uri="{FF2B5EF4-FFF2-40B4-BE49-F238E27FC236}">
                  <a16:creationId xmlns:a16="http://schemas.microsoft.com/office/drawing/2014/main" id="{87864B0A-A21B-35BE-8D68-32F141722875}"/>
                </a:ext>
              </a:extLst>
            </p:cNvPr>
            <p:cNvSpPr>
              <a:spLocks/>
            </p:cNvSpPr>
            <p:nvPr/>
          </p:nvSpPr>
          <p:spPr bwMode="auto">
            <a:xfrm>
              <a:off x="1903" y="901"/>
              <a:ext cx="119" cy="120"/>
            </a:xfrm>
            <a:custGeom>
              <a:avLst/>
              <a:gdLst>
                <a:gd name="T0" fmla="*/ 152 w 236"/>
                <a:gd name="T1" fmla="*/ 0 h 240"/>
                <a:gd name="T2" fmla="*/ 151 w 236"/>
                <a:gd name="T3" fmla="*/ 3 h 240"/>
                <a:gd name="T4" fmla="*/ 149 w 236"/>
                <a:gd name="T5" fmla="*/ 12 h 240"/>
                <a:gd name="T6" fmla="*/ 148 w 236"/>
                <a:gd name="T7" fmla="*/ 27 h 240"/>
                <a:gd name="T8" fmla="*/ 151 w 236"/>
                <a:gd name="T9" fmla="*/ 45 h 240"/>
                <a:gd name="T10" fmla="*/ 159 w 236"/>
                <a:gd name="T11" fmla="*/ 67 h 240"/>
                <a:gd name="T12" fmla="*/ 174 w 236"/>
                <a:gd name="T13" fmla="*/ 94 h 240"/>
                <a:gd name="T14" fmla="*/ 199 w 236"/>
                <a:gd name="T15" fmla="*/ 121 h 240"/>
                <a:gd name="T16" fmla="*/ 236 w 236"/>
                <a:gd name="T17" fmla="*/ 151 h 240"/>
                <a:gd name="T18" fmla="*/ 116 w 236"/>
                <a:gd name="T19" fmla="*/ 227 h 240"/>
                <a:gd name="T20" fmla="*/ 114 w 236"/>
                <a:gd name="T21" fmla="*/ 229 h 240"/>
                <a:gd name="T22" fmla="*/ 108 w 236"/>
                <a:gd name="T23" fmla="*/ 232 h 240"/>
                <a:gd name="T24" fmla="*/ 100 w 236"/>
                <a:gd name="T25" fmla="*/ 236 h 240"/>
                <a:gd name="T26" fmla="*/ 88 w 236"/>
                <a:gd name="T27" fmla="*/ 239 h 240"/>
                <a:gd name="T28" fmla="*/ 75 w 236"/>
                <a:gd name="T29" fmla="*/ 240 h 240"/>
                <a:gd name="T30" fmla="*/ 58 w 236"/>
                <a:gd name="T31" fmla="*/ 237 h 240"/>
                <a:gd name="T32" fmla="*/ 42 w 236"/>
                <a:gd name="T33" fmla="*/ 230 h 240"/>
                <a:gd name="T34" fmla="*/ 25 w 236"/>
                <a:gd name="T35" fmla="*/ 216 h 240"/>
                <a:gd name="T36" fmla="*/ 23 w 236"/>
                <a:gd name="T37" fmla="*/ 213 h 240"/>
                <a:gd name="T38" fmla="*/ 17 w 236"/>
                <a:gd name="T39" fmla="*/ 204 h 240"/>
                <a:gd name="T40" fmla="*/ 9 w 236"/>
                <a:gd name="T41" fmla="*/ 191 h 240"/>
                <a:gd name="T42" fmla="*/ 3 w 236"/>
                <a:gd name="T43" fmla="*/ 174 h 240"/>
                <a:gd name="T44" fmla="*/ 0 w 236"/>
                <a:gd name="T45" fmla="*/ 154 h 240"/>
                <a:gd name="T46" fmla="*/ 1 w 236"/>
                <a:gd name="T47" fmla="*/ 133 h 240"/>
                <a:gd name="T48" fmla="*/ 10 w 236"/>
                <a:gd name="T49" fmla="*/ 112 h 240"/>
                <a:gd name="T50" fmla="*/ 29 w 236"/>
                <a:gd name="T51" fmla="*/ 90 h 240"/>
                <a:gd name="T52" fmla="*/ 152 w 236"/>
                <a:gd name="T53" fmla="*/ 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6" h="240">
                  <a:moveTo>
                    <a:pt x="152" y="0"/>
                  </a:moveTo>
                  <a:lnTo>
                    <a:pt x="151" y="3"/>
                  </a:lnTo>
                  <a:lnTo>
                    <a:pt x="149" y="12"/>
                  </a:lnTo>
                  <a:lnTo>
                    <a:pt x="148" y="27"/>
                  </a:lnTo>
                  <a:lnTo>
                    <a:pt x="151" y="45"/>
                  </a:lnTo>
                  <a:lnTo>
                    <a:pt x="159" y="67"/>
                  </a:lnTo>
                  <a:lnTo>
                    <a:pt x="174" y="94"/>
                  </a:lnTo>
                  <a:lnTo>
                    <a:pt x="199" y="121"/>
                  </a:lnTo>
                  <a:lnTo>
                    <a:pt x="236" y="151"/>
                  </a:lnTo>
                  <a:lnTo>
                    <a:pt x="116" y="227"/>
                  </a:lnTo>
                  <a:lnTo>
                    <a:pt x="114" y="229"/>
                  </a:lnTo>
                  <a:lnTo>
                    <a:pt x="108" y="232"/>
                  </a:lnTo>
                  <a:lnTo>
                    <a:pt x="100" y="236"/>
                  </a:lnTo>
                  <a:lnTo>
                    <a:pt x="88" y="239"/>
                  </a:lnTo>
                  <a:lnTo>
                    <a:pt x="75" y="240"/>
                  </a:lnTo>
                  <a:lnTo>
                    <a:pt x="58" y="237"/>
                  </a:lnTo>
                  <a:lnTo>
                    <a:pt x="42" y="230"/>
                  </a:lnTo>
                  <a:lnTo>
                    <a:pt x="25" y="216"/>
                  </a:lnTo>
                  <a:lnTo>
                    <a:pt x="23" y="213"/>
                  </a:lnTo>
                  <a:lnTo>
                    <a:pt x="17" y="204"/>
                  </a:lnTo>
                  <a:lnTo>
                    <a:pt x="9" y="191"/>
                  </a:lnTo>
                  <a:lnTo>
                    <a:pt x="3" y="174"/>
                  </a:lnTo>
                  <a:lnTo>
                    <a:pt x="0" y="154"/>
                  </a:lnTo>
                  <a:lnTo>
                    <a:pt x="1" y="133"/>
                  </a:lnTo>
                  <a:lnTo>
                    <a:pt x="10" y="112"/>
                  </a:lnTo>
                  <a:lnTo>
                    <a:pt x="29" y="90"/>
                  </a:lnTo>
                  <a:lnTo>
                    <a:pt x="152" y="0"/>
                  </a:lnTo>
                  <a:close/>
                </a:path>
              </a:pathLst>
            </a:custGeom>
            <a:solidFill>
              <a:srgbClr val="49FFAA"/>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94" name="Freeform 290">
              <a:extLst>
                <a:ext uri="{FF2B5EF4-FFF2-40B4-BE49-F238E27FC236}">
                  <a16:creationId xmlns:a16="http://schemas.microsoft.com/office/drawing/2014/main" id="{D7607115-4A7B-C751-D681-C357CA213D94}"/>
                </a:ext>
              </a:extLst>
            </p:cNvPr>
            <p:cNvSpPr>
              <a:spLocks/>
            </p:cNvSpPr>
            <p:nvPr/>
          </p:nvSpPr>
          <p:spPr bwMode="auto">
            <a:xfrm>
              <a:off x="1865" y="912"/>
              <a:ext cx="47" cy="93"/>
            </a:xfrm>
            <a:custGeom>
              <a:avLst/>
              <a:gdLst>
                <a:gd name="T0" fmla="*/ 94 w 94"/>
                <a:gd name="T1" fmla="*/ 1 h 188"/>
                <a:gd name="T2" fmla="*/ 91 w 94"/>
                <a:gd name="T3" fmla="*/ 1 h 188"/>
                <a:gd name="T4" fmla="*/ 82 w 94"/>
                <a:gd name="T5" fmla="*/ 0 h 188"/>
                <a:gd name="T6" fmla="*/ 69 w 94"/>
                <a:gd name="T7" fmla="*/ 0 h 188"/>
                <a:gd name="T8" fmla="*/ 54 w 94"/>
                <a:gd name="T9" fmla="*/ 1 h 188"/>
                <a:gd name="T10" fmla="*/ 38 w 94"/>
                <a:gd name="T11" fmla="*/ 7 h 188"/>
                <a:gd name="T12" fmla="*/ 24 w 94"/>
                <a:gd name="T13" fmla="*/ 15 h 188"/>
                <a:gd name="T14" fmla="*/ 12 w 94"/>
                <a:gd name="T15" fmla="*/ 28 h 188"/>
                <a:gd name="T16" fmla="*/ 3 w 94"/>
                <a:gd name="T17" fmla="*/ 47 h 188"/>
                <a:gd name="T18" fmla="*/ 2 w 94"/>
                <a:gd name="T19" fmla="*/ 50 h 188"/>
                <a:gd name="T20" fmla="*/ 1 w 94"/>
                <a:gd name="T21" fmla="*/ 57 h 188"/>
                <a:gd name="T22" fmla="*/ 0 w 94"/>
                <a:gd name="T23" fmla="*/ 69 h 188"/>
                <a:gd name="T24" fmla="*/ 1 w 94"/>
                <a:gd name="T25" fmla="*/ 86 h 188"/>
                <a:gd name="T26" fmla="*/ 5 w 94"/>
                <a:gd name="T27" fmla="*/ 106 h 188"/>
                <a:gd name="T28" fmla="*/ 14 w 94"/>
                <a:gd name="T29" fmla="*/ 130 h 188"/>
                <a:gd name="T30" fmla="*/ 27 w 94"/>
                <a:gd name="T31" fmla="*/ 158 h 188"/>
                <a:gd name="T32" fmla="*/ 47 w 94"/>
                <a:gd name="T33" fmla="*/ 188 h 188"/>
                <a:gd name="T34" fmla="*/ 45 w 94"/>
                <a:gd name="T35" fmla="*/ 184 h 188"/>
                <a:gd name="T36" fmla="*/ 41 w 94"/>
                <a:gd name="T37" fmla="*/ 173 h 188"/>
                <a:gd name="T38" fmla="*/ 35 w 94"/>
                <a:gd name="T39" fmla="*/ 156 h 188"/>
                <a:gd name="T40" fmla="*/ 30 w 94"/>
                <a:gd name="T41" fmla="*/ 134 h 188"/>
                <a:gd name="T42" fmla="*/ 26 w 94"/>
                <a:gd name="T43" fmla="*/ 110 h 188"/>
                <a:gd name="T44" fmla="*/ 26 w 94"/>
                <a:gd name="T45" fmla="*/ 86 h 188"/>
                <a:gd name="T46" fmla="*/ 31 w 94"/>
                <a:gd name="T47" fmla="*/ 62 h 188"/>
                <a:gd name="T48" fmla="*/ 42 w 94"/>
                <a:gd name="T49" fmla="*/ 41 h 188"/>
                <a:gd name="T50" fmla="*/ 94 w 94"/>
                <a:gd name="T51" fmla="*/ 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188">
                  <a:moveTo>
                    <a:pt x="94" y="1"/>
                  </a:moveTo>
                  <a:lnTo>
                    <a:pt x="91" y="1"/>
                  </a:lnTo>
                  <a:lnTo>
                    <a:pt x="82" y="0"/>
                  </a:lnTo>
                  <a:lnTo>
                    <a:pt x="69" y="0"/>
                  </a:lnTo>
                  <a:lnTo>
                    <a:pt x="54" y="1"/>
                  </a:lnTo>
                  <a:lnTo>
                    <a:pt x="38" y="7"/>
                  </a:lnTo>
                  <a:lnTo>
                    <a:pt x="24" y="15"/>
                  </a:lnTo>
                  <a:lnTo>
                    <a:pt x="12" y="28"/>
                  </a:lnTo>
                  <a:lnTo>
                    <a:pt x="3" y="47"/>
                  </a:lnTo>
                  <a:lnTo>
                    <a:pt x="2" y="50"/>
                  </a:lnTo>
                  <a:lnTo>
                    <a:pt x="1" y="57"/>
                  </a:lnTo>
                  <a:lnTo>
                    <a:pt x="0" y="69"/>
                  </a:lnTo>
                  <a:lnTo>
                    <a:pt x="1" y="86"/>
                  </a:lnTo>
                  <a:lnTo>
                    <a:pt x="5" y="106"/>
                  </a:lnTo>
                  <a:lnTo>
                    <a:pt x="14" y="130"/>
                  </a:lnTo>
                  <a:lnTo>
                    <a:pt x="27" y="158"/>
                  </a:lnTo>
                  <a:lnTo>
                    <a:pt x="47" y="188"/>
                  </a:lnTo>
                  <a:lnTo>
                    <a:pt x="45" y="184"/>
                  </a:lnTo>
                  <a:lnTo>
                    <a:pt x="41" y="173"/>
                  </a:lnTo>
                  <a:lnTo>
                    <a:pt x="35" y="156"/>
                  </a:lnTo>
                  <a:lnTo>
                    <a:pt x="30" y="134"/>
                  </a:lnTo>
                  <a:lnTo>
                    <a:pt x="26" y="110"/>
                  </a:lnTo>
                  <a:lnTo>
                    <a:pt x="26" y="86"/>
                  </a:lnTo>
                  <a:lnTo>
                    <a:pt x="31" y="62"/>
                  </a:lnTo>
                  <a:lnTo>
                    <a:pt x="42" y="41"/>
                  </a:lnTo>
                  <a:lnTo>
                    <a:pt x="94" y="1"/>
                  </a:lnTo>
                  <a:close/>
                </a:path>
              </a:pathLst>
            </a:custGeom>
            <a:solidFill>
              <a:srgbClr val="3F3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95" name="Freeform 291">
              <a:extLst>
                <a:ext uri="{FF2B5EF4-FFF2-40B4-BE49-F238E27FC236}">
                  <a16:creationId xmlns:a16="http://schemas.microsoft.com/office/drawing/2014/main" id="{1AD93BBB-556B-6EA4-DE7B-030BBE37D90E}"/>
                </a:ext>
              </a:extLst>
            </p:cNvPr>
            <p:cNvSpPr>
              <a:spLocks/>
            </p:cNvSpPr>
            <p:nvPr/>
          </p:nvSpPr>
          <p:spPr bwMode="auto">
            <a:xfrm>
              <a:off x="2040" y="839"/>
              <a:ext cx="123" cy="85"/>
            </a:xfrm>
            <a:custGeom>
              <a:avLst/>
              <a:gdLst>
                <a:gd name="T0" fmla="*/ 222 w 244"/>
                <a:gd name="T1" fmla="*/ 0 h 169"/>
                <a:gd name="T2" fmla="*/ 222 w 244"/>
                <a:gd name="T3" fmla="*/ 4 h 169"/>
                <a:gd name="T4" fmla="*/ 224 w 244"/>
                <a:gd name="T5" fmla="*/ 15 h 169"/>
                <a:gd name="T6" fmla="*/ 230 w 244"/>
                <a:gd name="T7" fmla="*/ 26 h 169"/>
                <a:gd name="T8" fmla="*/ 244 w 244"/>
                <a:gd name="T9" fmla="*/ 35 h 169"/>
                <a:gd name="T10" fmla="*/ 22 w 244"/>
                <a:gd name="T11" fmla="*/ 169 h 169"/>
                <a:gd name="T12" fmla="*/ 20 w 244"/>
                <a:gd name="T13" fmla="*/ 168 h 169"/>
                <a:gd name="T14" fmla="*/ 17 w 244"/>
                <a:gd name="T15" fmla="*/ 167 h 169"/>
                <a:gd name="T16" fmla="*/ 12 w 244"/>
                <a:gd name="T17" fmla="*/ 164 h 169"/>
                <a:gd name="T18" fmla="*/ 6 w 244"/>
                <a:gd name="T19" fmla="*/ 160 h 169"/>
                <a:gd name="T20" fmla="*/ 2 w 244"/>
                <a:gd name="T21" fmla="*/ 155 h 169"/>
                <a:gd name="T22" fmla="*/ 0 w 244"/>
                <a:gd name="T23" fmla="*/ 149 h 169"/>
                <a:gd name="T24" fmla="*/ 0 w 244"/>
                <a:gd name="T25" fmla="*/ 141 h 169"/>
                <a:gd name="T26" fmla="*/ 5 w 244"/>
                <a:gd name="T27" fmla="*/ 132 h 169"/>
                <a:gd name="T28" fmla="*/ 222 w 244"/>
                <a:gd name="T29"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4" h="169">
                  <a:moveTo>
                    <a:pt x="222" y="0"/>
                  </a:moveTo>
                  <a:lnTo>
                    <a:pt x="222" y="4"/>
                  </a:lnTo>
                  <a:lnTo>
                    <a:pt x="224" y="15"/>
                  </a:lnTo>
                  <a:lnTo>
                    <a:pt x="230" y="26"/>
                  </a:lnTo>
                  <a:lnTo>
                    <a:pt x="244" y="35"/>
                  </a:lnTo>
                  <a:lnTo>
                    <a:pt x="22" y="169"/>
                  </a:lnTo>
                  <a:lnTo>
                    <a:pt x="20" y="168"/>
                  </a:lnTo>
                  <a:lnTo>
                    <a:pt x="17" y="167"/>
                  </a:lnTo>
                  <a:lnTo>
                    <a:pt x="12" y="164"/>
                  </a:lnTo>
                  <a:lnTo>
                    <a:pt x="6" y="160"/>
                  </a:lnTo>
                  <a:lnTo>
                    <a:pt x="2" y="155"/>
                  </a:lnTo>
                  <a:lnTo>
                    <a:pt x="0" y="149"/>
                  </a:lnTo>
                  <a:lnTo>
                    <a:pt x="0" y="141"/>
                  </a:lnTo>
                  <a:lnTo>
                    <a:pt x="5" y="132"/>
                  </a:lnTo>
                  <a:lnTo>
                    <a:pt x="222" y="0"/>
                  </a:lnTo>
                  <a:close/>
                </a:path>
              </a:pathLst>
            </a:custGeom>
            <a:solidFill>
              <a:srgbClr val="FFFF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96" name="Freeform 292">
              <a:extLst>
                <a:ext uri="{FF2B5EF4-FFF2-40B4-BE49-F238E27FC236}">
                  <a16:creationId xmlns:a16="http://schemas.microsoft.com/office/drawing/2014/main" id="{99ECD92F-50EC-535B-01F9-B1D3DEC845CA}"/>
                </a:ext>
              </a:extLst>
            </p:cNvPr>
            <p:cNvSpPr>
              <a:spLocks/>
            </p:cNvSpPr>
            <p:nvPr/>
          </p:nvSpPr>
          <p:spPr bwMode="auto">
            <a:xfrm>
              <a:off x="1454" y="992"/>
              <a:ext cx="377" cy="270"/>
            </a:xfrm>
            <a:custGeom>
              <a:avLst/>
              <a:gdLst>
                <a:gd name="T0" fmla="*/ 4 w 754"/>
                <a:gd name="T1" fmla="*/ 541 h 541"/>
                <a:gd name="T2" fmla="*/ 754 w 754"/>
                <a:gd name="T3" fmla="*/ 5 h 541"/>
                <a:gd name="T4" fmla="*/ 749 w 754"/>
                <a:gd name="T5" fmla="*/ 0 h 541"/>
                <a:gd name="T6" fmla="*/ 0 w 754"/>
                <a:gd name="T7" fmla="*/ 535 h 541"/>
                <a:gd name="T8" fmla="*/ 4 w 754"/>
                <a:gd name="T9" fmla="*/ 541 h 541"/>
              </a:gdLst>
              <a:ahLst/>
              <a:cxnLst>
                <a:cxn ang="0">
                  <a:pos x="T0" y="T1"/>
                </a:cxn>
                <a:cxn ang="0">
                  <a:pos x="T2" y="T3"/>
                </a:cxn>
                <a:cxn ang="0">
                  <a:pos x="T4" y="T5"/>
                </a:cxn>
                <a:cxn ang="0">
                  <a:pos x="T6" y="T7"/>
                </a:cxn>
                <a:cxn ang="0">
                  <a:pos x="T8" y="T9"/>
                </a:cxn>
              </a:cxnLst>
              <a:rect l="0" t="0" r="r" b="b"/>
              <a:pathLst>
                <a:path w="754" h="541">
                  <a:moveTo>
                    <a:pt x="4" y="541"/>
                  </a:moveTo>
                  <a:lnTo>
                    <a:pt x="754" y="5"/>
                  </a:lnTo>
                  <a:lnTo>
                    <a:pt x="749" y="0"/>
                  </a:lnTo>
                  <a:lnTo>
                    <a:pt x="0" y="535"/>
                  </a:lnTo>
                  <a:lnTo>
                    <a:pt x="4" y="541"/>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97" name="Freeform 293">
              <a:extLst>
                <a:ext uri="{FF2B5EF4-FFF2-40B4-BE49-F238E27FC236}">
                  <a16:creationId xmlns:a16="http://schemas.microsoft.com/office/drawing/2014/main" id="{5F12973C-2F64-7B9F-5697-E740D4D07B6A}"/>
                </a:ext>
              </a:extLst>
            </p:cNvPr>
            <p:cNvSpPr>
              <a:spLocks/>
            </p:cNvSpPr>
            <p:nvPr/>
          </p:nvSpPr>
          <p:spPr bwMode="auto">
            <a:xfrm>
              <a:off x="1473" y="1071"/>
              <a:ext cx="407" cy="266"/>
            </a:xfrm>
            <a:custGeom>
              <a:avLst/>
              <a:gdLst>
                <a:gd name="T0" fmla="*/ 22 w 812"/>
                <a:gd name="T1" fmla="*/ 532 h 532"/>
                <a:gd name="T2" fmla="*/ 812 w 812"/>
                <a:gd name="T3" fmla="*/ 36 h 532"/>
                <a:gd name="T4" fmla="*/ 789 w 812"/>
                <a:gd name="T5" fmla="*/ 0 h 532"/>
                <a:gd name="T6" fmla="*/ 0 w 812"/>
                <a:gd name="T7" fmla="*/ 495 h 532"/>
                <a:gd name="T8" fmla="*/ 22 w 812"/>
                <a:gd name="T9" fmla="*/ 532 h 532"/>
              </a:gdLst>
              <a:ahLst/>
              <a:cxnLst>
                <a:cxn ang="0">
                  <a:pos x="T0" y="T1"/>
                </a:cxn>
                <a:cxn ang="0">
                  <a:pos x="T2" y="T3"/>
                </a:cxn>
                <a:cxn ang="0">
                  <a:pos x="T4" y="T5"/>
                </a:cxn>
                <a:cxn ang="0">
                  <a:pos x="T6" y="T7"/>
                </a:cxn>
                <a:cxn ang="0">
                  <a:pos x="T8" y="T9"/>
                </a:cxn>
              </a:cxnLst>
              <a:rect l="0" t="0" r="r" b="b"/>
              <a:pathLst>
                <a:path w="812" h="532">
                  <a:moveTo>
                    <a:pt x="22" y="532"/>
                  </a:moveTo>
                  <a:lnTo>
                    <a:pt x="812" y="36"/>
                  </a:lnTo>
                  <a:lnTo>
                    <a:pt x="789" y="0"/>
                  </a:lnTo>
                  <a:lnTo>
                    <a:pt x="0" y="495"/>
                  </a:lnTo>
                  <a:lnTo>
                    <a:pt x="22" y="532"/>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98" name="Freeform 294">
              <a:extLst>
                <a:ext uri="{FF2B5EF4-FFF2-40B4-BE49-F238E27FC236}">
                  <a16:creationId xmlns:a16="http://schemas.microsoft.com/office/drawing/2014/main" id="{F69327A1-1E3F-3600-792C-28FABC97F73F}"/>
                </a:ext>
              </a:extLst>
            </p:cNvPr>
            <p:cNvSpPr>
              <a:spLocks/>
            </p:cNvSpPr>
            <p:nvPr/>
          </p:nvSpPr>
          <p:spPr bwMode="auto">
            <a:xfrm>
              <a:off x="1903" y="901"/>
              <a:ext cx="89" cy="85"/>
            </a:xfrm>
            <a:custGeom>
              <a:avLst/>
              <a:gdLst>
                <a:gd name="T0" fmla="*/ 5 w 177"/>
                <a:gd name="T1" fmla="*/ 173 h 173"/>
                <a:gd name="T2" fmla="*/ 4 w 177"/>
                <a:gd name="T3" fmla="*/ 171 h 173"/>
                <a:gd name="T4" fmla="*/ 3 w 177"/>
                <a:gd name="T5" fmla="*/ 165 h 173"/>
                <a:gd name="T6" fmla="*/ 0 w 177"/>
                <a:gd name="T7" fmla="*/ 154 h 173"/>
                <a:gd name="T8" fmla="*/ 0 w 177"/>
                <a:gd name="T9" fmla="*/ 143 h 173"/>
                <a:gd name="T10" fmla="*/ 3 w 177"/>
                <a:gd name="T11" fmla="*/ 130 h 173"/>
                <a:gd name="T12" fmla="*/ 8 w 177"/>
                <a:gd name="T13" fmla="*/ 116 h 173"/>
                <a:gd name="T14" fmla="*/ 18 w 177"/>
                <a:gd name="T15" fmla="*/ 103 h 173"/>
                <a:gd name="T16" fmla="*/ 32 w 177"/>
                <a:gd name="T17" fmla="*/ 90 h 173"/>
                <a:gd name="T18" fmla="*/ 155 w 177"/>
                <a:gd name="T19" fmla="*/ 0 h 173"/>
                <a:gd name="T20" fmla="*/ 155 w 177"/>
                <a:gd name="T21" fmla="*/ 2 h 173"/>
                <a:gd name="T22" fmla="*/ 154 w 177"/>
                <a:gd name="T23" fmla="*/ 7 h 173"/>
                <a:gd name="T24" fmla="*/ 153 w 177"/>
                <a:gd name="T25" fmla="*/ 16 h 173"/>
                <a:gd name="T26" fmla="*/ 153 w 177"/>
                <a:gd name="T27" fmla="*/ 28 h 173"/>
                <a:gd name="T28" fmla="*/ 155 w 177"/>
                <a:gd name="T29" fmla="*/ 41 h 173"/>
                <a:gd name="T30" fmla="*/ 159 w 177"/>
                <a:gd name="T31" fmla="*/ 56 h 173"/>
                <a:gd name="T32" fmla="*/ 166 w 177"/>
                <a:gd name="T33" fmla="*/ 73 h 173"/>
                <a:gd name="T34" fmla="*/ 177 w 177"/>
                <a:gd name="T35" fmla="*/ 90 h 173"/>
                <a:gd name="T36" fmla="*/ 5 w 177"/>
                <a:gd name="T37" fmla="*/ 17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7" h="173">
                  <a:moveTo>
                    <a:pt x="5" y="173"/>
                  </a:moveTo>
                  <a:lnTo>
                    <a:pt x="4" y="171"/>
                  </a:lnTo>
                  <a:lnTo>
                    <a:pt x="3" y="165"/>
                  </a:lnTo>
                  <a:lnTo>
                    <a:pt x="0" y="154"/>
                  </a:lnTo>
                  <a:lnTo>
                    <a:pt x="0" y="143"/>
                  </a:lnTo>
                  <a:lnTo>
                    <a:pt x="3" y="130"/>
                  </a:lnTo>
                  <a:lnTo>
                    <a:pt x="8" y="116"/>
                  </a:lnTo>
                  <a:lnTo>
                    <a:pt x="18" y="103"/>
                  </a:lnTo>
                  <a:lnTo>
                    <a:pt x="32" y="90"/>
                  </a:lnTo>
                  <a:lnTo>
                    <a:pt x="155" y="0"/>
                  </a:lnTo>
                  <a:lnTo>
                    <a:pt x="155" y="2"/>
                  </a:lnTo>
                  <a:lnTo>
                    <a:pt x="154" y="7"/>
                  </a:lnTo>
                  <a:lnTo>
                    <a:pt x="153" y="16"/>
                  </a:lnTo>
                  <a:lnTo>
                    <a:pt x="153" y="28"/>
                  </a:lnTo>
                  <a:lnTo>
                    <a:pt x="155" y="41"/>
                  </a:lnTo>
                  <a:lnTo>
                    <a:pt x="159" y="56"/>
                  </a:lnTo>
                  <a:lnTo>
                    <a:pt x="166" y="73"/>
                  </a:lnTo>
                  <a:lnTo>
                    <a:pt x="177" y="90"/>
                  </a:lnTo>
                  <a:lnTo>
                    <a:pt x="5" y="173"/>
                  </a:lnTo>
                  <a:close/>
                </a:path>
              </a:pathLst>
            </a:custGeom>
            <a:solidFill>
              <a:srgbClr val="B2FFE5"/>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0999" name="Freeform 295">
              <a:extLst>
                <a:ext uri="{FF2B5EF4-FFF2-40B4-BE49-F238E27FC236}">
                  <a16:creationId xmlns:a16="http://schemas.microsoft.com/office/drawing/2014/main" id="{430EFEBF-6D7B-86BB-7DA8-AE9370E3B734}"/>
                </a:ext>
              </a:extLst>
            </p:cNvPr>
            <p:cNvSpPr>
              <a:spLocks/>
            </p:cNvSpPr>
            <p:nvPr/>
          </p:nvSpPr>
          <p:spPr bwMode="auto">
            <a:xfrm>
              <a:off x="1915" y="972"/>
              <a:ext cx="59" cy="58"/>
            </a:xfrm>
            <a:custGeom>
              <a:avLst/>
              <a:gdLst>
                <a:gd name="T0" fmla="*/ 0 w 118"/>
                <a:gd name="T1" fmla="*/ 0 h 114"/>
                <a:gd name="T2" fmla="*/ 0 w 118"/>
                <a:gd name="T3" fmla="*/ 3 h 114"/>
                <a:gd name="T4" fmla="*/ 0 w 118"/>
                <a:gd name="T5" fmla="*/ 12 h 114"/>
                <a:gd name="T6" fmla="*/ 1 w 118"/>
                <a:gd name="T7" fmla="*/ 27 h 114"/>
                <a:gd name="T8" fmla="*/ 7 w 118"/>
                <a:gd name="T9" fmla="*/ 43 h 114"/>
                <a:gd name="T10" fmla="*/ 17 w 118"/>
                <a:gd name="T11" fmla="*/ 62 h 114"/>
                <a:gd name="T12" fmla="*/ 34 w 118"/>
                <a:gd name="T13" fmla="*/ 80 h 114"/>
                <a:gd name="T14" fmla="*/ 60 w 118"/>
                <a:gd name="T15" fmla="*/ 99 h 114"/>
                <a:gd name="T16" fmla="*/ 94 w 118"/>
                <a:gd name="T17" fmla="*/ 114 h 114"/>
                <a:gd name="T18" fmla="*/ 118 w 118"/>
                <a:gd name="T19" fmla="*/ 94 h 114"/>
                <a:gd name="T20" fmla="*/ 114 w 118"/>
                <a:gd name="T21" fmla="*/ 93 h 114"/>
                <a:gd name="T22" fmla="*/ 103 w 118"/>
                <a:gd name="T23" fmla="*/ 90 h 114"/>
                <a:gd name="T24" fmla="*/ 89 w 118"/>
                <a:gd name="T25" fmla="*/ 83 h 114"/>
                <a:gd name="T26" fmla="*/ 71 w 118"/>
                <a:gd name="T27" fmla="*/ 75 h 114"/>
                <a:gd name="T28" fmla="*/ 52 w 118"/>
                <a:gd name="T29" fmla="*/ 63 h 114"/>
                <a:gd name="T30" fmla="*/ 32 w 118"/>
                <a:gd name="T31" fmla="*/ 47 h 114"/>
                <a:gd name="T32" fmla="*/ 14 w 118"/>
                <a:gd name="T33" fmla="*/ 26 h 114"/>
                <a:gd name="T34" fmla="*/ 0 w 118"/>
                <a:gd name="T35"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 h="114">
                  <a:moveTo>
                    <a:pt x="0" y="0"/>
                  </a:moveTo>
                  <a:lnTo>
                    <a:pt x="0" y="3"/>
                  </a:lnTo>
                  <a:lnTo>
                    <a:pt x="0" y="12"/>
                  </a:lnTo>
                  <a:lnTo>
                    <a:pt x="1" y="27"/>
                  </a:lnTo>
                  <a:lnTo>
                    <a:pt x="7" y="43"/>
                  </a:lnTo>
                  <a:lnTo>
                    <a:pt x="17" y="62"/>
                  </a:lnTo>
                  <a:lnTo>
                    <a:pt x="34" y="80"/>
                  </a:lnTo>
                  <a:lnTo>
                    <a:pt x="60" y="99"/>
                  </a:lnTo>
                  <a:lnTo>
                    <a:pt x="94" y="114"/>
                  </a:lnTo>
                  <a:lnTo>
                    <a:pt x="118" y="94"/>
                  </a:lnTo>
                  <a:lnTo>
                    <a:pt x="114" y="93"/>
                  </a:lnTo>
                  <a:lnTo>
                    <a:pt x="103" y="90"/>
                  </a:lnTo>
                  <a:lnTo>
                    <a:pt x="89" y="83"/>
                  </a:lnTo>
                  <a:lnTo>
                    <a:pt x="71" y="75"/>
                  </a:lnTo>
                  <a:lnTo>
                    <a:pt x="52" y="63"/>
                  </a:lnTo>
                  <a:lnTo>
                    <a:pt x="32" y="47"/>
                  </a:lnTo>
                  <a:lnTo>
                    <a:pt x="14" y="26"/>
                  </a:lnTo>
                  <a:lnTo>
                    <a:pt x="0"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00" name="Freeform 296">
              <a:extLst>
                <a:ext uri="{FF2B5EF4-FFF2-40B4-BE49-F238E27FC236}">
                  <a16:creationId xmlns:a16="http://schemas.microsoft.com/office/drawing/2014/main" id="{A3CD9C92-2FBC-6BBE-B348-353C379D46A2}"/>
                </a:ext>
              </a:extLst>
            </p:cNvPr>
            <p:cNvSpPr>
              <a:spLocks/>
            </p:cNvSpPr>
            <p:nvPr/>
          </p:nvSpPr>
          <p:spPr bwMode="auto">
            <a:xfrm>
              <a:off x="1949" y="957"/>
              <a:ext cx="59" cy="57"/>
            </a:xfrm>
            <a:custGeom>
              <a:avLst/>
              <a:gdLst>
                <a:gd name="T0" fmla="*/ 0 w 118"/>
                <a:gd name="T1" fmla="*/ 0 h 113"/>
                <a:gd name="T2" fmla="*/ 0 w 118"/>
                <a:gd name="T3" fmla="*/ 3 h 113"/>
                <a:gd name="T4" fmla="*/ 0 w 118"/>
                <a:gd name="T5" fmla="*/ 12 h 113"/>
                <a:gd name="T6" fmla="*/ 2 w 118"/>
                <a:gd name="T7" fmla="*/ 26 h 113"/>
                <a:gd name="T8" fmla="*/ 7 w 118"/>
                <a:gd name="T9" fmla="*/ 42 h 113"/>
                <a:gd name="T10" fmla="*/ 17 w 118"/>
                <a:gd name="T11" fmla="*/ 62 h 113"/>
                <a:gd name="T12" fmla="*/ 34 w 118"/>
                <a:gd name="T13" fmla="*/ 80 h 113"/>
                <a:gd name="T14" fmla="*/ 59 w 118"/>
                <a:gd name="T15" fmla="*/ 98 h 113"/>
                <a:gd name="T16" fmla="*/ 93 w 118"/>
                <a:gd name="T17" fmla="*/ 113 h 113"/>
                <a:gd name="T18" fmla="*/ 118 w 118"/>
                <a:gd name="T19" fmla="*/ 93 h 113"/>
                <a:gd name="T20" fmla="*/ 114 w 118"/>
                <a:gd name="T21" fmla="*/ 92 h 113"/>
                <a:gd name="T22" fmla="*/ 103 w 118"/>
                <a:gd name="T23" fmla="*/ 89 h 113"/>
                <a:gd name="T24" fmla="*/ 89 w 118"/>
                <a:gd name="T25" fmla="*/ 83 h 113"/>
                <a:gd name="T26" fmla="*/ 71 w 118"/>
                <a:gd name="T27" fmla="*/ 75 h 113"/>
                <a:gd name="T28" fmla="*/ 52 w 118"/>
                <a:gd name="T29" fmla="*/ 63 h 113"/>
                <a:gd name="T30" fmla="*/ 32 w 118"/>
                <a:gd name="T31" fmla="*/ 47 h 113"/>
                <a:gd name="T32" fmla="*/ 14 w 118"/>
                <a:gd name="T33" fmla="*/ 25 h 113"/>
                <a:gd name="T34" fmla="*/ 0 w 118"/>
                <a:gd name="T35"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 h="113">
                  <a:moveTo>
                    <a:pt x="0" y="0"/>
                  </a:moveTo>
                  <a:lnTo>
                    <a:pt x="0" y="3"/>
                  </a:lnTo>
                  <a:lnTo>
                    <a:pt x="0" y="12"/>
                  </a:lnTo>
                  <a:lnTo>
                    <a:pt x="2" y="26"/>
                  </a:lnTo>
                  <a:lnTo>
                    <a:pt x="7" y="42"/>
                  </a:lnTo>
                  <a:lnTo>
                    <a:pt x="17" y="62"/>
                  </a:lnTo>
                  <a:lnTo>
                    <a:pt x="34" y="80"/>
                  </a:lnTo>
                  <a:lnTo>
                    <a:pt x="59" y="98"/>
                  </a:lnTo>
                  <a:lnTo>
                    <a:pt x="93" y="113"/>
                  </a:lnTo>
                  <a:lnTo>
                    <a:pt x="118" y="93"/>
                  </a:lnTo>
                  <a:lnTo>
                    <a:pt x="114" y="92"/>
                  </a:lnTo>
                  <a:lnTo>
                    <a:pt x="103" y="89"/>
                  </a:lnTo>
                  <a:lnTo>
                    <a:pt x="89" y="83"/>
                  </a:lnTo>
                  <a:lnTo>
                    <a:pt x="71" y="75"/>
                  </a:lnTo>
                  <a:lnTo>
                    <a:pt x="52" y="63"/>
                  </a:lnTo>
                  <a:lnTo>
                    <a:pt x="32" y="47"/>
                  </a:lnTo>
                  <a:lnTo>
                    <a:pt x="14" y="25"/>
                  </a:lnTo>
                  <a:lnTo>
                    <a:pt x="0" y="0"/>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01" name="Freeform 297">
              <a:extLst>
                <a:ext uri="{FF2B5EF4-FFF2-40B4-BE49-F238E27FC236}">
                  <a16:creationId xmlns:a16="http://schemas.microsoft.com/office/drawing/2014/main" id="{0425D295-49A2-6903-354B-AC979C6E7237}"/>
                </a:ext>
              </a:extLst>
            </p:cNvPr>
            <p:cNvSpPr>
              <a:spLocks/>
            </p:cNvSpPr>
            <p:nvPr/>
          </p:nvSpPr>
          <p:spPr bwMode="auto">
            <a:xfrm>
              <a:off x="1996" y="874"/>
              <a:ext cx="42" cy="79"/>
            </a:xfrm>
            <a:custGeom>
              <a:avLst/>
              <a:gdLst>
                <a:gd name="T0" fmla="*/ 85 w 85"/>
                <a:gd name="T1" fmla="*/ 8 h 159"/>
                <a:gd name="T2" fmla="*/ 81 w 85"/>
                <a:gd name="T3" fmla="*/ 7 h 159"/>
                <a:gd name="T4" fmla="*/ 74 w 85"/>
                <a:gd name="T5" fmla="*/ 4 h 159"/>
                <a:gd name="T6" fmla="*/ 64 w 85"/>
                <a:gd name="T7" fmla="*/ 2 h 159"/>
                <a:gd name="T8" fmla="*/ 51 w 85"/>
                <a:gd name="T9" fmla="*/ 0 h 159"/>
                <a:gd name="T10" fmla="*/ 37 w 85"/>
                <a:gd name="T11" fmla="*/ 1 h 159"/>
                <a:gd name="T12" fmla="*/ 24 w 85"/>
                <a:gd name="T13" fmla="*/ 5 h 159"/>
                <a:gd name="T14" fmla="*/ 11 w 85"/>
                <a:gd name="T15" fmla="*/ 16 h 159"/>
                <a:gd name="T16" fmla="*/ 2 w 85"/>
                <a:gd name="T17" fmla="*/ 31 h 159"/>
                <a:gd name="T18" fmla="*/ 1 w 85"/>
                <a:gd name="T19" fmla="*/ 34 h 159"/>
                <a:gd name="T20" fmla="*/ 0 w 85"/>
                <a:gd name="T21" fmla="*/ 43 h 159"/>
                <a:gd name="T22" fmla="*/ 0 w 85"/>
                <a:gd name="T23" fmla="*/ 56 h 159"/>
                <a:gd name="T24" fmla="*/ 2 w 85"/>
                <a:gd name="T25" fmla="*/ 73 h 159"/>
                <a:gd name="T26" fmla="*/ 8 w 85"/>
                <a:gd name="T27" fmla="*/ 94 h 159"/>
                <a:gd name="T28" fmla="*/ 21 w 85"/>
                <a:gd name="T29" fmla="*/ 115 h 159"/>
                <a:gd name="T30" fmla="*/ 40 w 85"/>
                <a:gd name="T31" fmla="*/ 137 h 159"/>
                <a:gd name="T32" fmla="*/ 67 w 85"/>
                <a:gd name="T33" fmla="*/ 159 h 159"/>
                <a:gd name="T34" fmla="*/ 64 w 85"/>
                <a:gd name="T35" fmla="*/ 156 h 159"/>
                <a:gd name="T36" fmla="*/ 57 w 85"/>
                <a:gd name="T37" fmla="*/ 147 h 159"/>
                <a:gd name="T38" fmla="*/ 47 w 85"/>
                <a:gd name="T39" fmla="*/ 132 h 159"/>
                <a:gd name="T40" fmla="*/ 38 w 85"/>
                <a:gd name="T41" fmla="*/ 115 h 159"/>
                <a:gd name="T42" fmla="*/ 30 w 85"/>
                <a:gd name="T43" fmla="*/ 97 h 159"/>
                <a:gd name="T44" fmla="*/ 25 w 85"/>
                <a:gd name="T45" fmla="*/ 76 h 159"/>
                <a:gd name="T46" fmla="*/ 27 w 85"/>
                <a:gd name="T47" fmla="*/ 58 h 159"/>
                <a:gd name="T48" fmla="*/ 36 w 85"/>
                <a:gd name="T49" fmla="*/ 41 h 159"/>
                <a:gd name="T50" fmla="*/ 85 w 85"/>
                <a:gd name="T51" fmla="*/ 8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5" h="159">
                  <a:moveTo>
                    <a:pt x="85" y="8"/>
                  </a:moveTo>
                  <a:lnTo>
                    <a:pt x="81" y="7"/>
                  </a:lnTo>
                  <a:lnTo>
                    <a:pt x="74" y="4"/>
                  </a:lnTo>
                  <a:lnTo>
                    <a:pt x="64" y="2"/>
                  </a:lnTo>
                  <a:lnTo>
                    <a:pt x="51" y="0"/>
                  </a:lnTo>
                  <a:lnTo>
                    <a:pt x="37" y="1"/>
                  </a:lnTo>
                  <a:lnTo>
                    <a:pt x="24" y="5"/>
                  </a:lnTo>
                  <a:lnTo>
                    <a:pt x="11" y="16"/>
                  </a:lnTo>
                  <a:lnTo>
                    <a:pt x="2" y="31"/>
                  </a:lnTo>
                  <a:lnTo>
                    <a:pt x="1" y="34"/>
                  </a:lnTo>
                  <a:lnTo>
                    <a:pt x="0" y="43"/>
                  </a:lnTo>
                  <a:lnTo>
                    <a:pt x="0" y="56"/>
                  </a:lnTo>
                  <a:lnTo>
                    <a:pt x="2" y="73"/>
                  </a:lnTo>
                  <a:lnTo>
                    <a:pt x="8" y="94"/>
                  </a:lnTo>
                  <a:lnTo>
                    <a:pt x="21" y="115"/>
                  </a:lnTo>
                  <a:lnTo>
                    <a:pt x="40" y="137"/>
                  </a:lnTo>
                  <a:lnTo>
                    <a:pt x="67" y="159"/>
                  </a:lnTo>
                  <a:lnTo>
                    <a:pt x="64" y="156"/>
                  </a:lnTo>
                  <a:lnTo>
                    <a:pt x="57" y="147"/>
                  </a:lnTo>
                  <a:lnTo>
                    <a:pt x="47" y="132"/>
                  </a:lnTo>
                  <a:lnTo>
                    <a:pt x="38" y="115"/>
                  </a:lnTo>
                  <a:lnTo>
                    <a:pt x="30" y="97"/>
                  </a:lnTo>
                  <a:lnTo>
                    <a:pt x="25" y="76"/>
                  </a:lnTo>
                  <a:lnTo>
                    <a:pt x="27" y="58"/>
                  </a:lnTo>
                  <a:lnTo>
                    <a:pt x="36" y="41"/>
                  </a:lnTo>
                  <a:lnTo>
                    <a:pt x="85" y="8"/>
                  </a:lnTo>
                  <a:close/>
                </a:path>
              </a:pathLst>
            </a:custGeom>
            <a:solidFill>
              <a:srgbClr val="3F3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02" name="Freeform 298">
              <a:extLst>
                <a:ext uri="{FF2B5EF4-FFF2-40B4-BE49-F238E27FC236}">
                  <a16:creationId xmlns:a16="http://schemas.microsoft.com/office/drawing/2014/main" id="{510DE6D9-29FF-8205-7C1D-DF04BC8FA434}"/>
                </a:ext>
              </a:extLst>
            </p:cNvPr>
            <p:cNvSpPr>
              <a:spLocks/>
            </p:cNvSpPr>
            <p:nvPr/>
          </p:nvSpPr>
          <p:spPr bwMode="auto">
            <a:xfrm>
              <a:off x="1750" y="1008"/>
              <a:ext cx="21" cy="52"/>
            </a:xfrm>
            <a:custGeom>
              <a:avLst/>
              <a:gdLst>
                <a:gd name="T0" fmla="*/ 0 w 40"/>
                <a:gd name="T1" fmla="*/ 4 h 104"/>
                <a:gd name="T2" fmla="*/ 0 w 40"/>
                <a:gd name="T3" fmla="*/ 7 h 104"/>
                <a:gd name="T4" fmla="*/ 0 w 40"/>
                <a:gd name="T5" fmla="*/ 15 h 104"/>
                <a:gd name="T6" fmla="*/ 1 w 40"/>
                <a:gd name="T7" fmla="*/ 24 h 104"/>
                <a:gd name="T8" fmla="*/ 3 w 40"/>
                <a:gd name="T9" fmla="*/ 37 h 104"/>
                <a:gd name="T10" fmla="*/ 6 w 40"/>
                <a:gd name="T11" fmla="*/ 51 h 104"/>
                <a:gd name="T12" fmla="*/ 12 w 40"/>
                <a:gd name="T13" fmla="*/ 67 h 104"/>
                <a:gd name="T14" fmla="*/ 20 w 40"/>
                <a:gd name="T15" fmla="*/ 85 h 104"/>
                <a:gd name="T16" fmla="*/ 32 w 40"/>
                <a:gd name="T17" fmla="*/ 102 h 104"/>
                <a:gd name="T18" fmla="*/ 32 w 40"/>
                <a:gd name="T19" fmla="*/ 102 h 104"/>
                <a:gd name="T20" fmla="*/ 34 w 40"/>
                <a:gd name="T21" fmla="*/ 103 h 104"/>
                <a:gd name="T22" fmla="*/ 36 w 40"/>
                <a:gd name="T23" fmla="*/ 104 h 104"/>
                <a:gd name="T24" fmla="*/ 37 w 40"/>
                <a:gd name="T25" fmla="*/ 104 h 104"/>
                <a:gd name="T26" fmla="*/ 38 w 40"/>
                <a:gd name="T27" fmla="*/ 103 h 104"/>
                <a:gd name="T28" fmla="*/ 39 w 40"/>
                <a:gd name="T29" fmla="*/ 102 h 104"/>
                <a:gd name="T30" fmla="*/ 40 w 40"/>
                <a:gd name="T31" fmla="*/ 101 h 104"/>
                <a:gd name="T32" fmla="*/ 40 w 40"/>
                <a:gd name="T33" fmla="*/ 99 h 104"/>
                <a:gd name="T34" fmla="*/ 39 w 40"/>
                <a:gd name="T35" fmla="*/ 98 h 104"/>
                <a:gd name="T36" fmla="*/ 39 w 40"/>
                <a:gd name="T37" fmla="*/ 98 h 104"/>
                <a:gd name="T38" fmla="*/ 27 w 40"/>
                <a:gd name="T39" fmla="*/ 82 h 104"/>
                <a:gd name="T40" fmla="*/ 19 w 40"/>
                <a:gd name="T41" fmla="*/ 65 h 104"/>
                <a:gd name="T42" fmla="*/ 13 w 40"/>
                <a:gd name="T43" fmla="*/ 49 h 104"/>
                <a:gd name="T44" fmla="*/ 10 w 40"/>
                <a:gd name="T45" fmla="*/ 35 h 104"/>
                <a:gd name="T46" fmla="*/ 8 w 40"/>
                <a:gd name="T47" fmla="*/ 23 h 104"/>
                <a:gd name="T48" fmla="*/ 7 w 40"/>
                <a:gd name="T49" fmla="*/ 14 h 104"/>
                <a:gd name="T50" fmla="*/ 7 w 40"/>
                <a:gd name="T51" fmla="*/ 6 h 104"/>
                <a:gd name="T52" fmla="*/ 7 w 40"/>
                <a:gd name="T53" fmla="*/ 4 h 104"/>
                <a:gd name="T54" fmla="*/ 7 w 40"/>
                <a:gd name="T55" fmla="*/ 4 h 104"/>
                <a:gd name="T56" fmla="*/ 7 w 40"/>
                <a:gd name="T57" fmla="*/ 3 h 104"/>
                <a:gd name="T58" fmla="*/ 6 w 40"/>
                <a:gd name="T59" fmla="*/ 2 h 104"/>
                <a:gd name="T60" fmla="*/ 5 w 40"/>
                <a:gd name="T61" fmla="*/ 1 h 104"/>
                <a:gd name="T62" fmla="*/ 4 w 40"/>
                <a:gd name="T63" fmla="*/ 0 h 104"/>
                <a:gd name="T64" fmla="*/ 3 w 40"/>
                <a:gd name="T65" fmla="*/ 0 h 104"/>
                <a:gd name="T66" fmla="*/ 1 w 40"/>
                <a:gd name="T67" fmla="*/ 1 h 104"/>
                <a:gd name="T68" fmla="*/ 0 w 40"/>
                <a:gd name="T69" fmla="*/ 3 h 104"/>
                <a:gd name="T70" fmla="*/ 0 w 40"/>
                <a:gd name="T71" fmla="*/ 4 h 104"/>
                <a:gd name="T72" fmla="*/ 0 w 40"/>
                <a:gd name="T73" fmla="*/ 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104">
                  <a:moveTo>
                    <a:pt x="0" y="4"/>
                  </a:moveTo>
                  <a:lnTo>
                    <a:pt x="0" y="7"/>
                  </a:lnTo>
                  <a:lnTo>
                    <a:pt x="0" y="15"/>
                  </a:lnTo>
                  <a:lnTo>
                    <a:pt x="1" y="24"/>
                  </a:lnTo>
                  <a:lnTo>
                    <a:pt x="3" y="37"/>
                  </a:lnTo>
                  <a:lnTo>
                    <a:pt x="6" y="51"/>
                  </a:lnTo>
                  <a:lnTo>
                    <a:pt x="12" y="67"/>
                  </a:lnTo>
                  <a:lnTo>
                    <a:pt x="20" y="85"/>
                  </a:lnTo>
                  <a:lnTo>
                    <a:pt x="32" y="102"/>
                  </a:lnTo>
                  <a:lnTo>
                    <a:pt x="32" y="102"/>
                  </a:lnTo>
                  <a:lnTo>
                    <a:pt x="34" y="103"/>
                  </a:lnTo>
                  <a:lnTo>
                    <a:pt x="36" y="104"/>
                  </a:lnTo>
                  <a:lnTo>
                    <a:pt x="37" y="104"/>
                  </a:lnTo>
                  <a:lnTo>
                    <a:pt x="38" y="103"/>
                  </a:lnTo>
                  <a:lnTo>
                    <a:pt x="39" y="102"/>
                  </a:lnTo>
                  <a:lnTo>
                    <a:pt x="40" y="101"/>
                  </a:lnTo>
                  <a:lnTo>
                    <a:pt x="40" y="99"/>
                  </a:lnTo>
                  <a:lnTo>
                    <a:pt x="39" y="98"/>
                  </a:lnTo>
                  <a:lnTo>
                    <a:pt x="39" y="98"/>
                  </a:lnTo>
                  <a:lnTo>
                    <a:pt x="27" y="82"/>
                  </a:lnTo>
                  <a:lnTo>
                    <a:pt x="19" y="65"/>
                  </a:lnTo>
                  <a:lnTo>
                    <a:pt x="13" y="49"/>
                  </a:lnTo>
                  <a:lnTo>
                    <a:pt x="10" y="35"/>
                  </a:lnTo>
                  <a:lnTo>
                    <a:pt x="8" y="23"/>
                  </a:lnTo>
                  <a:lnTo>
                    <a:pt x="7" y="14"/>
                  </a:lnTo>
                  <a:lnTo>
                    <a:pt x="7" y="6"/>
                  </a:lnTo>
                  <a:lnTo>
                    <a:pt x="7" y="4"/>
                  </a:lnTo>
                  <a:lnTo>
                    <a:pt x="7" y="4"/>
                  </a:lnTo>
                  <a:lnTo>
                    <a:pt x="7" y="3"/>
                  </a:lnTo>
                  <a:lnTo>
                    <a:pt x="6" y="2"/>
                  </a:lnTo>
                  <a:lnTo>
                    <a:pt x="5" y="1"/>
                  </a:lnTo>
                  <a:lnTo>
                    <a:pt x="4" y="0"/>
                  </a:lnTo>
                  <a:lnTo>
                    <a:pt x="3" y="0"/>
                  </a:lnTo>
                  <a:lnTo>
                    <a:pt x="1" y="1"/>
                  </a:lnTo>
                  <a:lnTo>
                    <a:pt x="0" y="3"/>
                  </a:lnTo>
                  <a:lnTo>
                    <a:pt x="0" y="4"/>
                  </a:lnTo>
                  <a:lnTo>
                    <a:pt x="0" y="4"/>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03" name="Freeform 299">
              <a:extLst>
                <a:ext uri="{FF2B5EF4-FFF2-40B4-BE49-F238E27FC236}">
                  <a16:creationId xmlns:a16="http://schemas.microsoft.com/office/drawing/2014/main" id="{3B04A839-A527-AB2C-E8E5-7C1B74382BF6}"/>
                </a:ext>
              </a:extLst>
            </p:cNvPr>
            <p:cNvSpPr>
              <a:spLocks/>
            </p:cNvSpPr>
            <p:nvPr/>
          </p:nvSpPr>
          <p:spPr bwMode="auto">
            <a:xfrm>
              <a:off x="1691" y="1045"/>
              <a:ext cx="19" cy="52"/>
            </a:xfrm>
            <a:custGeom>
              <a:avLst/>
              <a:gdLst>
                <a:gd name="T0" fmla="*/ 0 w 40"/>
                <a:gd name="T1" fmla="*/ 3 h 104"/>
                <a:gd name="T2" fmla="*/ 0 w 40"/>
                <a:gd name="T3" fmla="*/ 7 h 104"/>
                <a:gd name="T4" fmla="*/ 0 w 40"/>
                <a:gd name="T5" fmla="*/ 14 h 104"/>
                <a:gd name="T6" fmla="*/ 1 w 40"/>
                <a:gd name="T7" fmla="*/ 24 h 104"/>
                <a:gd name="T8" fmla="*/ 3 w 40"/>
                <a:gd name="T9" fmla="*/ 36 h 104"/>
                <a:gd name="T10" fmla="*/ 6 w 40"/>
                <a:gd name="T11" fmla="*/ 51 h 104"/>
                <a:gd name="T12" fmla="*/ 12 w 40"/>
                <a:gd name="T13" fmla="*/ 67 h 104"/>
                <a:gd name="T14" fmla="*/ 22 w 40"/>
                <a:gd name="T15" fmla="*/ 85 h 104"/>
                <a:gd name="T16" fmla="*/ 33 w 40"/>
                <a:gd name="T17" fmla="*/ 102 h 104"/>
                <a:gd name="T18" fmla="*/ 33 w 40"/>
                <a:gd name="T19" fmla="*/ 102 h 104"/>
                <a:gd name="T20" fmla="*/ 34 w 40"/>
                <a:gd name="T21" fmla="*/ 103 h 104"/>
                <a:gd name="T22" fmla="*/ 36 w 40"/>
                <a:gd name="T23" fmla="*/ 104 h 104"/>
                <a:gd name="T24" fmla="*/ 37 w 40"/>
                <a:gd name="T25" fmla="*/ 104 h 104"/>
                <a:gd name="T26" fmla="*/ 38 w 40"/>
                <a:gd name="T27" fmla="*/ 103 h 104"/>
                <a:gd name="T28" fmla="*/ 39 w 40"/>
                <a:gd name="T29" fmla="*/ 102 h 104"/>
                <a:gd name="T30" fmla="*/ 40 w 40"/>
                <a:gd name="T31" fmla="*/ 101 h 104"/>
                <a:gd name="T32" fmla="*/ 40 w 40"/>
                <a:gd name="T33" fmla="*/ 99 h 104"/>
                <a:gd name="T34" fmla="*/ 39 w 40"/>
                <a:gd name="T35" fmla="*/ 98 h 104"/>
                <a:gd name="T36" fmla="*/ 39 w 40"/>
                <a:gd name="T37" fmla="*/ 98 h 104"/>
                <a:gd name="T38" fmla="*/ 28 w 40"/>
                <a:gd name="T39" fmla="*/ 82 h 104"/>
                <a:gd name="T40" fmla="*/ 19 w 40"/>
                <a:gd name="T41" fmla="*/ 64 h 104"/>
                <a:gd name="T42" fmla="*/ 13 w 40"/>
                <a:gd name="T43" fmla="*/ 49 h 104"/>
                <a:gd name="T44" fmla="*/ 10 w 40"/>
                <a:gd name="T45" fmla="*/ 35 h 104"/>
                <a:gd name="T46" fmla="*/ 8 w 40"/>
                <a:gd name="T47" fmla="*/ 23 h 104"/>
                <a:gd name="T48" fmla="*/ 7 w 40"/>
                <a:gd name="T49" fmla="*/ 13 h 104"/>
                <a:gd name="T50" fmla="*/ 7 w 40"/>
                <a:gd name="T51" fmla="*/ 7 h 104"/>
                <a:gd name="T52" fmla="*/ 7 w 40"/>
                <a:gd name="T53" fmla="*/ 4 h 104"/>
                <a:gd name="T54" fmla="*/ 7 w 40"/>
                <a:gd name="T55" fmla="*/ 4 h 104"/>
                <a:gd name="T56" fmla="*/ 7 w 40"/>
                <a:gd name="T57" fmla="*/ 3 h 104"/>
                <a:gd name="T58" fmla="*/ 6 w 40"/>
                <a:gd name="T59" fmla="*/ 1 h 104"/>
                <a:gd name="T60" fmla="*/ 5 w 40"/>
                <a:gd name="T61" fmla="*/ 0 h 104"/>
                <a:gd name="T62" fmla="*/ 4 w 40"/>
                <a:gd name="T63" fmla="*/ 0 h 104"/>
                <a:gd name="T64" fmla="*/ 3 w 40"/>
                <a:gd name="T65" fmla="*/ 0 h 104"/>
                <a:gd name="T66" fmla="*/ 2 w 40"/>
                <a:gd name="T67" fmla="*/ 1 h 104"/>
                <a:gd name="T68" fmla="*/ 1 w 40"/>
                <a:gd name="T69" fmla="*/ 2 h 104"/>
                <a:gd name="T70" fmla="*/ 0 w 40"/>
                <a:gd name="T71" fmla="*/ 3 h 104"/>
                <a:gd name="T72" fmla="*/ 0 w 40"/>
                <a:gd name="T73" fmla="*/ 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104">
                  <a:moveTo>
                    <a:pt x="0" y="3"/>
                  </a:moveTo>
                  <a:lnTo>
                    <a:pt x="0" y="7"/>
                  </a:lnTo>
                  <a:lnTo>
                    <a:pt x="0" y="14"/>
                  </a:lnTo>
                  <a:lnTo>
                    <a:pt x="1" y="24"/>
                  </a:lnTo>
                  <a:lnTo>
                    <a:pt x="3" y="36"/>
                  </a:lnTo>
                  <a:lnTo>
                    <a:pt x="6" y="51"/>
                  </a:lnTo>
                  <a:lnTo>
                    <a:pt x="12" y="67"/>
                  </a:lnTo>
                  <a:lnTo>
                    <a:pt x="22" y="85"/>
                  </a:lnTo>
                  <a:lnTo>
                    <a:pt x="33" y="102"/>
                  </a:lnTo>
                  <a:lnTo>
                    <a:pt x="33" y="102"/>
                  </a:lnTo>
                  <a:lnTo>
                    <a:pt x="34" y="103"/>
                  </a:lnTo>
                  <a:lnTo>
                    <a:pt x="36" y="104"/>
                  </a:lnTo>
                  <a:lnTo>
                    <a:pt x="37" y="104"/>
                  </a:lnTo>
                  <a:lnTo>
                    <a:pt x="38" y="103"/>
                  </a:lnTo>
                  <a:lnTo>
                    <a:pt x="39" y="102"/>
                  </a:lnTo>
                  <a:lnTo>
                    <a:pt x="40" y="101"/>
                  </a:lnTo>
                  <a:lnTo>
                    <a:pt x="40" y="99"/>
                  </a:lnTo>
                  <a:lnTo>
                    <a:pt x="39" y="98"/>
                  </a:lnTo>
                  <a:lnTo>
                    <a:pt x="39" y="98"/>
                  </a:lnTo>
                  <a:lnTo>
                    <a:pt x="28" y="82"/>
                  </a:lnTo>
                  <a:lnTo>
                    <a:pt x="19" y="64"/>
                  </a:lnTo>
                  <a:lnTo>
                    <a:pt x="13" y="49"/>
                  </a:lnTo>
                  <a:lnTo>
                    <a:pt x="10" y="35"/>
                  </a:lnTo>
                  <a:lnTo>
                    <a:pt x="8" y="23"/>
                  </a:lnTo>
                  <a:lnTo>
                    <a:pt x="7" y="13"/>
                  </a:lnTo>
                  <a:lnTo>
                    <a:pt x="7" y="7"/>
                  </a:lnTo>
                  <a:lnTo>
                    <a:pt x="7" y="4"/>
                  </a:lnTo>
                  <a:lnTo>
                    <a:pt x="7" y="4"/>
                  </a:lnTo>
                  <a:lnTo>
                    <a:pt x="7" y="3"/>
                  </a:lnTo>
                  <a:lnTo>
                    <a:pt x="6" y="1"/>
                  </a:lnTo>
                  <a:lnTo>
                    <a:pt x="5" y="0"/>
                  </a:lnTo>
                  <a:lnTo>
                    <a:pt x="4" y="0"/>
                  </a:lnTo>
                  <a:lnTo>
                    <a:pt x="3" y="0"/>
                  </a:lnTo>
                  <a:lnTo>
                    <a:pt x="2" y="1"/>
                  </a:lnTo>
                  <a:lnTo>
                    <a:pt x="1"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04" name="Freeform 300">
              <a:extLst>
                <a:ext uri="{FF2B5EF4-FFF2-40B4-BE49-F238E27FC236}">
                  <a16:creationId xmlns:a16="http://schemas.microsoft.com/office/drawing/2014/main" id="{C0841625-86B7-662A-BE95-0C7DD1E64DAF}"/>
                </a:ext>
              </a:extLst>
            </p:cNvPr>
            <p:cNvSpPr>
              <a:spLocks/>
            </p:cNvSpPr>
            <p:nvPr/>
          </p:nvSpPr>
          <p:spPr bwMode="auto">
            <a:xfrm>
              <a:off x="1632" y="1093"/>
              <a:ext cx="19" cy="52"/>
            </a:xfrm>
            <a:custGeom>
              <a:avLst/>
              <a:gdLst>
                <a:gd name="T0" fmla="*/ 0 w 39"/>
                <a:gd name="T1" fmla="*/ 3 h 103"/>
                <a:gd name="T2" fmla="*/ 0 w 39"/>
                <a:gd name="T3" fmla="*/ 6 h 103"/>
                <a:gd name="T4" fmla="*/ 0 w 39"/>
                <a:gd name="T5" fmla="*/ 13 h 103"/>
                <a:gd name="T6" fmla="*/ 1 w 39"/>
                <a:gd name="T7" fmla="*/ 23 h 103"/>
                <a:gd name="T8" fmla="*/ 4 w 39"/>
                <a:gd name="T9" fmla="*/ 35 h 103"/>
                <a:gd name="T10" fmla="*/ 7 w 39"/>
                <a:gd name="T11" fmla="*/ 51 h 103"/>
                <a:gd name="T12" fmla="*/ 13 w 39"/>
                <a:gd name="T13" fmla="*/ 67 h 103"/>
                <a:gd name="T14" fmla="*/ 21 w 39"/>
                <a:gd name="T15" fmla="*/ 84 h 103"/>
                <a:gd name="T16" fmla="*/ 33 w 39"/>
                <a:gd name="T17" fmla="*/ 101 h 103"/>
                <a:gd name="T18" fmla="*/ 33 w 39"/>
                <a:gd name="T19" fmla="*/ 101 h 103"/>
                <a:gd name="T20" fmla="*/ 34 w 39"/>
                <a:gd name="T21" fmla="*/ 102 h 103"/>
                <a:gd name="T22" fmla="*/ 35 w 39"/>
                <a:gd name="T23" fmla="*/ 103 h 103"/>
                <a:gd name="T24" fmla="*/ 36 w 39"/>
                <a:gd name="T25" fmla="*/ 103 h 103"/>
                <a:gd name="T26" fmla="*/ 37 w 39"/>
                <a:gd name="T27" fmla="*/ 102 h 103"/>
                <a:gd name="T28" fmla="*/ 38 w 39"/>
                <a:gd name="T29" fmla="*/ 101 h 103"/>
                <a:gd name="T30" fmla="*/ 39 w 39"/>
                <a:gd name="T31" fmla="*/ 99 h 103"/>
                <a:gd name="T32" fmla="*/ 39 w 39"/>
                <a:gd name="T33" fmla="*/ 98 h 103"/>
                <a:gd name="T34" fmla="*/ 38 w 39"/>
                <a:gd name="T35" fmla="*/ 97 h 103"/>
                <a:gd name="T36" fmla="*/ 38 w 39"/>
                <a:gd name="T37" fmla="*/ 97 h 103"/>
                <a:gd name="T38" fmla="*/ 27 w 39"/>
                <a:gd name="T39" fmla="*/ 81 h 103"/>
                <a:gd name="T40" fmla="*/ 19 w 39"/>
                <a:gd name="T41" fmla="*/ 64 h 103"/>
                <a:gd name="T42" fmla="*/ 14 w 39"/>
                <a:gd name="T43" fmla="*/ 49 h 103"/>
                <a:gd name="T44" fmla="*/ 10 w 39"/>
                <a:gd name="T45" fmla="*/ 34 h 103"/>
                <a:gd name="T46" fmla="*/ 9 w 39"/>
                <a:gd name="T47" fmla="*/ 22 h 103"/>
                <a:gd name="T48" fmla="*/ 8 w 39"/>
                <a:gd name="T49" fmla="*/ 12 h 103"/>
                <a:gd name="T50" fmla="*/ 8 w 39"/>
                <a:gd name="T51" fmla="*/ 6 h 103"/>
                <a:gd name="T52" fmla="*/ 8 w 39"/>
                <a:gd name="T53" fmla="*/ 4 h 103"/>
                <a:gd name="T54" fmla="*/ 8 w 39"/>
                <a:gd name="T55" fmla="*/ 4 h 103"/>
                <a:gd name="T56" fmla="*/ 8 w 39"/>
                <a:gd name="T57" fmla="*/ 3 h 103"/>
                <a:gd name="T58" fmla="*/ 7 w 39"/>
                <a:gd name="T59" fmla="*/ 1 h 103"/>
                <a:gd name="T60" fmla="*/ 6 w 39"/>
                <a:gd name="T61" fmla="*/ 0 h 103"/>
                <a:gd name="T62" fmla="*/ 5 w 39"/>
                <a:gd name="T63" fmla="*/ 0 h 103"/>
                <a:gd name="T64" fmla="*/ 4 w 39"/>
                <a:gd name="T65" fmla="*/ 0 h 103"/>
                <a:gd name="T66" fmla="*/ 1 w 39"/>
                <a:gd name="T67" fmla="*/ 1 h 103"/>
                <a:gd name="T68" fmla="*/ 0 w 39"/>
                <a:gd name="T69" fmla="*/ 2 h 103"/>
                <a:gd name="T70" fmla="*/ 0 w 39"/>
                <a:gd name="T71" fmla="*/ 3 h 103"/>
                <a:gd name="T72" fmla="*/ 0 w 39"/>
                <a:gd name="T73" fmla="*/ 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 h="103">
                  <a:moveTo>
                    <a:pt x="0" y="3"/>
                  </a:moveTo>
                  <a:lnTo>
                    <a:pt x="0" y="6"/>
                  </a:lnTo>
                  <a:lnTo>
                    <a:pt x="0" y="13"/>
                  </a:lnTo>
                  <a:lnTo>
                    <a:pt x="1" y="23"/>
                  </a:lnTo>
                  <a:lnTo>
                    <a:pt x="4" y="35"/>
                  </a:lnTo>
                  <a:lnTo>
                    <a:pt x="7" y="51"/>
                  </a:lnTo>
                  <a:lnTo>
                    <a:pt x="13" y="67"/>
                  </a:lnTo>
                  <a:lnTo>
                    <a:pt x="21" y="84"/>
                  </a:lnTo>
                  <a:lnTo>
                    <a:pt x="33" y="101"/>
                  </a:lnTo>
                  <a:lnTo>
                    <a:pt x="33" y="101"/>
                  </a:lnTo>
                  <a:lnTo>
                    <a:pt x="34" y="102"/>
                  </a:lnTo>
                  <a:lnTo>
                    <a:pt x="35" y="103"/>
                  </a:lnTo>
                  <a:lnTo>
                    <a:pt x="36" y="103"/>
                  </a:lnTo>
                  <a:lnTo>
                    <a:pt x="37" y="102"/>
                  </a:lnTo>
                  <a:lnTo>
                    <a:pt x="38" y="101"/>
                  </a:lnTo>
                  <a:lnTo>
                    <a:pt x="39" y="99"/>
                  </a:lnTo>
                  <a:lnTo>
                    <a:pt x="39" y="98"/>
                  </a:lnTo>
                  <a:lnTo>
                    <a:pt x="38" y="97"/>
                  </a:lnTo>
                  <a:lnTo>
                    <a:pt x="38" y="97"/>
                  </a:lnTo>
                  <a:lnTo>
                    <a:pt x="27" y="81"/>
                  </a:lnTo>
                  <a:lnTo>
                    <a:pt x="19" y="64"/>
                  </a:lnTo>
                  <a:lnTo>
                    <a:pt x="14" y="49"/>
                  </a:lnTo>
                  <a:lnTo>
                    <a:pt x="10" y="34"/>
                  </a:lnTo>
                  <a:lnTo>
                    <a:pt x="9" y="22"/>
                  </a:lnTo>
                  <a:lnTo>
                    <a:pt x="8" y="12"/>
                  </a:lnTo>
                  <a:lnTo>
                    <a:pt x="8" y="6"/>
                  </a:lnTo>
                  <a:lnTo>
                    <a:pt x="8" y="4"/>
                  </a:lnTo>
                  <a:lnTo>
                    <a:pt x="8" y="4"/>
                  </a:lnTo>
                  <a:lnTo>
                    <a:pt x="8" y="3"/>
                  </a:lnTo>
                  <a:lnTo>
                    <a:pt x="7" y="1"/>
                  </a:lnTo>
                  <a:lnTo>
                    <a:pt x="6" y="0"/>
                  </a:lnTo>
                  <a:lnTo>
                    <a:pt x="5" y="0"/>
                  </a:lnTo>
                  <a:lnTo>
                    <a:pt x="4" y="0"/>
                  </a:lnTo>
                  <a:lnTo>
                    <a:pt x="1"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05" name="Freeform 301">
              <a:extLst>
                <a:ext uri="{FF2B5EF4-FFF2-40B4-BE49-F238E27FC236}">
                  <a16:creationId xmlns:a16="http://schemas.microsoft.com/office/drawing/2014/main" id="{9B6AE47B-43DC-9DD7-9FA6-C0BD4513A11F}"/>
                </a:ext>
              </a:extLst>
            </p:cNvPr>
            <p:cNvSpPr>
              <a:spLocks/>
            </p:cNvSpPr>
            <p:nvPr/>
          </p:nvSpPr>
          <p:spPr bwMode="auto">
            <a:xfrm>
              <a:off x="1579" y="1141"/>
              <a:ext cx="15" cy="38"/>
            </a:xfrm>
            <a:custGeom>
              <a:avLst/>
              <a:gdLst>
                <a:gd name="T0" fmla="*/ 4 w 30"/>
                <a:gd name="T1" fmla="*/ 1 h 77"/>
                <a:gd name="T2" fmla="*/ 3 w 30"/>
                <a:gd name="T3" fmla="*/ 3 h 77"/>
                <a:gd name="T4" fmla="*/ 1 w 30"/>
                <a:gd name="T5" fmla="*/ 6 h 77"/>
                <a:gd name="T6" fmla="*/ 0 w 30"/>
                <a:gd name="T7" fmla="*/ 12 h 77"/>
                <a:gd name="T8" fmla="*/ 0 w 30"/>
                <a:gd name="T9" fmla="*/ 22 h 77"/>
                <a:gd name="T10" fmla="*/ 1 w 30"/>
                <a:gd name="T11" fmla="*/ 32 h 77"/>
                <a:gd name="T12" fmla="*/ 5 w 30"/>
                <a:gd name="T13" fmla="*/ 44 h 77"/>
                <a:gd name="T14" fmla="*/ 12 w 30"/>
                <a:gd name="T15" fmla="*/ 59 h 77"/>
                <a:gd name="T16" fmla="*/ 23 w 30"/>
                <a:gd name="T17" fmla="*/ 75 h 77"/>
                <a:gd name="T18" fmla="*/ 23 w 30"/>
                <a:gd name="T19" fmla="*/ 75 h 77"/>
                <a:gd name="T20" fmla="*/ 24 w 30"/>
                <a:gd name="T21" fmla="*/ 76 h 77"/>
                <a:gd name="T22" fmla="*/ 26 w 30"/>
                <a:gd name="T23" fmla="*/ 77 h 77"/>
                <a:gd name="T24" fmla="*/ 27 w 30"/>
                <a:gd name="T25" fmla="*/ 77 h 77"/>
                <a:gd name="T26" fmla="*/ 28 w 30"/>
                <a:gd name="T27" fmla="*/ 76 h 77"/>
                <a:gd name="T28" fmla="*/ 29 w 30"/>
                <a:gd name="T29" fmla="*/ 75 h 77"/>
                <a:gd name="T30" fmla="*/ 30 w 30"/>
                <a:gd name="T31" fmla="*/ 74 h 77"/>
                <a:gd name="T32" fmla="*/ 30 w 30"/>
                <a:gd name="T33" fmla="*/ 72 h 77"/>
                <a:gd name="T34" fmla="*/ 29 w 30"/>
                <a:gd name="T35" fmla="*/ 71 h 77"/>
                <a:gd name="T36" fmla="*/ 29 w 30"/>
                <a:gd name="T37" fmla="*/ 71 h 77"/>
                <a:gd name="T38" fmla="*/ 19 w 30"/>
                <a:gd name="T39" fmla="*/ 56 h 77"/>
                <a:gd name="T40" fmla="*/ 12 w 30"/>
                <a:gd name="T41" fmla="*/ 43 h 77"/>
                <a:gd name="T42" fmla="*/ 8 w 30"/>
                <a:gd name="T43" fmla="*/ 32 h 77"/>
                <a:gd name="T44" fmla="*/ 7 w 30"/>
                <a:gd name="T45" fmla="*/ 23 h 77"/>
                <a:gd name="T46" fmla="*/ 7 w 30"/>
                <a:gd name="T47" fmla="*/ 14 h 77"/>
                <a:gd name="T48" fmla="*/ 8 w 30"/>
                <a:gd name="T49" fmla="*/ 9 h 77"/>
                <a:gd name="T50" fmla="*/ 9 w 30"/>
                <a:gd name="T51" fmla="*/ 6 h 77"/>
                <a:gd name="T52" fmla="*/ 10 w 30"/>
                <a:gd name="T53" fmla="*/ 5 h 77"/>
                <a:gd name="T54" fmla="*/ 10 w 30"/>
                <a:gd name="T55" fmla="*/ 5 h 77"/>
                <a:gd name="T56" fmla="*/ 11 w 30"/>
                <a:gd name="T57" fmla="*/ 4 h 77"/>
                <a:gd name="T58" fmla="*/ 11 w 30"/>
                <a:gd name="T59" fmla="*/ 2 h 77"/>
                <a:gd name="T60" fmla="*/ 10 w 30"/>
                <a:gd name="T61" fmla="*/ 1 h 77"/>
                <a:gd name="T62" fmla="*/ 9 w 30"/>
                <a:gd name="T63" fmla="*/ 0 h 77"/>
                <a:gd name="T64" fmla="*/ 8 w 30"/>
                <a:gd name="T65" fmla="*/ 0 h 77"/>
                <a:gd name="T66" fmla="*/ 6 w 30"/>
                <a:gd name="T67" fmla="*/ 0 h 77"/>
                <a:gd name="T68" fmla="*/ 5 w 30"/>
                <a:gd name="T69" fmla="*/ 0 h 77"/>
                <a:gd name="T70" fmla="*/ 4 w 30"/>
                <a:gd name="T71" fmla="*/ 1 h 77"/>
                <a:gd name="T72" fmla="*/ 4 w 30"/>
                <a:gd name="T73" fmla="*/ 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0" h="77">
                  <a:moveTo>
                    <a:pt x="4" y="1"/>
                  </a:moveTo>
                  <a:lnTo>
                    <a:pt x="3" y="3"/>
                  </a:lnTo>
                  <a:lnTo>
                    <a:pt x="1" y="6"/>
                  </a:lnTo>
                  <a:lnTo>
                    <a:pt x="0" y="12"/>
                  </a:lnTo>
                  <a:lnTo>
                    <a:pt x="0" y="22"/>
                  </a:lnTo>
                  <a:lnTo>
                    <a:pt x="1" y="32"/>
                  </a:lnTo>
                  <a:lnTo>
                    <a:pt x="5" y="44"/>
                  </a:lnTo>
                  <a:lnTo>
                    <a:pt x="12" y="59"/>
                  </a:lnTo>
                  <a:lnTo>
                    <a:pt x="23" y="75"/>
                  </a:lnTo>
                  <a:lnTo>
                    <a:pt x="23" y="75"/>
                  </a:lnTo>
                  <a:lnTo>
                    <a:pt x="24" y="76"/>
                  </a:lnTo>
                  <a:lnTo>
                    <a:pt x="26" y="77"/>
                  </a:lnTo>
                  <a:lnTo>
                    <a:pt x="27" y="77"/>
                  </a:lnTo>
                  <a:lnTo>
                    <a:pt x="28" y="76"/>
                  </a:lnTo>
                  <a:lnTo>
                    <a:pt x="29" y="75"/>
                  </a:lnTo>
                  <a:lnTo>
                    <a:pt x="30" y="74"/>
                  </a:lnTo>
                  <a:lnTo>
                    <a:pt x="30" y="72"/>
                  </a:lnTo>
                  <a:lnTo>
                    <a:pt x="29" y="71"/>
                  </a:lnTo>
                  <a:lnTo>
                    <a:pt x="29" y="71"/>
                  </a:lnTo>
                  <a:lnTo>
                    <a:pt x="19" y="56"/>
                  </a:lnTo>
                  <a:lnTo>
                    <a:pt x="12" y="43"/>
                  </a:lnTo>
                  <a:lnTo>
                    <a:pt x="8" y="32"/>
                  </a:lnTo>
                  <a:lnTo>
                    <a:pt x="7" y="23"/>
                  </a:lnTo>
                  <a:lnTo>
                    <a:pt x="7" y="14"/>
                  </a:lnTo>
                  <a:lnTo>
                    <a:pt x="8" y="9"/>
                  </a:lnTo>
                  <a:lnTo>
                    <a:pt x="9" y="6"/>
                  </a:lnTo>
                  <a:lnTo>
                    <a:pt x="10" y="5"/>
                  </a:lnTo>
                  <a:lnTo>
                    <a:pt x="10" y="5"/>
                  </a:lnTo>
                  <a:lnTo>
                    <a:pt x="11" y="4"/>
                  </a:lnTo>
                  <a:lnTo>
                    <a:pt x="11" y="2"/>
                  </a:lnTo>
                  <a:lnTo>
                    <a:pt x="10" y="1"/>
                  </a:lnTo>
                  <a:lnTo>
                    <a:pt x="9" y="0"/>
                  </a:lnTo>
                  <a:lnTo>
                    <a:pt x="8" y="0"/>
                  </a:lnTo>
                  <a:lnTo>
                    <a:pt x="6" y="0"/>
                  </a:lnTo>
                  <a:lnTo>
                    <a:pt x="5" y="0"/>
                  </a:lnTo>
                  <a:lnTo>
                    <a:pt x="4" y="1"/>
                  </a:lnTo>
                  <a:lnTo>
                    <a:pt x="4" y="1"/>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06" name="Freeform 302">
              <a:extLst>
                <a:ext uri="{FF2B5EF4-FFF2-40B4-BE49-F238E27FC236}">
                  <a16:creationId xmlns:a16="http://schemas.microsoft.com/office/drawing/2014/main" id="{F789910A-8580-8373-AB6A-0A6729F59035}"/>
                </a:ext>
              </a:extLst>
            </p:cNvPr>
            <p:cNvSpPr>
              <a:spLocks/>
            </p:cNvSpPr>
            <p:nvPr/>
          </p:nvSpPr>
          <p:spPr bwMode="auto">
            <a:xfrm>
              <a:off x="1604" y="1122"/>
              <a:ext cx="17" cy="33"/>
            </a:xfrm>
            <a:custGeom>
              <a:avLst/>
              <a:gdLst>
                <a:gd name="T0" fmla="*/ 0 w 33"/>
                <a:gd name="T1" fmla="*/ 3 h 67"/>
                <a:gd name="T2" fmla="*/ 5 w 33"/>
                <a:gd name="T3" fmla="*/ 20 h 67"/>
                <a:gd name="T4" fmla="*/ 11 w 33"/>
                <a:gd name="T5" fmla="*/ 36 h 67"/>
                <a:gd name="T6" fmla="*/ 19 w 33"/>
                <a:gd name="T7" fmla="*/ 51 h 67"/>
                <a:gd name="T8" fmla="*/ 28 w 33"/>
                <a:gd name="T9" fmla="*/ 65 h 67"/>
                <a:gd name="T10" fmla="*/ 28 w 33"/>
                <a:gd name="T11" fmla="*/ 65 h 67"/>
                <a:gd name="T12" fmla="*/ 29 w 33"/>
                <a:gd name="T13" fmla="*/ 66 h 67"/>
                <a:gd name="T14" fmla="*/ 30 w 33"/>
                <a:gd name="T15" fmla="*/ 67 h 67"/>
                <a:gd name="T16" fmla="*/ 31 w 33"/>
                <a:gd name="T17" fmla="*/ 67 h 67"/>
                <a:gd name="T18" fmla="*/ 32 w 33"/>
                <a:gd name="T19" fmla="*/ 66 h 67"/>
                <a:gd name="T20" fmla="*/ 33 w 33"/>
                <a:gd name="T21" fmla="*/ 65 h 67"/>
                <a:gd name="T22" fmla="*/ 33 w 33"/>
                <a:gd name="T23" fmla="*/ 64 h 67"/>
                <a:gd name="T24" fmla="*/ 33 w 33"/>
                <a:gd name="T25" fmla="*/ 63 h 67"/>
                <a:gd name="T26" fmla="*/ 32 w 33"/>
                <a:gd name="T27" fmla="*/ 62 h 67"/>
                <a:gd name="T28" fmla="*/ 32 w 33"/>
                <a:gd name="T29" fmla="*/ 62 h 67"/>
                <a:gd name="T30" fmla="*/ 23 w 33"/>
                <a:gd name="T31" fmla="*/ 48 h 67"/>
                <a:gd name="T32" fmla="*/ 16 w 33"/>
                <a:gd name="T33" fmla="*/ 33 h 67"/>
                <a:gd name="T34" fmla="*/ 10 w 33"/>
                <a:gd name="T35" fmla="*/ 18 h 67"/>
                <a:gd name="T36" fmla="*/ 5 w 33"/>
                <a:gd name="T37" fmla="*/ 2 h 67"/>
                <a:gd name="T38" fmla="*/ 5 w 33"/>
                <a:gd name="T39" fmla="*/ 2 h 67"/>
                <a:gd name="T40" fmla="*/ 5 w 33"/>
                <a:gd name="T41" fmla="*/ 1 h 67"/>
                <a:gd name="T42" fmla="*/ 4 w 33"/>
                <a:gd name="T43" fmla="*/ 1 h 67"/>
                <a:gd name="T44" fmla="*/ 3 w 33"/>
                <a:gd name="T45" fmla="*/ 0 h 67"/>
                <a:gd name="T46" fmla="*/ 2 w 33"/>
                <a:gd name="T47" fmla="*/ 0 h 67"/>
                <a:gd name="T48" fmla="*/ 1 w 33"/>
                <a:gd name="T49" fmla="*/ 1 h 67"/>
                <a:gd name="T50" fmla="*/ 1 w 33"/>
                <a:gd name="T51" fmla="*/ 1 h 67"/>
                <a:gd name="T52" fmla="*/ 0 w 33"/>
                <a:gd name="T53" fmla="*/ 2 h 67"/>
                <a:gd name="T54" fmla="*/ 0 w 33"/>
                <a:gd name="T55" fmla="*/ 3 h 67"/>
                <a:gd name="T56" fmla="*/ 0 w 33"/>
                <a:gd name="T57" fmla="*/ 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 h="67">
                  <a:moveTo>
                    <a:pt x="0" y="3"/>
                  </a:moveTo>
                  <a:lnTo>
                    <a:pt x="5" y="20"/>
                  </a:lnTo>
                  <a:lnTo>
                    <a:pt x="11" y="36"/>
                  </a:lnTo>
                  <a:lnTo>
                    <a:pt x="19" y="51"/>
                  </a:lnTo>
                  <a:lnTo>
                    <a:pt x="28" y="65"/>
                  </a:lnTo>
                  <a:lnTo>
                    <a:pt x="28" y="65"/>
                  </a:lnTo>
                  <a:lnTo>
                    <a:pt x="29" y="66"/>
                  </a:lnTo>
                  <a:lnTo>
                    <a:pt x="30" y="67"/>
                  </a:lnTo>
                  <a:lnTo>
                    <a:pt x="31" y="67"/>
                  </a:lnTo>
                  <a:lnTo>
                    <a:pt x="32" y="66"/>
                  </a:lnTo>
                  <a:lnTo>
                    <a:pt x="33" y="65"/>
                  </a:lnTo>
                  <a:lnTo>
                    <a:pt x="33" y="64"/>
                  </a:lnTo>
                  <a:lnTo>
                    <a:pt x="33" y="63"/>
                  </a:lnTo>
                  <a:lnTo>
                    <a:pt x="32" y="62"/>
                  </a:lnTo>
                  <a:lnTo>
                    <a:pt x="32" y="62"/>
                  </a:lnTo>
                  <a:lnTo>
                    <a:pt x="23" y="48"/>
                  </a:lnTo>
                  <a:lnTo>
                    <a:pt x="16" y="33"/>
                  </a:lnTo>
                  <a:lnTo>
                    <a:pt x="10" y="18"/>
                  </a:lnTo>
                  <a:lnTo>
                    <a:pt x="5" y="2"/>
                  </a:lnTo>
                  <a:lnTo>
                    <a:pt x="5" y="2"/>
                  </a:lnTo>
                  <a:lnTo>
                    <a:pt x="5" y="1"/>
                  </a:lnTo>
                  <a:lnTo>
                    <a:pt x="4" y="1"/>
                  </a:lnTo>
                  <a:lnTo>
                    <a:pt x="3" y="0"/>
                  </a:lnTo>
                  <a:lnTo>
                    <a:pt x="2" y="0"/>
                  </a:lnTo>
                  <a:lnTo>
                    <a:pt x="1" y="1"/>
                  </a:lnTo>
                  <a:lnTo>
                    <a:pt x="1"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07" name="Freeform 303">
              <a:extLst>
                <a:ext uri="{FF2B5EF4-FFF2-40B4-BE49-F238E27FC236}">
                  <a16:creationId xmlns:a16="http://schemas.microsoft.com/office/drawing/2014/main" id="{FDA8F5D7-55CF-CEA6-3629-2FA0C7A7D5D5}"/>
                </a:ext>
              </a:extLst>
            </p:cNvPr>
            <p:cNvSpPr>
              <a:spLocks/>
            </p:cNvSpPr>
            <p:nvPr/>
          </p:nvSpPr>
          <p:spPr bwMode="auto">
            <a:xfrm>
              <a:off x="1661" y="1082"/>
              <a:ext cx="15" cy="33"/>
            </a:xfrm>
            <a:custGeom>
              <a:avLst/>
              <a:gdLst>
                <a:gd name="T0" fmla="*/ 0 w 34"/>
                <a:gd name="T1" fmla="*/ 4 h 66"/>
                <a:gd name="T2" fmla="*/ 5 w 34"/>
                <a:gd name="T3" fmla="*/ 21 h 66"/>
                <a:gd name="T4" fmla="*/ 12 w 34"/>
                <a:gd name="T5" fmla="*/ 36 h 66"/>
                <a:gd name="T6" fmla="*/ 20 w 34"/>
                <a:gd name="T7" fmla="*/ 51 h 66"/>
                <a:gd name="T8" fmla="*/ 30 w 34"/>
                <a:gd name="T9" fmla="*/ 65 h 66"/>
                <a:gd name="T10" fmla="*/ 30 w 34"/>
                <a:gd name="T11" fmla="*/ 65 h 66"/>
                <a:gd name="T12" fmla="*/ 30 w 34"/>
                <a:gd name="T13" fmla="*/ 66 h 66"/>
                <a:gd name="T14" fmla="*/ 31 w 34"/>
                <a:gd name="T15" fmla="*/ 66 h 66"/>
                <a:gd name="T16" fmla="*/ 32 w 34"/>
                <a:gd name="T17" fmla="*/ 66 h 66"/>
                <a:gd name="T18" fmla="*/ 33 w 34"/>
                <a:gd name="T19" fmla="*/ 65 h 66"/>
                <a:gd name="T20" fmla="*/ 34 w 34"/>
                <a:gd name="T21" fmla="*/ 64 h 66"/>
                <a:gd name="T22" fmla="*/ 34 w 34"/>
                <a:gd name="T23" fmla="*/ 63 h 66"/>
                <a:gd name="T24" fmla="*/ 34 w 34"/>
                <a:gd name="T25" fmla="*/ 63 h 66"/>
                <a:gd name="T26" fmla="*/ 33 w 34"/>
                <a:gd name="T27" fmla="*/ 62 h 66"/>
                <a:gd name="T28" fmla="*/ 33 w 34"/>
                <a:gd name="T29" fmla="*/ 62 h 66"/>
                <a:gd name="T30" fmla="*/ 24 w 34"/>
                <a:gd name="T31" fmla="*/ 49 h 66"/>
                <a:gd name="T32" fmla="*/ 17 w 34"/>
                <a:gd name="T33" fmla="*/ 34 h 66"/>
                <a:gd name="T34" fmla="*/ 10 w 34"/>
                <a:gd name="T35" fmla="*/ 19 h 66"/>
                <a:gd name="T36" fmla="*/ 5 w 34"/>
                <a:gd name="T37" fmla="*/ 2 h 66"/>
                <a:gd name="T38" fmla="*/ 5 w 34"/>
                <a:gd name="T39" fmla="*/ 2 h 66"/>
                <a:gd name="T40" fmla="*/ 5 w 34"/>
                <a:gd name="T41" fmla="*/ 1 h 66"/>
                <a:gd name="T42" fmla="*/ 4 w 34"/>
                <a:gd name="T43" fmla="*/ 0 h 66"/>
                <a:gd name="T44" fmla="*/ 3 w 34"/>
                <a:gd name="T45" fmla="*/ 0 h 66"/>
                <a:gd name="T46" fmla="*/ 2 w 34"/>
                <a:gd name="T47" fmla="*/ 0 h 66"/>
                <a:gd name="T48" fmla="*/ 1 w 34"/>
                <a:gd name="T49" fmla="*/ 0 h 66"/>
                <a:gd name="T50" fmla="*/ 1 w 34"/>
                <a:gd name="T51" fmla="*/ 1 h 66"/>
                <a:gd name="T52" fmla="*/ 0 w 34"/>
                <a:gd name="T53" fmla="*/ 2 h 66"/>
                <a:gd name="T54" fmla="*/ 0 w 34"/>
                <a:gd name="T55" fmla="*/ 4 h 66"/>
                <a:gd name="T56" fmla="*/ 0 w 34"/>
                <a:gd name="T57"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 h="66">
                  <a:moveTo>
                    <a:pt x="0" y="4"/>
                  </a:moveTo>
                  <a:lnTo>
                    <a:pt x="5" y="21"/>
                  </a:lnTo>
                  <a:lnTo>
                    <a:pt x="12" y="36"/>
                  </a:lnTo>
                  <a:lnTo>
                    <a:pt x="20" y="51"/>
                  </a:lnTo>
                  <a:lnTo>
                    <a:pt x="30" y="65"/>
                  </a:lnTo>
                  <a:lnTo>
                    <a:pt x="30" y="65"/>
                  </a:lnTo>
                  <a:lnTo>
                    <a:pt x="30" y="66"/>
                  </a:lnTo>
                  <a:lnTo>
                    <a:pt x="31" y="66"/>
                  </a:lnTo>
                  <a:lnTo>
                    <a:pt x="32" y="66"/>
                  </a:lnTo>
                  <a:lnTo>
                    <a:pt x="33" y="65"/>
                  </a:lnTo>
                  <a:lnTo>
                    <a:pt x="34" y="64"/>
                  </a:lnTo>
                  <a:lnTo>
                    <a:pt x="34" y="63"/>
                  </a:lnTo>
                  <a:lnTo>
                    <a:pt x="34" y="63"/>
                  </a:lnTo>
                  <a:lnTo>
                    <a:pt x="33" y="62"/>
                  </a:lnTo>
                  <a:lnTo>
                    <a:pt x="33" y="62"/>
                  </a:lnTo>
                  <a:lnTo>
                    <a:pt x="24" y="49"/>
                  </a:lnTo>
                  <a:lnTo>
                    <a:pt x="17" y="34"/>
                  </a:lnTo>
                  <a:lnTo>
                    <a:pt x="10" y="19"/>
                  </a:lnTo>
                  <a:lnTo>
                    <a:pt x="5" y="2"/>
                  </a:lnTo>
                  <a:lnTo>
                    <a:pt x="5" y="2"/>
                  </a:lnTo>
                  <a:lnTo>
                    <a:pt x="5" y="1"/>
                  </a:lnTo>
                  <a:lnTo>
                    <a:pt x="4" y="0"/>
                  </a:lnTo>
                  <a:lnTo>
                    <a:pt x="3" y="0"/>
                  </a:lnTo>
                  <a:lnTo>
                    <a:pt x="2" y="0"/>
                  </a:lnTo>
                  <a:lnTo>
                    <a:pt x="1" y="0"/>
                  </a:lnTo>
                  <a:lnTo>
                    <a:pt x="1" y="1"/>
                  </a:lnTo>
                  <a:lnTo>
                    <a:pt x="0" y="2"/>
                  </a:lnTo>
                  <a:lnTo>
                    <a:pt x="0" y="4"/>
                  </a:lnTo>
                  <a:lnTo>
                    <a:pt x="0" y="4"/>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08" name="Freeform 304">
              <a:extLst>
                <a:ext uri="{FF2B5EF4-FFF2-40B4-BE49-F238E27FC236}">
                  <a16:creationId xmlns:a16="http://schemas.microsoft.com/office/drawing/2014/main" id="{4AEF634B-40C0-11C6-F2CC-B992D984848A}"/>
                </a:ext>
              </a:extLst>
            </p:cNvPr>
            <p:cNvSpPr>
              <a:spLocks/>
            </p:cNvSpPr>
            <p:nvPr/>
          </p:nvSpPr>
          <p:spPr bwMode="auto">
            <a:xfrm>
              <a:off x="1718" y="1034"/>
              <a:ext cx="17" cy="33"/>
            </a:xfrm>
            <a:custGeom>
              <a:avLst/>
              <a:gdLst>
                <a:gd name="T0" fmla="*/ 0 w 34"/>
                <a:gd name="T1" fmla="*/ 3 h 66"/>
                <a:gd name="T2" fmla="*/ 5 w 34"/>
                <a:gd name="T3" fmla="*/ 19 h 66"/>
                <a:gd name="T4" fmla="*/ 11 w 34"/>
                <a:gd name="T5" fmla="*/ 36 h 66"/>
                <a:gd name="T6" fmla="*/ 18 w 34"/>
                <a:gd name="T7" fmla="*/ 51 h 66"/>
                <a:gd name="T8" fmla="*/ 28 w 34"/>
                <a:gd name="T9" fmla="*/ 64 h 66"/>
                <a:gd name="T10" fmla="*/ 28 w 34"/>
                <a:gd name="T11" fmla="*/ 64 h 66"/>
                <a:gd name="T12" fmla="*/ 30 w 34"/>
                <a:gd name="T13" fmla="*/ 65 h 66"/>
                <a:gd name="T14" fmla="*/ 31 w 34"/>
                <a:gd name="T15" fmla="*/ 66 h 66"/>
                <a:gd name="T16" fmla="*/ 32 w 34"/>
                <a:gd name="T17" fmla="*/ 66 h 66"/>
                <a:gd name="T18" fmla="*/ 33 w 34"/>
                <a:gd name="T19" fmla="*/ 65 h 66"/>
                <a:gd name="T20" fmla="*/ 34 w 34"/>
                <a:gd name="T21" fmla="*/ 64 h 66"/>
                <a:gd name="T22" fmla="*/ 34 w 34"/>
                <a:gd name="T23" fmla="*/ 63 h 66"/>
                <a:gd name="T24" fmla="*/ 34 w 34"/>
                <a:gd name="T25" fmla="*/ 62 h 66"/>
                <a:gd name="T26" fmla="*/ 33 w 34"/>
                <a:gd name="T27" fmla="*/ 61 h 66"/>
                <a:gd name="T28" fmla="*/ 33 w 34"/>
                <a:gd name="T29" fmla="*/ 61 h 66"/>
                <a:gd name="T30" fmla="*/ 23 w 34"/>
                <a:gd name="T31" fmla="*/ 48 h 66"/>
                <a:gd name="T32" fmla="*/ 15 w 34"/>
                <a:gd name="T33" fmla="*/ 34 h 66"/>
                <a:gd name="T34" fmla="*/ 9 w 34"/>
                <a:gd name="T35" fmla="*/ 18 h 66"/>
                <a:gd name="T36" fmla="*/ 5 w 34"/>
                <a:gd name="T37" fmla="*/ 1 h 66"/>
                <a:gd name="T38" fmla="*/ 5 w 34"/>
                <a:gd name="T39" fmla="*/ 1 h 66"/>
                <a:gd name="T40" fmla="*/ 4 w 34"/>
                <a:gd name="T41" fmla="*/ 0 h 66"/>
                <a:gd name="T42" fmla="*/ 4 w 34"/>
                <a:gd name="T43" fmla="*/ 0 h 66"/>
                <a:gd name="T44" fmla="*/ 3 w 34"/>
                <a:gd name="T45" fmla="*/ 0 h 66"/>
                <a:gd name="T46" fmla="*/ 2 w 34"/>
                <a:gd name="T47" fmla="*/ 0 h 66"/>
                <a:gd name="T48" fmla="*/ 1 w 34"/>
                <a:gd name="T49" fmla="*/ 0 h 66"/>
                <a:gd name="T50" fmla="*/ 0 w 34"/>
                <a:gd name="T51" fmla="*/ 1 h 66"/>
                <a:gd name="T52" fmla="*/ 0 w 34"/>
                <a:gd name="T53" fmla="*/ 2 h 66"/>
                <a:gd name="T54" fmla="*/ 0 w 34"/>
                <a:gd name="T55" fmla="*/ 3 h 66"/>
                <a:gd name="T56" fmla="*/ 0 w 34"/>
                <a:gd name="T57" fmla="*/ 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 h="66">
                  <a:moveTo>
                    <a:pt x="0" y="3"/>
                  </a:moveTo>
                  <a:lnTo>
                    <a:pt x="5" y="19"/>
                  </a:lnTo>
                  <a:lnTo>
                    <a:pt x="11" y="36"/>
                  </a:lnTo>
                  <a:lnTo>
                    <a:pt x="18" y="51"/>
                  </a:lnTo>
                  <a:lnTo>
                    <a:pt x="28" y="64"/>
                  </a:lnTo>
                  <a:lnTo>
                    <a:pt x="28" y="64"/>
                  </a:lnTo>
                  <a:lnTo>
                    <a:pt x="30" y="65"/>
                  </a:lnTo>
                  <a:lnTo>
                    <a:pt x="31" y="66"/>
                  </a:lnTo>
                  <a:lnTo>
                    <a:pt x="32" y="66"/>
                  </a:lnTo>
                  <a:lnTo>
                    <a:pt x="33" y="65"/>
                  </a:lnTo>
                  <a:lnTo>
                    <a:pt x="34" y="64"/>
                  </a:lnTo>
                  <a:lnTo>
                    <a:pt x="34" y="63"/>
                  </a:lnTo>
                  <a:lnTo>
                    <a:pt x="34" y="62"/>
                  </a:lnTo>
                  <a:lnTo>
                    <a:pt x="33" y="61"/>
                  </a:lnTo>
                  <a:lnTo>
                    <a:pt x="33" y="61"/>
                  </a:lnTo>
                  <a:lnTo>
                    <a:pt x="23" y="48"/>
                  </a:lnTo>
                  <a:lnTo>
                    <a:pt x="15" y="34"/>
                  </a:lnTo>
                  <a:lnTo>
                    <a:pt x="9" y="18"/>
                  </a:lnTo>
                  <a:lnTo>
                    <a:pt x="5" y="1"/>
                  </a:lnTo>
                  <a:lnTo>
                    <a:pt x="5" y="1"/>
                  </a:lnTo>
                  <a:lnTo>
                    <a:pt x="4" y="0"/>
                  </a:lnTo>
                  <a:lnTo>
                    <a:pt x="4" y="0"/>
                  </a:lnTo>
                  <a:lnTo>
                    <a:pt x="3" y="0"/>
                  </a:lnTo>
                  <a:lnTo>
                    <a:pt x="2" y="0"/>
                  </a:lnTo>
                  <a:lnTo>
                    <a:pt x="1" y="0"/>
                  </a:lnTo>
                  <a:lnTo>
                    <a:pt x="0"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09" name="Freeform 305">
              <a:extLst>
                <a:ext uri="{FF2B5EF4-FFF2-40B4-BE49-F238E27FC236}">
                  <a16:creationId xmlns:a16="http://schemas.microsoft.com/office/drawing/2014/main" id="{E3224CB1-F1C6-5123-2EB6-D86C396ADB32}"/>
                </a:ext>
              </a:extLst>
            </p:cNvPr>
            <p:cNvSpPr>
              <a:spLocks/>
            </p:cNvSpPr>
            <p:nvPr/>
          </p:nvSpPr>
          <p:spPr bwMode="auto">
            <a:xfrm>
              <a:off x="1549" y="1167"/>
              <a:ext cx="15" cy="33"/>
            </a:xfrm>
            <a:custGeom>
              <a:avLst/>
              <a:gdLst>
                <a:gd name="T0" fmla="*/ 0 w 33"/>
                <a:gd name="T1" fmla="*/ 3 h 66"/>
                <a:gd name="T2" fmla="*/ 4 w 33"/>
                <a:gd name="T3" fmla="*/ 20 h 66"/>
                <a:gd name="T4" fmla="*/ 10 w 33"/>
                <a:gd name="T5" fmla="*/ 37 h 66"/>
                <a:gd name="T6" fmla="*/ 18 w 33"/>
                <a:gd name="T7" fmla="*/ 52 h 66"/>
                <a:gd name="T8" fmla="*/ 28 w 33"/>
                <a:gd name="T9" fmla="*/ 65 h 66"/>
                <a:gd name="T10" fmla="*/ 28 w 33"/>
                <a:gd name="T11" fmla="*/ 65 h 66"/>
                <a:gd name="T12" fmla="*/ 29 w 33"/>
                <a:gd name="T13" fmla="*/ 66 h 66"/>
                <a:gd name="T14" fmla="*/ 30 w 33"/>
                <a:gd name="T15" fmla="*/ 66 h 66"/>
                <a:gd name="T16" fmla="*/ 30 w 33"/>
                <a:gd name="T17" fmla="*/ 66 h 66"/>
                <a:gd name="T18" fmla="*/ 31 w 33"/>
                <a:gd name="T19" fmla="*/ 66 h 66"/>
                <a:gd name="T20" fmla="*/ 33 w 33"/>
                <a:gd name="T21" fmla="*/ 65 h 66"/>
                <a:gd name="T22" fmla="*/ 33 w 33"/>
                <a:gd name="T23" fmla="*/ 64 h 66"/>
                <a:gd name="T24" fmla="*/ 33 w 33"/>
                <a:gd name="T25" fmla="*/ 63 h 66"/>
                <a:gd name="T26" fmla="*/ 31 w 33"/>
                <a:gd name="T27" fmla="*/ 62 h 66"/>
                <a:gd name="T28" fmla="*/ 31 w 33"/>
                <a:gd name="T29" fmla="*/ 62 h 66"/>
                <a:gd name="T30" fmla="*/ 22 w 33"/>
                <a:gd name="T31" fmla="*/ 49 h 66"/>
                <a:gd name="T32" fmla="*/ 15 w 33"/>
                <a:gd name="T33" fmla="*/ 34 h 66"/>
                <a:gd name="T34" fmla="*/ 9 w 33"/>
                <a:gd name="T35" fmla="*/ 18 h 66"/>
                <a:gd name="T36" fmla="*/ 4 w 33"/>
                <a:gd name="T37" fmla="*/ 2 h 66"/>
                <a:gd name="T38" fmla="*/ 4 w 33"/>
                <a:gd name="T39" fmla="*/ 2 h 66"/>
                <a:gd name="T40" fmla="*/ 4 w 33"/>
                <a:gd name="T41" fmla="*/ 1 h 66"/>
                <a:gd name="T42" fmla="*/ 3 w 33"/>
                <a:gd name="T43" fmla="*/ 1 h 66"/>
                <a:gd name="T44" fmla="*/ 3 w 33"/>
                <a:gd name="T45" fmla="*/ 0 h 66"/>
                <a:gd name="T46" fmla="*/ 2 w 33"/>
                <a:gd name="T47" fmla="*/ 0 h 66"/>
                <a:gd name="T48" fmla="*/ 1 w 33"/>
                <a:gd name="T49" fmla="*/ 0 h 66"/>
                <a:gd name="T50" fmla="*/ 0 w 33"/>
                <a:gd name="T51" fmla="*/ 1 h 66"/>
                <a:gd name="T52" fmla="*/ 0 w 33"/>
                <a:gd name="T53" fmla="*/ 2 h 66"/>
                <a:gd name="T54" fmla="*/ 0 w 33"/>
                <a:gd name="T55" fmla="*/ 3 h 66"/>
                <a:gd name="T56" fmla="*/ 0 w 33"/>
                <a:gd name="T57" fmla="*/ 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 h="66">
                  <a:moveTo>
                    <a:pt x="0" y="3"/>
                  </a:moveTo>
                  <a:lnTo>
                    <a:pt x="4" y="20"/>
                  </a:lnTo>
                  <a:lnTo>
                    <a:pt x="10" y="37"/>
                  </a:lnTo>
                  <a:lnTo>
                    <a:pt x="18" y="52"/>
                  </a:lnTo>
                  <a:lnTo>
                    <a:pt x="28" y="65"/>
                  </a:lnTo>
                  <a:lnTo>
                    <a:pt x="28" y="65"/>
                  </a:lnTo>
                  <a:lnTo>
                    <a:pt x="29" y="66"/>
                  </a:lnTo>
                  <a:lnTo>
                    <a:pt x="30" y="66"/>
                  </a:lnTo>
                  <a:lnTo>
                    <a:pt x="30" y="66"/>
                  </a:lnTo>
                  <a:lnTo>
                    <a:pt x="31" y="66"/>
                  </a:lnTo>
                  <a:lnTo>
                    <a:pt x="33" y="65"/>
                  </a:lnTo>
                  <a:lnTo>
                    <a:pt x="33" y="64"/>
                  </a:lnTo>
                  <a:lnTo>
                    <a:pt x="33" y="63"/>
                  </a:lnTo>
                  <a:lnTo>
                    <a:pt x="31" y="62"/>
                  </a:lnTo>
                  <a:lnTo>
                    <a:pt x="31" y="62"/>
                  </a:lnTo>
                  <a:lnTo>
                    <a:pt x="22" y="49"/>
                  </a:lnTo>
                  <a:lnTo>
                    <a:pt x="15" y="34"/>
                  </a:lnTo>
                  <a:lnTo>
                    <a:pt x="9" y="18"/>
                  </a:lnTo>
                  <a:lnTo>
                    <a:pt x="4" y="2"/>
                  </a:lnTo>
                  <a:lnTo>
                    <a:pt x="4" y="2"/>
                  </a:lnTo>
                  <a:lnTo>
                    <a:pt x="4" y="1"/>
                  </a:lnTo>
                  <a:lnTo>
                    <a:pt x="3" y="1"/>
                  </a:lnTo>
                  <a:lnTo>
                    <a:pt x="3" y="0"/>
                  </a:lnTo>
                  <a:lnTo>
                    <a:pt x="2" y="0"/>
                  </a:lnTo>
                  <a:lnTo>
                    <a:pt x="1" y="0"/>
                  </a:lnTo>
                  <a:lnTo>
                    <a:pt x="0" y="1"/>
                  </a:lnTo>
                  <a:lnTo>
                    <a:pt x="0" y="2"/>
                  </a:lnTo>
                  <a:lnTo>
                    <a:pt x="0" y="3"/>
                  </a:lnTo>
                  <a:lnTo>
                    <a:pt x="0" y="3"/>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10" name="Freeform 306">
              <a:extLst>
                <a:ext uri="{FF2B5EF4-FFF2-40B4-BE49-F238E27FC236}">
                  <a16:creationId xmlns:a16="http://schemas.microsoft.com/office/drawing/2014/main" id="{E4B8E193-7C62-BA3F-8FB7-993BDE70B176}"/>
                </a:ext>
              </a:extLst>
            </p:cNvPr>
            <p:cNvSpPr>
              <a:spLocks/>
            </p:cNvSpPr>
            <p:nvPr/>
          </p:nvSpPr>
          <p:spPr bwMode="auto">
            <a:xfrm>
              <a:off x="1903" y="916"/>
              <a:ext cx="76" cy="52"/>
            </a:xfrm>
            <a:custGeom>
              <a:avLst/>
              <a:gdLst>
                <a:gd name="T0" fmla="*/ 11 w 152"/>
                <a:gd name="T1" fmla="*/ 100 h 101"/>
                <a:gd name="T2" fmla="*/ 149 w 152"/>
                <a:gd name="T3" fmla="*/ 13 h 101"/>
                <a:gd name="T4" fmla="*/ 149 w 152"/>
                <a:gd name="T5" fmla="*/ 13 h 101"/>
                <a:gd name="T6" fmla="*/ 151 w 152"/>
                <a:gd name="T7" fmla="*/ 11 h 101"/>
                <a:gd name="T8" fmla="*/ 152 w 152"/>
                <a:gd name="T9" fmla="*/ 8 h 101"/>
                <a:gd name="T10" fmla="*/ 152 w 152"/>
                <a:gd name="T11" fmla="*/ 6 h 101"/>
                <a:gd name="T12" fmla="*/ 151 w 152"/>
                <a:gd name="T13" fmla="*/ 3 h 101"/>
                <a:gd name="T14" fmla="*/ 149 w 152"/>
                <a:gd name="T15" fmla="*/ 1 h 101"/>
                <a:gd name="T16" fmla="*/ 146 w 152"/>
                <a:gd name="T17" fmla="*/ 0 h 101"/>
                <a:gd name="T18" fmla="*/ 144 w 152"/>
                <a:gd name="T19" fmla="*/ 0 h 101"/>
                <a:gd name="T20" fmla="*/ 141 w 152"/>
                <a:gd name="T21" fmla="*/ 1 h 101"/>
                <a:gd name="T22" fmla="*/ 141 w 152"/>
                <a:gd name="T23" fmla="*/ 1 h 101"/>
                <a:gd name="T24" fmla="*/ 4 w 152"/>
                <a:gd name="T25" fmla="*/ 88 h 101"/>
                <a:gd name="T26" fmla="*/ 4 w 152"/>
                <a:gd name="T27" fmla="*/ 88 h 101"/>
                <a:gd name="T28" fmla="*/ 2 w 152"/>
                <a:gd name="T29" fmla="*/ 90 h 101"/>
                <a:gd name="T30" fmla="*/ 0 w 152"/>
                <a:gd name="T31" fmla="*/ 92 h 101"/>
                <a:gd name="T32" fmla="*/ 0 w 152"/>
                <a:gd name="T33" fmla="*/ 95 h 101"/>
                <a:gd name="T34" fmla="*/ 2 w 152"/>
                <a:gd name="T35" fmla="*/ 97 h 101"/>
                <a:gd name="T36" fmla="*/ 4 w 152"/>
                <a:gd name="T37" fmla="*/ 99 h 101"/>
                <a:gd name="T38" fmla="*/ 6 w 152"/>
                <a:gd name="T39" fmla="*/ 101 h 101"/>
                <a:gd name="T40" fmla="*/ 9 w 152"/>
                <a:gd name="T41" fmla="*/ 101 h 101"/>
                <a:gd name="T42" fmla="*/ 11 w 152"/>
                <a:gd name="T43" fmla="*/ 100 h 101"/>
                <a:gd name="T44" fmla="*/ 11 w 152"/>
                <a:gd name="T45"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1">
                  <a:moveTo>
                    <a:pt x="11" y="100"/>
                  </a:moveTo>
                  <a:lnTo>
                    <a:pt x="149" y="13"/>
                  </a:lnTo>
                  <a:lnTo>
                    <a:pt x="149" y="13"/>
                  </a:lnTo>
                  <a:lnTo>
                    <a:pt x="151" y="11"/>
                  </a:lnTo>
                  <a:lnTo>
                    <a:pt x="152" y="8"/>
                  </a:lnTo>
                  <a:lnTo>
                    <a:pt x="152" y="6"/>
                  </a:lnTo>
                  <a:lnTo>
                    <a:pt x="151" y="3"/>
                  </a:lnTo>
                  <a:lnTo>
                    <a:pt x="149" y="1"/>
                  </a:lnTo>
                  <a:lnTo>
                    <a:pt x="146" y="0"/>
                  </a:lnTo>
                  <a:lnTo>
                    <a:pt x="144" y="0"/>
                  </a:lnTo>
                  <a:lnTo>
                    <a:pt x="141" y="1"/>
                  </a:lnTo>
                  <a:lnTo>
                    <a:pt x="141" y="1"/>
                  </a:lnTo>
                  <a:lnTo>
                    <a:pt x="4" y="88"/>
                  </a:lnTo>
                  <a:lnTo>
                    <a:pt x="4" y="88"/>
                  </a:lnTo>
                  <a:lnTo>
                    <a:pt x="2" y="90"/>
                  </a:lnTo>
                  <a:lnTo>
                    <a:pt x="0" y="92"/>
                  </a:lnTo>
                  <a:lnTo>
                    <a:pt x="0" y="95"/>
                  </a:lnTo>
                  <a:lnTo>
                    <a:pt x="2" y="97"/>
                  </a:lnTo>
                  <a:lnTo>
                    <a:pt x="4" y="99"/>
                  </a:lnTo>
                  <a:lnTo>
                    <a:pt x="6" y="101"/>
                  </a:lnTo>
                  <a:lnTo>
                    <a:pt x="9" y="101"/>
                  </a:lnTo>
                  <a:lnTo>
                    <a:pt x="11" y="100"/>
                  </a:lnTo>
                  <a:lnTo>
                    <a:pt x="11" y="100"/>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11" name="Freeform 307">
              <a:extLst>
                <a:ext uri="{FF2B5EF4-FFF2-40B4-BE49-F238E27FC236}">
                  <a16:creationId xmlns:a16="http://schemas.microsoft.com/office/drawing/2014/main" id="{54D1A03C-0A1E-2853-478D-9F704AB955FC}"/>
                </a:ext>
              </a:extLst>
            </p:cNvPr>
            <p:cNvSpPr>
              <a:spLocks/>
            </p:cNvSpPr>
            <p:nvPr/>
          </p:nvSpPr>
          <p:spPr bwMode="auto">
            <a:xfrm>
              <a:off x="2045" y="846"/>
              <a:ext cx="106" cy="66"/>
            </a:xfrm>
            <a:custGeom>
              <a:avLst/>
              <a:gdLst>
                <a:gd name="T0" fmla="*/ 10 w 210"/>
                <a:gd name="T1" fmla="*/ 129 h 130"/>
                <a:gd name="T2" fmla="*/ 207 w 210"/>
                <a:gd name="T3" fmla="*/ 13 h 130"/>
                <a:gd name="T4" fmla="*/ 207 w 210"/>
                <a:gd name="T5" fmla="*/ 13 h 130"/>
                <a:gd name="T6" fmla="*/ 209 w 210"/>
                <a:gd name="T7" fmla="*/ 11 h 130"/>
                <a:gd name="T8" fmla="*/ 210 w 210"/>
                <a:gd name="T9" fmla="*/ 8 h 130"/>
                <a:gd name="T10" fmla="*/ 210 w 210"/>
                <a:gd name="T11" fmla="*/ 6 h 130"/>
                <a:gd name="T12" fmla="*/ 209 w 210"/>
                <a:gd name="T13" fmla="*/ 3 h 130"/>
                <a:gd name="T14" fmla="*/ 207 w 210"/>
                <a:gd name="T15" fmla="*/ 1 h 130"/>
                <a:gd name="T16" fmla="*/ 205 w 210"/>
                <a:gd name="T17" fmla="*/ 0 h 130"/>
                <a:gd name="T18" fmla="*/ 202 w 210"/>
                <a:gd name="T19" fmla="*/ 0 h 130"/>
                <a:gd name="T20" fmla="*/ 200 w 210"/>
                <a:gd name="T21" fmla="*/ 1 h 130"/>
                <a:gd name="T22" fmla="*/ 200 w 210"/>
                <a:gd name="T23" fmla="*/ 1 h 130"/>
                <a:gd name="T24" fmla="*/ 3 w 210"/>
                <a:gd name="T25" fmla="*/ 118 h 130"/>
                <a:gd name="T26" fmla="*/ 3 w 210"/>
                <a:gd name="T27" fmla="*/ 118 h 130"/>
                <a:gd name="T28" fmla="*/ 1 w 210"/>
                <a:gd name="T29" fmla="*/ 120 h 130"/>
                <a:gd name="T30" fmla="*/ 0 w 210"/>
                <a:gd name="T31" fmla="*/ 122 h 130"/>
                <a:gd name="T32" fmla="*/ 0 w 210"/>
                <a:gd name="T33" fmla="*/ 125 h 130"/>
                <a:gd name="T34" fmla="*/ 1 w 210"/>
                <a:gd name="T35" fmla="*/ 127 h 130"/>
                <a:gd name="T36" fmla="*/ 3 w 210"/>
                <a:gd name="T37" fmla="*/ 129 h 130"/>
                <a:gd name="T38" fmla="*/ 5 w 210"/>
                <a:gd name="T39" fmla="*/ 130 h 130"/>
                <a:gd name="T40" fmla="*/ 8 w 210"/>
                <a:gd name="T41" fmla="*/ 130 h 130"/>
                <a:gd name="T42" fmla="*/ 10 w 210"/>
                <a:gd name="T43" fmla="*/ 129 h 130"/>
                <a:gd name="T44" fmla="*/ 10 w 210"/>
                <a:gd name="T45" fmla="*/ 12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0" h="130">
                  <a:moveTo>
                    <a:pt x="10" y="129"/>
                  </a:moveTo>
                  <a:lnTo>
                    <a:pt x="207" y="13"/>
                  </a:lnTo>
                  <a:lnTo>
                    <a:pt x="207" y="13"/>
                  </a:lnTo>
                  <a:lnTo>
                    <a:pt x="209" y="11"/>
                  </a:lnTo>
                  <a:lnTo>
                    <a:pt x="210" y="8"/>
                  </a:lnTo>
                  <a:lnTo>
                    <a:pt x="210" y="6"/>
                  </a:lnTo>
                  <a:lnTo>
                    <a:pt x="209" y="3"/>
                  </a:lnTo>
                  <a:lnTo>
                    <a:pt x="207" y="1"/>
                  </a:lnTo>
                  <a:lnTo>
                    <a:pt x="205" y="0"/>
                  </a:lnTo>
                  <a:lnTo>
                    <a:pt x="202" y="0"/>
                  </a:lnTo>
                  <a:lnTo>
                    <a:pt x="200" y="1"/>
                  </a:lnTo>
                  <a:lnTo>
                    <a:pt x="200" y="1"/>
                  </a:lnTo>
                  <a:lnTo>
                    <a:pt x="3" y="118"/>
                  </a:lnTo>
                  <a:lnTo>
                    <a:pt x="3" y="118"/>
                  </a:lnTo>
                  <a:lnTo>
                    <a:pt x="1" y="120"/>
                  </a:lnTo>
                  <a:lnTo>
                    <a:pt x="0" y="122"/>
                  </a:lnTo>
                  <a:lnTo>
                    <a:pt x="0" y="125"/>
                  </a:lnTo>
                  <a:lnTo>
                    <a:pt x="1" y="127"/>
                  </a:lnTo>
                  <a:lnTo>
                    <a:pt x="3" y="129"/>
                  </a:lnTo>
                  <a:lnTo>
                    <a:pt x="5" y="130"/>
                  </a:lnTo>
                  <a:lnTo>
                    <a:pt x="8" y="130"/>
                  </a:lnTo>
                  <a:lnTo>
                    <a:pt x="10" y="129"/>
                  </a:lnTo>
                  <a:lnTo>
                    <a:pt x="10" y="129"/>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12" name="Freeform 308">
              <a:extLst>
                <a:ext uri="{FF2B5EF4-FFF2-40B4-BE49-F238E27FC236}">
                  <a16:creationId xmlns:a16="http://schemas.microsoft.com/office/drawing/2014/main" id="{56C09ECE-69E9-EFBB-31A0-64AB8C963559}"/>
                </a:ext>
              </a:extLst>
            </p:cNvPr>
            <p:cNvSpPr>
              <a:spLocks/>
            </p:cNvSpPr>
            <p:nvPr/>
          </p:nvSpPr>
          <p:spPr bwMode="auto">
            <a:xfrm>
              <a:off x="1375" y="1299"/>
              <a:ext cx="42" cy="88"/>
            </a:xfrm>
            <a:custGeom>
              <a:avLst/>
              <a:gdLst>
                <a:gd name="T0" fmla="*/ 15 w 84"/>
                <a:gd name="T1" fmla="*/ 0 h 176"/>
                <a:gd name="T2" fmla="*/ 14 w 84"/>
                <a:gd name="T3" fmla="*/ 4 h 176"/>
                <a:gd name="T4" fmla="*/ 13 w 84"/>
                <a:gd name="T5" fmla="*/ 14 h 176"/>
                <a:gd name="T6" fmla="*/ 14 w 84"/>
                <a:gd name="T7" fmla="*/ 30 h 176"/>
                <a:gd name="T8" fmla="*/ 16 w 84"/>
                <a:gd name="T9" fmla="*/ 52 h 176"/>
                <a:gd name="T10" fmla="*/ 23 w 84"/>
                <a:gd name="T11" fmla="*/ 78 h 176"/>
                <a:gd name="T12" fmla="*/ 36 w 84"/>
                <a:gd name="T13" fmla="*/ 108 h 176"/>
                <a:gd name="T14" fmla="*/ 56 w 84"/>
                <a:gd name="T15" fmla="*/ 141 h 176"/>
                <a:gd name="T16" fmla="*/ 84 w 84"/>
                <a:gd name="T17" fmla="*/ 176 h 176"/>
                <a:gd name="T18" fmla="*/ 79 w 84"/>
                <a:gd name="T19" fmla="*/ 173 h 176"/>
                <a:gd name="T20" fmla="*/ 65 w 84"/>
                <a:gd name="T21" fmla="*/ 165 h 176"/>
                <a:gd name="T22" fmla="*/ 47 w 84"/>
                <a:gd name="T23" fmla="*/ 150 h 176"/>
                <a:gd name="T24" fmla="*/ 27 w 84"/>
                <a:gd name="T25" fmla="*/ 131 h 176"/>
                <a:gd name="T26" fmla="*/ 10 w 84"/>
                <a:gd name="T27" fmla="*/ 105 h 176"/>
                <a:gd name="T28" fmla="*/ 0 w 84"/>
                <a:gd name="T29" fmla="*/ 75 h 176"/>
                <a:gd name="T30" fmla="*/ 1 w 84"/>
                <a:gd name="T31" fmla="*/ 40 h 176"/>
                <a:gd name="T32" fmla="*/ 15 w 84"/>
                <a:gd name="T33"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4" h="176">
                  <a:moveTo>
                    <a:pt x="15" y="0"/>
                  </a:moveTo>
                  <a:lnTo>
                    <a:pt x="14" y="4"/>
                  </a:lnTo>
                  <a:lnTo>
                    <a:pt x="13" y="14"/>
                  </a:lnTo>
                  <a:lnTo>
                    <a:pt x="14" y="30"/>
                  </a:lnTo>
                  <a:lnTo>
                    <a:pt x="16" y="52"/>
                  </a:lnTo>
                  <a:lnTo>
                    <a:pt x="23" y="78"/>
                  </a:lnTo>
                  <a:lnTo>
                    <a:pt x="36" y="108"/>
                  </a:lnTo>
                  <a:lnTo>
                    <a:pt x="56" y="141"/>
                  </a:lnTo>
                  <a:lnTo>
                    <a:pt x="84" y="176"/>
                  </a:lnTo>
                  <a:lnTo>
                    <a:pt x="79" y="173"/>
                  </a:lnTo>
                  <a:lnTo>
                    <a:pt x="65" y="165"/>
                  </a:lnTo>
                  <a:lnTo>
                    <a:pt x="47" y="150"/>
                  </a:lnTo>
                  <a:lnTo>
                    <a:pt x="27" y="131"/>
                  </a:lnTo>
                  <a:lnTo>
                    <a:pt x="10" y="105"/>
                  </a:lnTo>
                  <a:lnTo>
                    <a:pt x="0" y="75"/>
                  </a:lnTo>
                  <a:lnTo>
                    <a:pt x="1" y="40"/>
                  </a:lnTo>
                  <a:lnTo>
                    <a:pt x="15" y="0"/>
                  </a:lnTo>
                  <a:close/>
                </a:path>
              </a:pathLst>
            </a:custGeom>
            <a:solidFill>
              <a:srgbClr val="FFFF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13" name="Freeform 309">
              <a:extLst>
                <a:ext uri="{FF2B5EF4-FFF2-40B4-BE49-F238E27FC236}">
                  <a16:creationId xmlns:a16="http://schemas.microsoft.com/office/drawing/2014/main" id="{388A6652-D552-64E4-2DEE-2F9A23C27866}"/>
                </a:ext>
              </a:extLst>
            </p:cNvPr>
            <p:cNvSpPr>
              <a:spLocks/>
            </p:cNvSpPr>
            <p:nvPr/>
          </p:nvSpPr>
          <p:spPr bwMode="auto">
            <a:xfrm>
              <a:off x="1432" y="1329"/>
              <a:ext cx="93" cy="55"/>
            </a:xfrm>
            <a:custGeom>
              <a:avLst/>
              <a:gdLst>
                <a:gd name="T0" fmla="*/ 0 w 186"/>
                <a:gd name="T1" fmla="*/ 5 h 106"/>
                <a:gd name="T2" fmla="*/ 0 w 186"/>
                <a:gd name="T3" fmla="*/ 6 h 106"/>
                <a:gd name="T4" fmla="*/ 2 w 186"/>
                <a:gd name="T5" fmla="*/ 9 h 106"/>
                <a:gd name="T6" fmla="*/ 4 w 186"/>
                <a:gd name="T7" fmla="*/ 14 h 106"/>
                <a:gd name="T8" fmla="*/ 8 w 186"/>
                <a:gd name="T9" fmla="*/ 19 h 106"/>
                <a:gd name="T10" fmla="*/ 12 w 186"/>
                <a:gd name="T11" fmla="*/ 27 h 106"/>
                <a:gd name="T12" fmla="*/ 18 w 186"/>
                <a:gd name="T13" fmla="*/ 35 h 106"/>
                <a:gd name="T14" fmla="*/ 26 w 186"/>
                <a:gd name="T15" fmla="*/ 43 h 106"/>
                <a:gd name="T16" fmla="*/ 35 w 186"/>
                <a:gd name="T17" fmla="*/ 53 h 106"/>
                <a:gd name="T18" fmla="*/ 46 w 186"/>
                <a:gd name="T19" fmla="*/ 62 h 106"/>
                <a:gd name="T20" fmla="*/ 59 w 186"/>
                <a:gd name="T21" fmla="*/ 71 h 106"/>
                <a:gd name="T22" fmla="*/ 75 w 186"/>
                <a:gd name="T23" fmla="*/ 79 h 106"/>
                <a:gd name="T24" fmla="*/ 91 w 186"/>
                <a:gd name="T25" fmla="*/ 87 h 106"/>
                <a:gd name="T26" fmla="*/ 110 w 186"/>
                <a:gd name="T27" fmla="*/ 94 h 106"/>
                <a:gd name="T28" fmla="*/ 132 w 186"/>
                <a:gd name="T29" fmla="*/ 99 h 106"/>
                <a:gd name="T30" fmla="*/ 156 w 186"/>
                <a:gd name="T31" fmla="*/ 104 h 106"/>
                <a:gd name="T32" fmla="*/ 182 w 186"/>
                <a:gd name="T33" fmla="*/ 106 h 106"/>
                <a:gd name="T34" fmla="*/ 182 w 186"/>
                <a:gd name="T35" fmla="*/ 106 h 106"/>
                <a:gd name="T36" fmla="*/ 183 w 186"/>
                <a:gd name="T37" fmla="*/ 106 h 106"/>
                <a:gd name="T38" fmla="*/ 185 w 186"/>
                <a:gd name="T39" fmla="*/ 105 h 106"/>
                <a:gd name="T40" fmla="*/ 186 w 186"/>
                <a:gd name="T41" fmla="*/ 104 h 106"/>
                <a:gd name="T42" fmla="*/ 186 w 186"/>
                <a:gd name="T43" fmla="*/ 103 h 106"/>
                <a:gd name="T44" fmla="*/ 186 w 186"/>
                <a:gd name="T45" fmla="*/ 102 h 106"/>
                <a:gd name="T46" fmla="*/ 185 w 186"/>
                <a:gd name="T47" fmla="*/ 100 h 106"/>
                <a:gd name="T48" fmla="*/ 183 w 186"/>
                <a:gd name="T49" fmla="*/ 99 h 106"/>
                <a:gd name="T50" fmla="*/ 182 w 186"/>
                <a:gd name="T51" fmla="*/ 99 h 106"/>
                <a:gd name="T52" fmla="*/ 182 w 186"/>
                <a:gd name="T53" fmla="*/ 99 h 106"/>
                <a:gd name="T54" fmla="*/ 157 w 186"/>
                <a:gd name="T55" fmla="*/ 97 h 106"/>
                <a:gd name="T56" fmla="*/ 134 w 186"/>
                <a:gd name="T57" fmla="*/ 93 h 106"/>
                <a:gd name="T58" fmla="*/ 113 w 186"/>
                <a:gd name="T59" fmla="*/ 87 h 106"/>
                <a:gd name="T60" fmla="*/ 94 w 186"/>
                <a:gd name="T61" fmla="*/ 81 h 106"/>
                <a:gd name="T62" fmla="*/ 78 w 186"/>
                <a:gd name="T63" fmla="*/ 73 h 106"/>
                <a:gd name="T64" fmla="*/ 64 w 186"/>
                <a:gd name="T65" fmla="*/ 65 h 106"/>
                <a:gd name="T66" fmla="*/ 51 w 186"/>
                <a:gd name="T67" fmla="*/ 57 h 106"/>
                <a:gd name="T68" fmla="*/ 41 w 186"/>
                <a:gd name="T69" fmla="*/ 48 h 106"/>
                <a:gd name="T70" fmla="*/ 32 w 186"/>
                <a:gd name="T71" fmla="*/ 39 h 106"/>
                <a:gd name="T72" fmla="*/ 24 w 186"/>
                <a:gd name="T73" fmla="*/ 31 h 106"/>
                <a:gd name="T74" fmla="*/ 18 w 186"/>
                <a:gd name="T75" fmla="*/ 23 h 106"/>
                <a:gd name="T76" fmla="*/ 14 w 186"/>
                <a:gd name="T77" fmla="*/ 16 h 106"/>
                <a:gd name="T78" fmla="*/ 10 w 186"/>
                <a:gd name="T79" fmla="*/ 11 h 106"/>
                <a:gd name="T80" fmla="*/ 8 w 186"/>
                <a:gd name="T81" fmla="*/ 6 h 106"/>
                <a:gd name="T82" fmla="*/ 7 w 186"/>
                <a:gd name="T83" fmla="*/ 3 h 106"/>
                <a:gd name="T84" fmla="*/ 6 w 186"/>
                <a:gd name="T85" fmla="*/ 2 h 106"/>
                <a:gd name="T86" fmla="*/ 6 w 186"/>
                <a:gd name="T87" fmla="*/ 2 h 106"/>
                <a:gd name="T88" fmla="*/ 6 w 186"/>
                <a:gd name="T89" fmla="*/ 1 h 106"/>
                <a:gd name="T90" fmla="*/ 5 w 186"/>
                <a:gd name="T91" fmla="*/ 0 h 106"/>
                <a:gd name="T92" fmla="*/ 3 w 186"/>
                <a:gd name="T93" fmla="*/ 0 h 106"/>
                <a:gd name="T94" fmla="*/ 2 w 186"/>
                <a:gd name="T95" fmla="*/ 0 h 106"/>
                <a:gd name="T96" fmla="*/ 1 w 186"/>
                <a:gd name="T97" fmla="*/ 1 h 106"/>
                <a:gd name="T98" fmla="*/ 0 w 186"/>
                <a:gd name="T99" fmla="*/ 2 h 106"/>
                <a:gd name="T100" fmla="*/ 0 w 186"/>
                <a:gd name="T101" fmla="*/ 4 h 106"/>
                <a:gd name="T102" fmla="*/ 0 w 186"/>
                <a:gd name="T103" fmla="*/ 5 h 106"/>
                <a:gd name="T104" fmla="*/ 0 w 186"/>
                <a:gd name="T105" fmla="*/ 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6" h="106">
                  <a:moveTo>
                    <a:pt x="0" y="5"/>
                  </a:moveTo>
                  <a:lnTo>
                    <a:pt x="0" y="6"/>
                  </a:lnTo>
                  <a:lnTo>
                    <a:pt x="2" y="9"/>
                  </a:lnTo>
                  <a:lnTo>
                    <a:pt x="4" y="14"/>
                  </a:lnTo>
                  <a:lnTo>
                    <a:pt x="8" y="19"/>
                  </a:lnTo>
                  <a:lnTo>
                    <a:pt x="12" y="27"/>
                  </a:lnTo>
                  <a:lnTo>
                    <a:pt x="18" y="35"/>
                  </a:lnTo>
                  <a:lnTo>
                    <a:pt x="26" y="43"/>
                  </a:lnTo>
                  <a:lnTo>
                    <a:pt x="35" y="53"/>
                  </a:lnTo>
                  <a:lnTo>
                    <a:pt x="46" y="62"/>
                  </a:lnTo>
                  <a:lnTo>
                    <a:pt x="59" y="71"/>
                  </a:lnTo>
                  <a:lnTo>
                    <a:pt x="75" y="79"/>
                  </a:lnTo>
                  <a:lnTo>
                    <a:pt x="91" y="87"/>
                  </a:lnTo>
                  <a:lnTo>
                    <a:pt x="110" y="94"/>
                  </a:lnTo>
                  <a:lnTo>
                    <a:pt x="132" y="99"/>
                  </a:lnTo>
                  <a:lnTo>
                    <a:pt x="156" y="104"/>
                  </a:lnTo>
                  <a:lnTo>
                    <a:pt x="182" y="106"/>
                  </a:lnTo>
                  <a:lnTo>
                    <a:pt x="182" y="106"/>
                  </a:lnTo>
                  <a:lnTo>
                    <a:pt x="183" y="106"/>
                  </a:lnTo>
                  <a:lnTo>
                    <a:pt x="185" y="105"/>
                  </a:lnTo>
                  <a:lnTo>
                    <a:pt x="186" y="104"/>
                  </a:lnTo>
                  <a:lnTo>
                    <a:pt x="186" y="103"/>
                  </a:lnTo>
                  <a:lnTo>
                    <a:pt x="186" y="102"/>
                  </a:lnTo>
                  <a:lnTo>
                    <a:pt x="185" y="100"/>
                  </a:lnTo>
                  <a:lnTo>
                    <a:pt x="183" y="99"/>
                  </a:lnTo>
                  <a:lnTo>
                    <a:pt x="182" y="99"/>
                  </a:lnTo>
                  <a:lnTo>
                    <a:pt x="182" y="99"/>
                  </a:lnTo>
                  <a:lnTo>
                    <a:pt x="157" y="97"/>
                  </a:lnTo>
                  <a:lnTo>
                    <a:pt x="134" y="93"/>
                  </a:lnTo>
                  <a:lnTo>
                    <a:pt x="113" y="87"/>
                  </a:lnTo>
                  <a:lnTo>
                    <a:pt x="94" y="81"/>
                  </a:lnTo>
                  <a:lnTo>
                    <a:pt x="78" y="73"/>
                  </a:lnTo>
                  <a:lnTo>
                    <a:pt x="64" y="65"/>
                  </a:lnTo>
                  <a:lnTo>
                    <a:pt x="51" y="57"/>
                  </a:lnTo>
                  <a:lnTo>
                    <a:pt x="41" y="48"/>
                  </a:lnTo>
                  <a:lnTo>
                    <a:pt x="32" y="39"/>
                  </a:lnTo>
                  <a:lnTo>
                    <a:pt x="24" y="31"/>
                  </a:lnTo>
                  <a:lnTo>
                    <a:pt x="18" y="23"/>
                  </a:lnTo>
                  <a:lnTo>
                    <a:pt x="14" y="16"/>
                  </a:lnTo>
                  <a:lnTo>
                    <a:pt x="10" y="11"/>
                  </a:lnTo>
                  <a:lnTo>
                    <a:pt x="8" y="6"/>
                  </a:lnTo>
                  <a:lnTo>
                    <a:pt x="7" y="3"/>
                  </a:lnTo>
                  <a:lnTo>
                    <a:pt x="6" y="2"/>
                  </a:lnTo>
                  <a:lnTo>
                    <a:pt x="6" y="2"/>
                  </a:lnTo>
                  <a:lnTo>
                    <a:pt x="6" y="1"/>
                  </a:lnTo>
                  <a:lnTo>
                    <a:pt x="5" y="0"/>
                  </a:lnTo>
                  <a:lnTo>
                    <a:pt x="3" y="0"/>
                  </a:lnTo>
                  <a:lnTo>
                    <a:pt x="2" y="0"/>
                  </a:lnTo>
                  <a:lnTo>
                    <a:pt x="1" y="1"/>
                  </a:lnTo>
                  <a:lnTo>
                    <a:pt x="0" y="2"/>
                  </a:lnTo>
                  <a:lnTo>
                    <a:pt x="0" y="4"/>
                  </a:lnTo>
                  <a:lnTo>
                    <a:pt x="0" y="5"/>
                  </a:lnTo>
                  <a:lnTo>
                    <a:pt x="0" y="5"/>
                  </a:lnTo>
                  <a:close/>
                </a:path>
              </a:pathLst>
            </a:custGeom>
            <a:solidFill>
              <a:srgbClr val="000000"/>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14" name="Freeform 310">
              <a:extLst>
                <a:ext uri="{FF2B5EF4-FFF2-40B4-BE49-F238E27FC236}">
                  <a16:creationId xmlns:a16="http://schemas.microsoft.com/office/drawing/2014/main" id="{7B8FEA57-4CBB-91FB-5910-6F5F633A0930}"/>
                </a:ext>
              </a:extLst>
            </p:cNvPr>
            <p:cNvSpPr>
              <a:spLocks/>
            </p:cNvSpPr>
            <p:nvPr/>
          </p:nvSpPr>
          <p:spPr bwMode="auto">
            <a:xfrm>
              <a:off x="2189" y="641"/>
              <a:ext cx="292" cy="193"/>
            </a:xfrm>
            <a:custGeom>
              <a:avLst/>
              <a:gdLst>
                <a:gd name="T0" fmla="*/ 7 w 585"/>
                <a:gd name="T1" fmla="*/ 382 h 389"/>
                <a:gd name="T2" fmla="*/ 585 w 585"/>
                <a:gd name="T3" fmla="*/ 0 h 389"/>
                <a:gd name="T4" fmla="*/ 573 w 585"/>
                <a:gd name="T5" fmla="*/ 12 h 389"/>
                <a:gd name="T6" fmla="*/ 0 w 585"/>
                <a:gd name="T7" fmla="*/ 389 h 389"/>
                <a:gd name="T8" fmla="*/ 7 w 585"/>
                <a:gd name="T9" fmla="*/ 382 h 389"/>
              </a:gdLst>
              <a:ahLst/>
              <a:cxnLst>
                <a:cxn ang="0">
                  <a:pos x="T0" y="T1"/>
                </a:cxn>
                <a:cxn ang="0">
                  <a:pos x="T2" y="T3"/>
                </a:cxn>
                <a:cxn ang="0">
                  <a:pos x="T4" y="T5"/>
                </a:cxn>
                <a:cxn ang="0">
                  <a:pos x="T6" y="T7"/>
                </a:cxn>
                <a:cxn ang="0">
                  <a:pos x="T8" y="T9"/>
                </a:cxn>
              </a:cxnLst>
              <a:rect l="0" t="0" r="r" b="b"/>
              <a:pathLst>
                <a:path w="585" h="389">
                  <a:moveTo>
                    <a:pt x="7" y="382"/>
                  </a:moveTo>
                  <a:lnTo>
                    <a:pt x="585" y="0"/>
                  </a:lnTo>
                  <a:lnTo>
                    <a:pt x="573" y="12"/>
                  </a:lnTo>
                  <a:lnTo>
                    <a:pt x="0" y="389"/>
                  </a:lnTo>
                  <a:lnTo>
                    <a:pt x="7" y="382"/>
                  </a:lnTo>
                  <a:close/>
                </a:path>
              </a:pathLst>
            </a:custGeom>
            <a:solidFill>
              <a:srgbClr val="F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15" name="Freeform 311">
              <a:extLst>
                <a:ext uri="{FF2B5EF4-FFF2-40B4-BE49-F238E27FC236}">
                  <a16:creationId xmlns:a16="http://schemas.microsoft.com/office/drawing/2014/main" id="{FD04BB56-465A-F292-8B28-6A6B19EA6F3B}"/>
                </a:ext>
              </a:extLst>
            </p:cNvPr>
            <p:cNvSpPr>
              <a:spLocks/>
            </p:cNvSpPr>
            <p:nvPr/>
          </p:nvSpPr>
          <p:spPr bwMode="auto">
            <a:xfrm>
              <a:off x="1769" y="1067"/>
              <a:ext cx="34" cy="41"/>
            </a:xfrm>
            <a:custGeom>
              <a:avLst/>
              <a:gdLst>
                <a:gd name="T0" fmla="*/ 39 w 68"/>
                <a:gd name="T1" fmla="*/ 83 h 83"/>
                <a:gd name="T2" fmla="*/ 68 w 68"/>
                <a:gd name="T3" fmla="*/ 67 h 83"/>
                <a:gd name="T4" fmla="*/ 28 w 68"/>
                <a:gd name="T5" fmla="*/ 0 h 83"/>
                <a:gd name="T6" fmla="*/ 0 w 68"/>
                <a:gd name="T7" fmla="*/ 16 h 83"/>
                <a:gd name="T8" fmla="*/ 39 w 68"/>
                <a:gd name="T9" fmla="*/ 83 h 83"/>
              </a:gdLst>
              <a:ahLst/>
              <a:cxnLst>
                <a:cxn ang="0">
                  <a:pos x="T0" y="T1"/>
                </a:cxn>
                <a:cxn ang="0">
                  <a:pos x="T2" y="T3"/>
                </a:cxn>
                <a:cxn ang="0">
                  <a:pos x="T4" y="T5"/>
                </a:cxn>
                <a:cxn ang="0">
                  <a:pos x="T6" y="T7"/>
                </a:cxn>
                <a:cxn ang="0">
                  <a:pos x="T8" y="T9"/>
                </a:cxn>
              </a:cxnLst>
              <a:rect l="0" t="0" r="r" b="b"/>
              <a:pathLst>
                <a:path w="68" h="83">
                  <a:moveTo>
                    <a:pt x="39" y="83"/>
                  </a:moveTo>
                  <a:lnTo>
                    <a:pt x="68" y="67"/>
                  </a:lnTo>
                  <a:lnTo>
                    <a:pt x="28" y="0"/>
                  </a:lnTo>
                  <a:lnTo>
                    <a:pt x="0" y="16"/>
                  </a:lnTo>
                  <a:lnTo>
                    <a:pt x="39"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16" name="Freeform 312">
              <a:extLst>
                <a:ext uri="{FF2B5EF4-FFF2-40B4-BE49-F238E27FC236}">
                  <a16:creationId xmlns:a16="http://schemas.microsoft.com/office/drawing/2014/main" id="{18695659-B17D-CB55-32D9-8C32D349BAE5}"/>
                </a:ext>
              </a:extLst>
            </p:cNvPr>
            <p:cNvSpPr>
              <a:spLocks/>
            </p:cNvSpPr>
            <p:nvPr/>
          </p:nvSpPr>
          <p:spPr bwMode="auto">
            <a:xfrm>
              <a:off x="1737" y="1089"/>
              <a:ext cx="34" cy="41"/>
            </a:xfrm>
            <a:custGeom>
              <a:avLst/>
              <a:gdLst>
                <a:gd name="T0" fmla="*/ 39 w 68"/>
                <a:gd name="T1" fmla="*/ 83 h 83"/>
                <a:gd name="T2" fmla="*/ 68 w 68"/>
                <a:gd name="T3" fmla="*/ 67 h 83"/>
                <a:gd name="T4" fmla="*/ 28 w 68"/>
                <a:gd name="T5" fmla="*/ 0 h 83"/>
                <a:gd name="T6" fmla="*/ 0 w 68"/>
                <a:gd name="T7" fmla="*/ 17 h 83"/>
                <a:gd name="T8" fmla="*/ 39 w 68"/>
                <a:gd name="T9" fmla="*/ 83 h 83"/>
              </a:gdLst>
              <a:ahLst/>
              <a:cxnLst>
                <a:cxn ang="0">
                  <a:pos x="T0" y="T1"/>
                </a:cxn>
                <a:cxn ang="0">
                  <a:pos x="T2" y="T3"/>
                </a:cxn>
                <a:cxn ang="0">
                  <a:pos x="T4" y="T5"/>
                </a:cxn>
                <a:cxn ang="0">
                  <a:pos x="T6" y="T7"/>
                </a:cxn>
                <a:cxn ang="0">
                  <a:pos x="T8" y="T9"/>
                </a:cxn>
              </a:cxnLst>
              <a:rect l="0" t="0" r="r" b="b"/>
              <a:pathLst>
                <a:path w="68" h="83">
                  <a:moveTo>
                    <a:pt x="39" y="83"/>
                  </a:moveTo>
                  <a:lnTo>
                    <a:pt x="68" y="67"/>
                  </a:lnTo>
                  <a:lnTo>
                    <a:pt x="28" y="0"/>
                  </a:lnTo>
                  <a:lnTo>
                    <a:pt x="0" y="17"/>
                  </a:lnTo>
                  <a:lnTo>
                    <a:pt x="39"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17" name="Freeform 313">
              <a:extLst>
                <a:ext uri="{FF2B5EF4-FFF2-40B4-BE49-F238E27FC236}">
                  <a16:creationId xmlns:a16="http://schemas.microsoft.com/office/drawing/2014/main" id="{D46BF182-F283-A7A2-EBC4-DF361705EE40}"/>
                </a:ext>
              </a:extLst>
            </p:cNvPr>
            <p:cNvSpPr>
              <a:spLocks/>
            </p:cNvSpPr>
            <p:nvPr/>
          </p:nvSpPr>
          <p:spPr bwMode="auto">
            <a:xfrm>
              <a:off x="1708" y="1108"/>
              <a:ext cx="34" cy="41"/>
            </a:xfrm>
            <a:custGeom>
              <a:avLst/>
              <a:gdLst>
                <a:gd name="T0" fmla="*/ 39 w 68"/>
                <a:gd name="T1" fmla="*/ 84 h 84"/>
                <a:gd name="T2" fmla="*/ 68 w 68"/>
                <a:gd name="T3" fmla="*/ 67 h 84"/>
                <a:gd name="T4" fmla="*/ 28 w 68"/>
                <a:gd name="T5" fmla="*/ 0 h 84"/>
                <a:gd name="T6" fmla="*/ 0 w 68"/>
                <a:gd name="T7" fmla="*/ 18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7"/>
                  </a:lnTo>
                  <a:lnTo>
                    <a:pt x="28" y="0"/>
                  </a:lnTo>
                  <a:lnTo>
                    <a:pt x="0" y="18"/>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18" name="Freeform 314">
              <a:extLst>
                <a:ext uri="{FF2B5EF4-FFF2-40B4-BE49-F238E27FC236}">
                  <a16:creationId xmlns:a16="http://schemas.microsoft.com/office/drawing/2014/main" id="{BF393046-BA00-8FF5-5341-66C22975AEF0}"/>
                </a:ext>
              </a:extLst>
            </p:cNvPr>
            <p:cNvSpPr>
              <a:spLocks/>
            </p:cNvSpPr>
            <p:nvPr/>
          </p:nvSpPr>
          <p:spPr bwMode="auto">
            <a:xfrm>
              <a:off x="1678" y="1127"/>
              <a:ext cx="34" cy="42"/>
            </a:xfrm>
            <a:custGeom>
              <a:avLst/>
              <a:gdLst>
                <a:gd name="T0" fmla="*/ 39 w 68"/>
                <a:gd name="T1" fmla="*/ 84 h 84"/>
                <a:gd name="T2" fmla="*/ 68 w 68"/>
                <a:gd name="T3" fmla="*/ 67 h 84"/>
                <a:gd name="T4" fmla="*/ 28 w 68"/>
                <a:gd name="T5" fmla="*/ 0 h 84"/>
                <a:gd name="T6" fmla="*/ 0 w 68"/>
                <a:gd name="T7" fmla="*/ 17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7"/>
                  </a:lnTo>
                  <a:lnTo>
                    <a:pt x="28" y="0"/>
                  </a:lnTo>
                  <a:lnTo>
                    <a:pt x="0" y="17"/>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19" name="Freeform 315">
              <a:extLst>
                <a:ext uri="{FF2B5EF4-FFF2-40B4-BE49-F238E27FC236}">
                  <a16:creationId xmlns:a16="http://schemas.microsoft.com/office/drawing/2014/main" id="{801C7EED-CE97-CCD9-2800-0650B43BE07B}"/>
                </a:ext>
              </a:extLst>
            </p:cNvPr>
            <p:cNvSpPr>
              <a:spLocks/>
            </p:cNvSpPr>
            <p:nvPr/>
          </p:nvSpPr>
          <p:spPr bwMode="auto">
            <a:xfrm>
              <a:off x="1646" y="1146"/>
              <a:ext cx="34" cy="42"/>
            </a:xfrm>
            <a:custGeom>
              <a:avLst/>
              <a:gdLst>
                <a:gd name="T0" fmla="*/ 39 w 68"/>
                <a:gd name="T1" fmla="*/ 84 h 84"/>
                <a:gd name="T2" fmla="*/ 68 w 68"/>
                <a:gd name="T3" fmla="*/ 66 h 84"/>
                <a:gd name="T4" fmla="*/ 28 w 68"/>
                <a:gd name="T5" fmla="*/ 0 h 84"/>
                <a:gd name="T6" fmla="*/ 0 w 68"/>
                <a:gd name="T7" fmla="*/ 17 h 84"/>
                <a:gd name="T8" fmla="*/ 39 w 68"/>
                <a:gd name="T9" fmla="*/ 84 h 84"/>
              </a:gdLst>
              <a:ahLst/>
              <a:cxnLst>
                <a:cxn ang="0">
                  <a:pos x="T0" y="T1"/>
                </a:cxn>
                <a:cxn ang="0">
                  <a:pos x="T2" y="T3"/>
                </a:cxn>
                <a:cxn ang="0">
                  <a:pos x="T4" y="T5"/>
                </a:cxn>
                <a:cxn ang="0">
                  <a:pos x="T6" y="T7"/>
                </a:cxn>
                <a:cxn ang="0">
                  <a:pos x="T8" y="T9"/>
                </a:cxn>
              </a:cxnLst>
              <a:rect l="0" t="0" r="r" b="b"/>
              <a:pathLst>
                <a:path w="68" h="84">
                  <a:moveTo>
                    <a:pt x="39" y="84"/>
                  </a:moveTo>
                  <a:lnTo>
                    <a:pt x="68" y="66"/>
                  </a:lnTo>
                  <a:lnTo>
                    <a:pt x="28" y="0"/>
                  </a:lnTo>
                  <a:lnTo>
                    <a:pt x="0" y="17"/>
                  </a:lnTo>
                  <a:lnTo>
                    <a:pt x="39"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20" name="Freeform 316">
              <a:extLst>
                <a:ext uri="{FF2B5EF4-FFF2-40B4-BE49-F238E27FC236}">
                  <a16:creationId xmlns:a16="http://schemas.microsoft.com/office/drawing/2014/main" id="{9BFAA7A9-7EC1-EB02-85D7-1065CFA2FE7D}"/>
                </a:ext>
              </a:extLst>
            </p:cNvPr>
            <p:cNvSpPr>
              <a:spLocks/>
            </p:cNvSpPr>
            <p:nvPr/>
          </p:nvSpPr>
          <p:spPr bwMode="auto">
            <a:xfrm>
              <a:off x="1621" y="1163"/>
              <a:ext cx="34" cy="41"/>
            </a:xfrm>
            <a:custGeom>
              <a:avLst/>
              <a:gdLst>
                <a:gd name="T0" fmla="*/ 40 w 68"/>
                <a:gd name="T1" fmla="*/ 83 h 83"/>
                <a:gd name="T2" fmla="*/ 68 w 68"/>
                <a:gd name="T3" fmla="*/ 66 h 83"/>
                <a:gd name="T4" fmla="*/ 29 w 68"/>
                <a:gd name="T5" fmla="*/ 0 h 83"/>
                <a:gd name="T6" fmla="*/ 0 w 68"/>
                <a:gd name="T7" fmla="*/ 16 h 83"/>
                <a:gd name="T8" fmla="*/ 40 w 68"/>
                <a:gd name="T9" fmla="*/ 83 h 83"/>
              </a:gdLst>
              <a:ahLst/>
              <a:cxnLst>
                <a:cxn ang="0">
                  <a:pos x="T0" y="T1"/>
                </a:cxn>
                <a:cxn ang="0">
                  <a:pos x="T2" y="T3"/>
                </a:cxn>
                <a:cxn ang="0">
                  <a:pos x="T4" y="T5"/>
                </a:cxn>
                <a:cxn ang="0">
                  <a:pos x="T6" y="T7"/>
                </a:cxn>
                <a:cxn ang="0">
                  <a:pos x="T8" y="T9"/>
                </a:cxn>
              </a:cxnLst>
              <a:rect l="0" t="0" r="r" b="b"/>
              <a:pathLst>
                <a:path w="68" h="83">
                  <a:moveTo>
                    <a:pt x="40" y="83"/>
                  </a:moveTo>
                  <a:lnTo>
                    <a:pt x="68" y="66"/>
                  </a:lnTo>
                  <a:lnTo>
                    <a:pt x="29" y="0"/>
                  </a:lnTo>
                  <a:lnTo>
                    <a:pt x="0" y="16"/>
                  </a:lnTo>
                  <a:lnTo>
                    <a:pt x="40"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21" name="Freeform 317">
              <a:extLst>
                <a:ext uri="{FF2B5EF4-FFF2-40B4-BE49-F238E27FC236}">
                  <a16:creationId xmlns:a16="http://schemas.microsoft.com/office/drawing/2014/main" id="{0D794DC5-112F-0104-4B94-CD2E1F620DEF}"/>
                </a:ext>
              </a:extLst>
            </p:cNvPr>
            <p:cNvSpPr>
              <a:spLocks/>
            </p:cNvSpPr>
            <p:nvPr/>
          </p:nvSpPr>
          <p:spPr bwMode="auto">
            <a:xfrm>
              <a:off x="1591" y="1181"/>
              <a:ext cx="34" cy="41"/>
            </a:xfrm>
            <a:custGeom>
              <a:avLst/>
              <a:gdLst>
                <a:gd name="T0" fmla="*/ 40 w 68"/>
                <a:gd name="T1" fmla="*/ 84 h 84"/>
                <a:gd name="T2" fmla="*/ 68 w 68"/>
                <a:gd name="T3" fmla="*/ 67 h 84"/>
                <a:gd name="T4" fmla="*/ 29 w 68"/>
                <a:gd name="T5" fmla="*/ 0 h 84"/>
                <a:gd name="T6" fmla="*/ 0 w 68"/>
                <a:gd name="T7" fmla="*/ 18 h 84"/>
                <a:gd name="T8" fmla="*/ 40 w 68"/>
                <a:gd name="T9" fmla="*/ 84 h 84"/>
              </a:gdLst>
              <a:ahLst/>
              <a:cxnLst>
                <a:cxn ang="0">
                  <a:pos x="T0" y="T1"/>
                </a:cxn>
                <a:cxn ang="0">
                  <a:pos x="T2" y="T3"/>
                </a:cxn>
                <a:cxn ang="0">
                  <a:pos x="T4" y="T5"/>
                </a:cxn>
                <a:cxn ang="0">
                  <a:pos x="T6" y="T7"/>
                </a:cxn>
                <a:cxn ang="0">
                  <a:pos x="T8" y="T9"/>
                </a:cxn>
              </a:cxnLst>
              <a:rect l="0" t="0" r="r" b="b"/>
              <a:pathLst>
                <a:path w="68" h="84">
                  <a:moveTo>
                    <a:pt x="40" y="84"/>
                  </a:moveTo>
                  <a:lnTo>
                    <a:pt x="68" y="67"/>
                  </a:lnTo>
                  <a:lnTo>
                    <a:pt x="29" y="0"/>
                  </a:lnTo>
                  <a:lnTo>
                    <a:pt x="0" y="18"/>
                  </a:lnTo>
                  <a:lnTo>
                    <a:pt x="40" y="84"/>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201022" name="Freeform 318">
              <a:extLst>
                <a:ext uri="{FF2B5EF4-FFF2-40B4-BE49-F238E27FC236}">
                  <a16:creationId xmlns:a16="http://schemas.microsoft.com/office/drawing/2014/main" id="{A05B9044-563B-31B5-3064-3EEC511120FC}"/>
                </a:ext>
              </a:extLst>
            </p:cNvPr>
            <p:cNvSpPr>
              <a:spLocks/>
            </p:cNvSpPr>
            <p:nvPr/>
          </p:nvSpPr>
          <p:spPr bwMode="auto">
            <a:xfrm>
              <a:off x="1562" y="1200"/>
              <a:ext cx="34" cy="42"/>
            </a:xfrm>
            <a:custGeom>
              <a:avLst/>
              <a:gdLst>
                <a:gd name="T0" fmla="*/ 40 w 68"/>
                <a:gd name="T1" fmla="*/ 83 h 83"/>
                <a:gd name="T2" fmla="*/ 68 w 68"/>
                <a:gd name="T3" fmla="*/ 66 h 83"/>
                <a:gd name="T4" fmla="*/ 29 w 68"/>
                <a:gd name="T5" fmla="*/ 0 h 83"/>
                <a:gd name="T6" fmla="*/ 0 w 68"/>
                <a:gd name="T7" fmla="*/ 16 h 83"/>
                <a:gd name="T8" fmla="*/ 40 w 68"/>
                <a:gd name="T9" fmla="*/ 83 h 83"/>
              </a:gdLst>
              <a:ahLst/>
              <a:cxnLst>
                <a:cxn ang="0">
                  <a:pos x="T0" y="T1"/>
                </a:cxn>
                <a:cxn ang="0">
                  <a:pos x="T2" y="T3"/>
                </a:cxn>
                <a:cxn ang="0">
                  <a:pos x="T4" y="T5"/>
                </a:cxn>
                <a:cxn ang="0">
                  <a:pos x="T6" y="T7"/>
                </a:cxn>
                <a:cxn ang="0">
                  <a:pos x="T8" y="T9"/>
                </a:cxn>
              </a:cxnLst>
              <a:rect l="0" t="0" r="r" b="b"/>
              <a:pathLst>
                <a:path w="68" h="83">
                  <a:moveTo>
                    <a:pt x="40" y="83"/>
                  </a:moveTo>
                  <a:lnTo>
                    <a:pt x="68" y="66"/>
                  </a:lnTo>
                  <a:lnTo>
                    <a:pt x="29" y="0"/>
                  </a:lnTo>
                  <a:lnTo>
                    <a:pt x="0" y="16"/>
                  </a:lnTo>
                  <a:lnTo>
                    <a:pt x="40" y="83"/>
                  </a:lnTo>
                  <a:close/>
                </a:path>
              </a:pathLst>
            </a:custGeom>
            <a:solidFill>
              <a:srgbClr val="3FFFFF"/>
            </a:solidFill>
            <a:ln>
              <a:noFill/>
            </a:ln>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grpSp>
      <p:grpSp>
        <p:nvGrpSpPr>
          <p:cNvPr id="5153" name="Group 319">
            <a:extLst>
              <a:ext uri="{FF2B5EF4-FFF2-40B4-BE49-F238E27FC236}">
                <a16:creationId xmlns:a16="http://schemas.microsoft.com/office/drawing/2014/main" id="{1657A18A-5BEF-7AA6-6EBC-8BE8824F5E37}"/>
              </a:ext>
            </a:extLst>
          </p:cNvPr>
          <p:cNvGrpSpPr>
            <a:grpSpLocks/>
          </p:cNvGrpSpPr>
          <p:nvPr/>
        </p:nvGrpSpPr>
        <p:grpSpPr bwMode="auto">
          <a:xfrm>
            <a:off x="7239000" y="4114800"/>
            <a:ext cx="1447800" cy="685800"/>
            <a:chOff x="528" y="1392"/>
            <a:chExt cx="1008" cy="399"/>
          </a:xfrm>
        </p:grpSpPr>
        <p:pic>
          <p:nvPicPr>
            <p:cNvPr id="5155" name="Picture 320">
              <a:extLst>
                <a:ext uri="{FF2B5EF4-FFF2-40B4-BE49-F238E27FC236}">
                  <a16:creationId xmlns:a16="http://schemas.microsoft.com/office/drawing/2014/main" id="{A91740E0-C3BC-4467-41EA-F0922E944F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1522"/>
              <a:ext cx="47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6" name="Picture 321">
              <a:extLst>
                <a:ext uri="{FF2B5EF4-FFF2-40B4-BE49-F238E27FC236}">
                  <a16:creationId xmlns:a16="http://schemas.microsoft.com/office/drawing/2014/main" id="{6A73D9BD-FFAE-E037-E146-9CFA9D2D49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 y="1416"/>
              <a:ext cx="471"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7" name="Picture 322">
              <a:extLst>
                <a:ext uri="{FF2B5EF4-FFF2-40B4-BE49-F238E27FC236}">
                  <a16:creationId xmlns:a16="http://schemas.microsoft.com/office/drawing/2014/main" id="{67119757-60B0-9248-722A-0584A95DDA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 y="1522"/>
              <a:ext cx="47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8" name="Picture 323">
              <a:extLst>
                <a:ext uri="{FF2B5EF4-FFF2-40B4-BE49-F238E27FC236}">
                  <a16:creationId xmlns:a16="http://schemas.microsoft.com/office/drawing/2014/main" id="{680663EA-2EAE-0184-1971-45032AC971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 y="1392"/>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9" name="Picture 324">
              <a:extLst>
                <a:ext uri="{FF2B5EF4-FFF2-40B4-BE49-F238E27FC236}">
                  <a16:creationId xmlns:a16="http://schemas.microsoft.com/office/drawing/2014/main" id="{97813568-F06E-947A-D5F5-54A4D9995A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 y="1555"/>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0" name="Picture 325">
              <a:extLst>
                <a:ext uri="{FF2B5EF4-FFF2-40B4-BE49-F238E27FC236}">
                  <a16:creationId xmlns:a16="http://schemas.microsoft.com/office/drawing/2014/main" id="{09B5043F-B969-08AB-922B-F6F409E343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 y="1620"/>
              <a:ext cx="470"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1" name="Picture 326">
              <a:extLst>
                <a:ext uri="{FF2B5EF4-FFF2-40B4-BE49-F238E27FC236}">
                  <a16:creationId xmlns:a16="http://schemas.microsoft.com/office/drawing/2014/main" id="{1535B47D-7CBA-AC6A-307B-6AEC2448C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0" y="1457"/>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2" name="Picture 327">
              <a:extLst>
                <a:ext uri="{FF2B5EF4-FFF2-40B4-BE49-F238E27FC236}">
                  <a16:creationId xmlns:a16="http://schemas.microsoft.com/office/drawing/2014/main" id="{B99C326B-2F8C-2178-10A0-38F631FF2B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 y="1588"/>
              <a:ext cx="47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3" name="Picture 328">
              <a:extLst>
                <a:ext uri="{FF2B5EF4-FFF2-40B4-BE49-F238E27FC236}">
                  <a16:creationId xmlns:a16="http://schemas.microsoft.com/office/drawing/2014/main" id="{3AA4932B-9780-ABE9-DFC8-1A7C36C576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 y="1490"/>
              <a:ext cx="470"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5154" name="図 4">
            <a:extLst>
              <a:ext uri="{FF2B5EF4-FFF2-40B4-BE49-F238E27FC236}">
                <a16:creationId xmlns:a16="http://schemas.microsoft.com/office/drawing/2014/main" id="{EEDB739E-8FB6-099E-B389-2A044241EC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3663" y="-61913"/>
            <a:ext cx="9144001" cy="104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Text Box 2">
            <a:extLst>
              <a:ext uri="{FF2B5EF4-FFF2-40B4-BE49-F238E27FC236}">
                <a16:creationId xmlns:a16="http://schemas.microsoft.com/office/drawing/2014/main" id="{0BE00926-68D1-7C39-FD59-2FFDECC65536}"/>
              </a:ext>
            </a:extLst>
          </p:cNvPr>
          <p:cNvSpPr txBox="1">
            <a:spLocks noChangeArrowheads="1"/>
          </p:cNvSpPr>
          <p:nvPr/>
        </p:nvSpPr>
        <p:spPr bwMode="auto">
          <a:xfrm>
            <a:off x="2971800" y="457200"/>
            <a:ext cx="5867400" cy="598488"/>
          </a:xfrm>
          <a:prstGeom prst="rect">
            <a:avLst/>
          </a:prstGeom>
          <a:noFill/>
          <a:ln w="19050">
            <a:solidFill>
              <a:schemeClr val="tx1"/>
            </a:solidFill>
            <a:miter lim="800000"/>
            <a:headEnd/>
            <a:tailEnd/>
          </a:ln>
          <a:effectLst/>
        </p:spPr>
        <p:txBody>
          <a:bodyPr>
            <a:spAutoFit/>
          </a:bodyPr>
          <a:lstStyle/>
          <a:p>
            <a:pPr fontAlgn="base">
              <a:spcBef>
                <a:spcPct val="0"/>
              </a:spcBef>
              <a:spcAft>
                <a:spcPct val="0"/>
              </a:spcAft>
              <a:defRPr/>
            </a:pPr>
            <a:r>
              <a:rPr lang="ja-JP" altLang="en-US" sz="2400" b="1">
                <a:solidFill>
                  <a:srgbClr val="FF0000"/>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　</a:t>
            </a:r>
            <a:r>
              <a:rPr lang="ja-JP" altLang="en-US" sz="3200" b="1">
                <a:solidFill>
                  <a:srgbClr val="FF0000"/>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アナフィラキシ</a:t>
            </a:r>
            <a:r>
              <a:rPr lang="en-US" altLang="ja-JP" sz="3200" b="1">
                <a:solidFill>
                  <a:srgbClr val="FF0000"/>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a:t>
            </a:r>
            <a:r>
              <a:rPr lang="ja-JP" altLang="en-US" sz="3200" b="1">
                <a:solidFill>
                  <a:srgbClr val="FF0000"/>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・ショック</a:t>
            </a:r>
            <a:r>
              <a:rPr lang="ja-JP" altLang="en-US" sz="3200" b="1">
                <a:solidFill>
                  <a:srgbClr val="FFFFFF"/>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の定義</a:t>
            </a:r>
          </a:p>
        </p:txBody>
      </p:sp>
      <p:sp>
        <p:nvSpPr>
          <p:cNvPr id="6147" name="Text Box 3">
            <a:extLst>
              <a:ext uri="{FF2B5EF4-FFF2-40B4-BE49-F238E27FC236}">
                <a16:creationId xmlns:a16="http://schemas.microsoft.com/office/drawing/2014/main" id="{F24E29DF-DA6B-3C0B-6C4C-4510CF42FAC9}"/>
              </a:ext>
            </a:extLst>
          </p:cNvPr>
          <p:cNvSpPr txBox="1">
            <a:spLocks noChangeArrowheads="1"/>
          </p:cNvSpPr>
          <p:nvPr/>
        </p:nvSpPr>
        <p:spPr bwMode="auto">
          <a:xfrm>
            <a:off x="2590801" y="1676401"/>
            <a:ext cx="722471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ja-JP" altLang="en-US" sz="3600" b="1">
                <a:solidFill>
                  <a:srgbClr val="FFFFFF"/>
                </a:solidFill>
                <a:latin typeface="ＭＳ Ｐゴシック" panose="020B0600070205080204" pitchFamily="50" charset="-128"/>
              </a:rPr>
              <a:t>ワクチン接種後数分以内における</a:t>
            </a:r>
          </a:p>
          <a:p>
            <a:pPr fontAlgn="base">
              <a:spcBef>
                <a:spcPct val="0"/>
              </a:spcBef>
              <a:spcAft>
                <a:spcPct val="0"/>
              </a:spcAft>
              <a:buNone/>
            </a:pPr>
            <a:r>
              <a:rPr lang="ja-JP" altLang="en-US" sz="3600" b="1">
                <a:solidFill>
                  <a:srgbClr val="FFFFFF"/>
                </a:solidFill>
                <a:latin typeface="ＭＳ Ｐゴシック" panose="020B0600070205080204" pitchFamily="50" charset="-128"/>
              </a:rPr>
              <a:t>　　　　　</a:t>
            </a:r>
            <a:r>
              <a:rPr lang="ja-JP" altLang="en-US" sz="3600" b="1">
                <a:solidFill>
                  <a:srgbClr val="FF0000"/>
                </a:solidFill>
                <a:latin typeface="ＭＳ Ｐゴシック" panose="020B0600070205080204" pitchFamily="50" charset="-128"/>
              </a:rPr>
              <a:t>呼吸器・循環器障害</a:t>
            </a:r>
          </a:p>
        </p:txBody>
      </p:sp>
      <p:sp>
        <p:nvSpPr>
          <p:cNvPr id="6148" name="Rectangle 4">
            <a:extLst>
              <a:ext uri="{FF2B5EF4-FFF2-40B4-BE49-F238E27FC236}">
                <a16:creationId xmlns:a16="http://schemas.microsoft.com/office/drawing/2014/main" id="{DE535231-427E-6C65-E8B7-8DE22300AF5D}"/>
              </a:ext>
            </a:extLst>
          </p:cNvPr>
          <p:cNvSpPr>
            <a:spLocks noChangeArrowheads="1"/>
          </p:cNvSpPr>
          <p:nvPr/>
        </p:nvSpPr>
        <p:spPr bwMode="auto">
          <a:xfrm>
            <a:off x="3733800" y="3200400"/>
            <a:ext cx="3657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ja-JP" altLang="en-US" sz="3600" b="1">
                <a:solidFill>
                  <a:srgbClr val="FF9900"/>
                </a:solidFill>
                <a:latin typeface="ＭＳ Ｐゴシック" panose="020B0600070205080204" pitchFamily="50" charset="-128"/>
              </a:rPr>
              <a:t>・　チアノーゼ</a:t>
            </a:r>
          </a:p>
        </p:txBody>
      </p:sp>
      <p:sp>
        <p:nvSpPr>
          <p:cNvPr id="6149" name="Rectangle 5">
            <a:extLst>
              <a:ext uri="{FF2B5EF4-FFF2-40B4-BE49-F238E27FC236}">
                <a16:creationId xmlns:a16="http://schemas.microsoft.com/office/drawing/2014/main" id="{6F86999A-4BF9-78E6-657D-18D5B3F9ED9F}"/>
              </a:ext>
            </a:extLst>
          </p:cNvPr>
          <p:cNvSpPr>
            <a:spLocks noChangeArrowheads="1"/>
          </p:cNvSpPr>
          <p:nvPr/>
        </p:nvSpPr>
        <p:spPr bwMode="auto">
          <a:xfrm>
            <a:off x="3733800" y="3962400"/>
            <a:ext cx="1905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ja-JP" altLang="en-US" sz="3600" b="1">
                <a:solidFill>
                  <a:srgbClr val="FF9900"/>
                </a:solidFill>
                <a:latin typeface="ＭＳ Ｐゴシック" panose="020B0600070205080204" pitchFamily="50" charset="-128"/>
              </a:rPr>
              <a:t>・　虚脱</a:t>
            </a:r>
          </a:p>
        </p:txBody>
      </p:sp>
      <p:sp>
        <p:nvSpPr>
          <p:cNvPr id="6150" name="Rectangle 6">
            <a:extLst>
              <a:ext uri="{FF2B5EF4-FFF2-40B4-BE49-F238E27FC236}">
                <a16:creationId xmlns:a16="http://schemas.microsoft.com/office/drawing/2014/main" id="{8E5C88AD-933E-E0F8-C56D-3E1AD7B4491B}"/>
              </a:ext>
            </a:extLst>
          </p:cNvPr>
          <p:cNvSpPr>
            <a:spLocks noChangeArrowheads="1"/>
          </p:cNvSpPr>
          <p:nvPr/>
        </p:nvSpPr>
        <p:spPr bwMode="auto">
          <a:xfrm>
            <a:off x="3733800" y="4724400"/>
            <a:ext cx="3384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ja-JP" altLang="en-US" sz="3600" b="1">
                <a:solidFill>
                  <a:srgbClr val="FF9900"/>
                </a:solidFill>
                <a:latin typeface="ＭＳ Ｐゴシック" panose="020B0600070205080204" pitchFamily="50" charset="-128"/>
              </a:rPr>
              <a:t>・　呼吸困難</a:t>
            </a:r>
          </a:p>
        </p:txBody>
      </p:sp>
      <p:sp>
        <p:nvSpPr>
          <p:cNvPr id="6151" name="Rectangle 7">
            <a:extLst>
              <a:ext uri="{FF2B5EF4-FFF2-40B4-BE49-F238E27FC236}">
                <a16:creationId xmlns:a16="http://schemas.microsoft.com/office/drawing/2014/main" id="{0AACE905-05FA-AA67-9598-E39F699FAEA1}"/>
              </a:ext>
            </a:extLst>
          </p:cNvPr>
          <p:cNvSpPr>
            <a:spLocks noChangeArrowheads="1"/>
          </p:cNvSpPr>
          <p:nvPr/>
        </p:nvSpPr>
        <p:spPr bwMode="auto">
          <a:xfrm>
            <a:off x="3733801" y="5410200"/>
            <a:ext cx="31781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None/>
            </a:pPr>
            <a:r>
              <a:rPr lang="ja-JP" altLang="en-US" sz="3600" b="1">
                <a:solidFill>
                  <a:srgbClr val="FF9900"/>
                </a:solidFill>
                <a:latin typeface="ＭＳ Ｐゴシック" panose="020B0600070205080204" pitchFamily="50" charset="-128"/>
              </a:rPr>
              <a:t>・　低体温</a:t>
            </a:r>
          </a:p>
        </p:txBody>
      </p:sp>
      <p:sp>
        <p:nvSpPr>
          <p:cNvPr id="6152" name="Rectangle 8">
            <a:extLst>
              <a:ext uri="{FF2B5EF4-FFF2-40B4-BE49-F238E27FC236}">
                <a16:creationId xmlns:a16="http://schemas.microsoft.com/office/drawing/2014/main" id="{A23B0373-AAFE-923A-629C-2C0034ADF01B}"/>
              </a:ext>
            </a:extLst>
          </p:cNvPr>
          <p:cNvSpPr>
            <a:spLocks noChangeArrowheads="1"/>
          </p:cNvSpPr>
          <p:nvPr/>
        </p:nvSpPr>
        <p:spPr bwMode="auto">
          <a:xfrm>
            <a:off x="3657600" y="6216650"/>
            <a:ext cx="5594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50000"/>
              </a:spcBef>
              <a:spcAft>
                <a:spcPct val="0"/>
              </a:spcAft>
              <a:buNone/>
            </a:pPr>
            <a:r>
              <a:rPr lang="ja-JP" altLang="en-US" sz="3600" b="1">
                <a:solidFill>
                  <a:srgbClr val="FF9900"/>
                </a:solidFill>
                <a:latin typeface="ＭＳ Ｐゴシック" panose="020B0600070205080204" pitchFamily="50" charset="-128"/>
              </a:rPr>
              <a:t>・　震戦、意識混濁</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a:extLst>
              <a:ext uri="{FF2B5EF4-FFF2-40B4-BE49-F238E27FC236}">
                <a16:creationId xmlns:a16="http://schemas.microsoft.com/office/drawing/2014/main" id="{7E069766-9AAD-4561-A571-D2208DF0CED2}"/>
              </a:ext>
            </a:extLst>
          </p:cNvPr>
          <p:cNvGraphicFramePr>
            <a:graphicFrameLocks noChangeAspect="1"/>
          </p:cNvGraphicFramePr>
          <p:nvPr/>
        </p:nvGraphicFramePr>
        <p:xfrm>
          <a:off x="1981200" y="1371600"/>
          <a:ext cx="8305800" cy="4495800"/>
        </p:xfrm>
        <a:graphic>
          <a:graphicData uri="http://schemas.openxmlformats.org/presentationml/2006/ole">
            <mc:AlternateContent xmlns:mc="http://schemas.openxmlformats.org/markup-compatibility/2006">
              <mc:Choice xmlns:v="urn:schemas-microsoft-com:vml" Requires="v">
                <p:oleObj name="Chart" r:id="rId2" imgW="5848731" imgH="3838854" progId="Excel.Chart.8">
                  <p:embed/>
                </p:oleObj>
              </mc:Choice>
              <mc:Fallback>
                <p:oleObj name="Chart" r:id="rId2" imgW="5848731" imgH="3838854" progId="Excel.Chart.8">
                  <p:embed/>
                  <p:pic>
                    <p:nvPicPr>
                      <p:cNvPr id="7170" name="Object 2">
                        <a:extLst>
                          <a:ext uri="{FF2B5EF4-FFF2-40B4-BE49-F238E27FC236}">
                            <a16:creationId xmlns:a16="http://schemas.microsoft.com/office/drawing/2014/main" id="{7E069766-9AAD-4561-A571-D2208DF0CE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371600"/>
                        <a:ext cx="8305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4131" name="Text Box 3">
            <a:extLst>
              <a:ext uri="{FF2B5EF4-FFF2-40B4-BE49-F238E27FC236}">
                <a16:creationId xmlns:a16="http://schemas.microsoft.com/office/drawing/2014/main" id="{22B8353E-1FE1-C1DE-193A-BDC974522D1D}"/>
              </a:ext>
            </a:extLst>
          </p:cNvPr>
          <p:cNvSpPr txBox="1">
            <a:spLocks noChangeArrowheads="1"/>
          </p:cNvSpPr>
          <p:nvPr/>
        </p:nvSpPr>
        <p:spPr bwMode="auto">
          <a:xfrm>
            <a:off x="3276600" y="228600"/>
            <a:ext cx="5562600" cy="476250"/>
          </a:xfrm>
          <a:prstGeom prst="rect">
            <a:avLst/>
          </a:prstGeom>
          <a:noFill/>
          <a:ln w="19050">
            <a:solidFill>
              <a:schemeClr val="tx1"/>
            </a:solidFill>
            <a:miter lim="800000"/>
            <a:headEnd/>
            <a:tailEnd/>
          </a:ln>
          <a:effectLst/>
        </p:spPr>
        <p:txBody>
          <a:bodyPr>
            <a:spAutoFit/>
          </a:bodyPr>
          <a:lstStyle/>
          <a:p>
            <a:pPr fontAlgn="base">
              <a:spcBef>
                <a:spcPct val="0"/>
              </a:spcBef>
              <a:spcAft>
                <a:spcPct val="0"/>
              </a:spcAft>
              <a:defRPr/>
            </a:pPr>
            <a:r>
              <a:rPr lang="ja-JP" altLang="en-US" sz="2400" b="1">
                <a:solidFill>
                  <a:srgbClr val="FFFFFF"/>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犬混合ワクチン</a:t>
            </a:r>
            <a:r>
              <a:rPr lang="ja-JP" altLang="en-US" sz="2400" b="1">
                <a:solidFill>
                  <a:srgbClr val="FF0000"/>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アナフィラキシ</a:t>
            </a:r>
            <a:r>
              <a:rPr lang="en-US" altLang="ja-JP" sz="2400" b="1">
                <a:solidFill>
                  <a:srgbClr val="FF0000"/>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a:t>
            </a:r>
            <a:r>
              <a:rPr lang="ja-JP" altLang="en-US" sz="2400" b="1">
                <a:solidFill>
                  <a:srgbClr val="FFFFFF"/>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･犬種別</a:t>
            </a:r>
          </a:p>
        </p:txBody>
      </p:sp>
      <p:sp>
        <p:nvSpPr>
          <p:cNvPr id="304132" name="Rectangle 4">
            <a:extLst>
              <a:ext uri="{FF2B5EF4-FFF2-40B4-BE49-F238E27FC236}">
                <a16:creationId xmlns:a16="http://schemas.microsoft.com/office/drawing/2014/main" id="{170163C9-AA7C-0BC5-DEE6-1B94D70372AF}"/>
              </a:ext>
            </a:extLst>
          </p:cNvPr>
          <p:cNvSpPr>
            <a:spLocks noChangeArrowheads="1"/>
          </p:cNvSpPr>
          <p:nvPr/>
        </p:nvSpPr>
        <p:spPr bwMode="auto">
          <a:xfrm>
            <a:off x="1752600" y="533401"/>
            <a:ext cx="1066800" cy="366713"/>
          </a:xfrm>
          <a:prstGeom prst="rect">
            <a:avLst/>
          </a:prstGeom>
          <a:noFill/>
          <a:ln>
            <a:noFill/>
          </a:ln>
          <a:effectLst/>
        </p:spPr>
        <p:txBody>
          <a:bodyPr>
            <a:spAutoFit/>
          </a:bodyPr>
          <a:lstStyle/>
          <a:p>
            <a:pPr fontAlgn="base">
              <a:spcBef>
                <a:spcPct val="0"/>
              </a:spcBef>
              <a:spcAft>
                <a:spcPct val="0"/>
              </a:spcAft>
              <a:defRPr/>
            </a:pPr>
            <a:r>
              <a:rPr lang="ja-JP" altLang="en-US" b="1">
                <a:solidFill>
                  <a:srgbClr val="FFFFFF"/>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発生数</a:t>
            </a:r>
          </a:p>
        </p:txBody>
      </p:sp>
      <p:sp>
        <p:nvSpPr>
          <p:cNvPr id="4" name="テキスト ボックス 3">
            <a:extLst>
              <a:ext uri="{FF2B5EF4-FFF2-40B4-BE49-F238E27FC236}">
                <a16:creationId xmlns:a16="http://schemas.microsoft.com/office/drawing/2014/main" id="{5FE6E4B7-4C63-252C-43C2-329DAAF2112D}"/>
              </a:ext>
            </a:extLst>
          </p:cNvPr>
          <p:cNvSpPr txBox="1"/>
          <p:nvPr/>
        </p:nvSpPr>
        <p:spPr>
          <a:xfrm>
            <a:off x="2640013" y="6237289"/>
            <a:ext cx="4608512" cy="307975"/>
          </a:xfrm>
          <a:prstGeom prst="rect">
            <a:avLst/>
          </a:prstGeom>
          <a:noFill/>
        </p:spPr>
        <p:txBody>
          <a:bodyPr>
            <a:spAutoFit/>
          </a:bodyPr>
          <a:lstStyle/>
          <a:p>
            <a:pPr fontAlgn="base">
              <a:spcBef>
                <a:spcPct val="20000"/>
              </a:spcBef>
              <a:spcAft>
                <a:spcPct val="0"/>
              </a:spcAft>
              <a:defRPr/>
            </a:pPr>
            <a:r>
              <a:rPr lang="en-US" altLang="ja-JP" sz="1400" b="1" dirty="0">
                <a:solidFill>
                  <a:srgbClr val="FFFFFF"/>
                </a:solidFill>
                <a:effectLst>
                  <a:outerShdw blurRad="38100" dist="38100" dir="2700000" algn="tl">
                    <a:srgbClr val="000000">
                      <a:alpha val="43137"/>
                    </a:srgbClr>
                  </a:outerShdw>
                </a:effectLst>
                <a:ea typeface="Osaka" charset="-128"/>
              </a:rPr>
              <a:t>MD</a:t>
            </a:r>
            <a:r>
              <a:rPr lang="ja-JP" altLang="en-US" sz="1400" b="1" dirty="0">
                <a:solidFill>
                  <a:srgbClr val="FFFFFF"/>
                </a:solidFill>
                <a:effectLst>
                  <a:outerShdw blurRad="38100" dist="38100" dir="2700000" algn="tl">
                    <a:srgbClr val="000000">
                      <a:alpha val="43137"/>
                    </a:srgbClr>
                  </a:outerShdw>
                </a:effectLst>
                <a:ea typeface="Osaka" charset="-128"/>
              </a:rPr>
              <a:t>　ミニチュア・ダックスは、ワクチンに注意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a:extLst>
              <a:ext uri="{FF2B5EF4-FFF2-40B4-BE49-F238E27FC236}">
                <a16:creationId xmlns:a16="http://schemas.microsoft.com/office/drawing/2014/main" id="{3F8194A0-E844-7C20-A7B2-1D1097551D4B}"/>
              </a:ext>
            </a:extLst>
          </p:cNvPr>
          <p:cNvGraphicFramePr>
            <a:graphicFrameLocks noChangeAspect="1"/>
          </p:cNvGraphicFramePr>
          <p:nvPr/>
        </p:nvGraphicFramePr>
        <p:xfrm>
          <a:off x="2057400" y="1457326"/>
          <a:ext cx="8077200" cy="4486275"/>
        </p:xfrm>
        <a:graphic>
          <a:graphicData uri="http://schemas.openxmlformats.org/presentationml/2006/ole">
            <mc:AlternateContent xmlns:mc="http://schemas.openxmlformats.org/markup-compatibility/2006">
              <mc:Choice xmlns:v="urn:schemas-microsoft-com:vml" Requires="v">
                <p:oleObj name="Chart" r:id="rId2" imgW="5734431" imgH="3943706" progId="Excel.Chart.8">
                  <p:embed/>
                </p:oleObj>
              </mc:Choice>
              <mc:Fallback>
                <p:oleObj name="Chart" r:id="rId2" imgW="5734431" imgH="3943706" progId="Excel.Chart.8">
                  <p:embed/>
                  <p:pic>
                    <p:nvPicPr>
                      <p:cNvPr id="8194" name="Object 2">
                        <a:extLst>
                          <a:ext uri="{FF2B5EF4-FFF2-40B4-BE49-F238E27FC236}">
                            <a16:creationId xmlns:a16="http://schemas.microsoft.com/office/drawing/2014/main" id="{3F8194A0-E844-7C20-A7B2-1D1097551D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457326"/>
                        <a:ext cx="8077200"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5155" name="Rectangle 3">
            <a:extLst>
              <a:ext uri="{FF2B5EF4-FFF2-40B4-BE49-F238E27FC236}">
                <a16:creationId xmlns:a16="http://schemas.microsoft.com/office/drawing/2014/main" id="{07DAD048-D8B6-CDE6-3FBF-0AA8A23D20EF}"/>
              </a:ext>
            </a:extLst>
          </p:cNvPr>
          <p:cNvSpPr>
            <a:spLocks noChangeArrowheads="1"/>
          </p:cNvSpPr>
          <p:nvPr/>
        </p:nvSpPr>
        <p:spPr bwMode="auto">
          <a:xfrm>
            <a:off x="1752600" y="609601"/>
            <a:ext cx="1066800" cy="366713"/>
          </a:xfrm>
          <a:prstGeom prst="rect">
            <a:avLst/>
          </a:prstGeom>
          <a:noFill/>
          <a:ln>
            <a:noFill/>
          </a:ln>
          <a:effectLst/>
        </p:spPr>
        <p:txBody>
          <a:bodyPr>
            <a:spAutoFit/>
          </a:bodyPr>
          <a:lstStyle/>
          <a:p>
            <a:pPr fontAlgn="base">
              <a:spcBef>
                <a:spcPct val="0"/>
              </a:spcBef>
              <a:spcAft>
                <a:spcPct val="0"/>
              </a:spcAft>
              <a:defRPr/>
            </a:pPr>
            <a:r>
              <a:rPr lang="ja-JP" altLang="en-US" b="1">
                <a:solidFill>
                  <a:srgbClr val="FFFFFF"/>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発生数</a:t>
            </a:r>
          </a:p>
        </p:txBody>
      </p:sp>
      <p:sp>
        <p:nvSpPr>
          <p:cNvPr id="305156" name="Text Box 4">
            <a:extLst>
              <a:ext uri="{FF2B5EF4-FFF2-40B4-BE49-F238E27FC236}">
                <a16:creationId xmlns:a16="http://schemas.microsoft.com/office/drawing/2014/main" id="{6AF5051E-74A7-4E74-45F5-39F7F082F168}"/>
              </a:ext>
            </a:extLst>
          </p:cNvPr>
          <p:cNvSpPr txBox="1">
            <a:spLocks noChangeArrowheads="1"/>
          </p:cNvSpPr>
          <p:nvPr/>
        </p:nvSpPr>
        <p:spPr bwMode="auto">
          <a:xfrm>
            <a:off x="3276600" y="228600"/>
            <a:ext cx="5562600" cy="476250"/>
          </a:xfrm>
          <a:prstGeom prst="rect">
            <a:avLst/>
          </a:prstGeom>
          <a:noFill/>
          <a:ln w="19050">
            <a:solidFill>
              <a:schemeClr val="tx1"/>
            </a:solidFill>
            <a:miter lim="800000"/>
            <a:headEnd/>
            <a:tailEnd/>
          </a:ln>
          <a:effectLst/>
        </p:spPr>
        <p:txBody>
          <a:bodyPr>
            <a:spAutoFit/>
          </a:bodyPr>
          <a:lstStyle/>
          <a:p>
            <a:pPr fontAlgn="base">
              <a:spcBef>
                <a:spcPct val="0"/>
              </a:spcBef>
              <a:spcAft>
                <a:spcPct val="0"/>
              </a:spcAft>
              <a:defRPr/>
            </a:pPr>
            <a:r>
              <a:rPr lang="ja-JP" altLang="en-US" sz="2400" b="1">
                <a:solidFill>
                  <a:srgbClr val="FFFFFF"/>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犬混合ワクチン</a:t>
            </a:r>
            <a:r>
              <a:rPr lang="ja-JP" altLang="en-US" sz="2400" b="1">
                <a:solidFill>
                  <a:srgbClr val="FF0000"/>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アナフィラキシ</a:t>
            </a:r>
            <a:r>
              <a:rPr lang="en-US" altLang="ja-JP" sz="2400" b="1">
                <a:solidFill>
                  <a:srgbClr val="FF0000"/>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a:t>
            </a:r>
            <a:r>
              <a:rPr lang="ja-JP" altLang="en-US" sz="2400" b="1">
                <a:solidFill>
                  <a:srgbClr val="FFFFFF"/>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･時間経過</a:t>
            </a:r>
          </a:p>
        </p:txBody>
      </p:sp>
      <p:sp>
        <p:nvSpPr>
          <p:cNvPr id="6" name="テキスト ボックス 5">
            <a:extLst>
              <a:ext uri="{FF2B5EF4-FFF2-40B4-BE49-F238E27FC236}">
                <a16:creationId xmlns:a16="http://schemas.microsoft.com/office/drawing/2014/main" id="{4FB13E12-28AC-76D8-E09D-674C7EAE2F6B}"/>
              </a:ext>
            </a:extLst>
          </p:cNvPr>
          <p:cNvSpPr txBox="1"/>
          <p:nvPr/>
        </p:nvSpPr>
        <p:spPr>
          <a:xfrm>
            <a:off x="2711450" y="6308726"/>
            <a:ext cx="3467100" cy="339725"/>
          </a:xfrm>
          <a:prstGeom prst="rect">
            <a:avLst/>
          </a:prstGeom>
          <a:noFill/>
        </p:spPr>
        <p:txBody>
          <a:bodyPr wrap="none">
            <a:spAutoFit/>
          </a:bodyPr>
          <a:lstStyle/>
          <a:p>
            <a:pPr fontAlgn="base">
              <a:spcBef>
                <a:spcPct val="20000"/>
              </a:spcBef>
              <a:spcAft>
                <a:spcPct val="0"/>
              </a:spcAft>
              <a:defRPr/>
            </a:pPr>
            <a:r>
              <a:rPr lang="ja-JP" altLang="en-US" sz="1600" b="1" dirty="0">
                <a:solidFill>
                  <a:srgbClr val="FFFFFF"/>
                </a:solidFill>
                <a:effectLst>
                  <a:outerShdw blurRad="38100" dist="38100" dir="2700000" algn="tl">
                    <a:srgbClr val="000000">
                      <a:alpha val="43137"/>
                    </a:srgbClr>
                  </a:outerShdw>
                </a:effectLst>
                <a:ea typeface="Osaka" charset="-128"/>
              </a:rPr>
              <a:t>接種後１５分は病院にいてください</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2">
            <a:extLst>
              <a:ext uri="{FF2B5EF4-FFF2-40B4-BE49-F238E27FC236}">
                <a16:creationId xmlns:a16="http://schemas.microsoft.com/office/drawing/2014/main" id="{B56434E3-3376-5B2F-B6D3-4774C9429C5F}"/>
              </a:ext>
            </a:extLst>
          </p:cNvPr>
          <p:cNvGraphicFramePr>
            <a:graphicFrameLocks noChangeAspect="1"/>
          </p:cNvGraphicFramePr>
          <p:nvPr/>
        </p:nvGraphicFramePr>
        <p:xfrm>
          <a:off x="2209800" y="1457326"/>
          <a:ext cx="7924800" cy="4791075"/>
        </p:xfrm>
        <a:graphic>
          <a:graphicData uri="http://schemas.openxmlformats.org/presentationml/2006/ole">
            <mc:AlternateContent xmlns:mc="http://schemas.openxmlformats.org/markup-compatibility/2006">
              <mc:Choice xmlns:v="urn:schemas-microsoft-com:vml" Requires="v">
                <p:oleObj name="Chart" r:id="rId2" imgW="5734431" imgH="3943706" progId="Excel.Chart.8">
                  <p:embed/>
                </p:oleObj>
              </mc:Choice>
              <mc:Fallback>
                <p:oleObj name="Chart" r:id="rId2" imgW="5734431" imgH="3943706" progId="Excel.Chart.8">
                  <p:embed/>
                  <p:pic>
                    <p:nvPicPr>
                      <p:cNvPr id="9218" name="Object 2">
                        <a:extLst>
                          <a:ext uri="{FF2B5EF4-FFF2-40B4-BE49-F238E27FC236}">
                            <a16:creationId xmlns:a16="http://schemas.microsoft.com/office/drawing/2014/main" id="{B56434E3-3376-5B2F-B6D3-4774C9429C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457326"/>
                        <a:ext cx="7924800" cy="479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6179" name="Text Box 3">
            <a:extLst>
              <a:ext uri="{FF2B5EF4-FFF2-40B4-BE49-F238E27FC236}">
                <a16:creationId xmlns:a16="http://schemas.microsoft.com/office/drawing/2014/main" id="{5DE375AB-CF7A-432B-B971-1A3994907D1A}"/>
              </a:ext>
            </a:extLst>
          </p:cNvPr>
          <p:cNvSpPr txBox="1">
            <a:spLocks noChangeArrowheads="1"/>
          </p:cNvSpPr>
          <p:nvPr/>
        </p:nvSpPr>
        <p:spPr bwMode="auto">
          <a:xfrm>
            <a:off x="3276600" y="228600"/>
            <a:ext cx="5867400" cy="476250"/>
          </a:xfrm>
          <a:prstGeom prst="rect">
            <a:avLst/>
          </a:prstGeom>
          <a:noFill/>
          <a:ln w="19050">
            <a:solidFill>
              <a:schemeClr val="tx1"/>
            </a:solidFill>
            <a:miter lim="800000"/>
            <a:headEnd/>
            <a:tailEnd/>
          </a:ln>
          <a:effectLst/>
        </p:spPr>
        <p:txBody>
          <a:bodyPr>
            <a:spAutoFit/>
          </a:bodyPr>
          <a:lstStyle/>
          <a:p>
            <a:pPr fontAlgn="base">
              <a:spcBef>
                <a:spcPct val="0"/>
              </a:spcBef>
              <a:spcAft>
                <a:spcPct val="0"/>
              </a:spcAft>
              <a:defRPr/>
            </a:pPr>
            <a:r>
              <a:rPr lang="ja-JP" altLang="en-US" sz="2400" b="1">
                <a:solidFill>
                  <a:srgbClr val="FFFFFF"/>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犬混合ワクチン</a:t>
            </a:r>
            <a:r>
              <a:rPr lang="ja-JP" altLang="en-US" sz="2400" b="1">
                <a:solidFill>
                  <a:srgbClr val="FF0000"/>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アナフィラキシ</a:t>
            </a:r>
            <a:r>
              <a:rPr lang="en-US" altLang="ja-JP" sz="2400" b="1">
                <a:solidFill>
                  <a:srgbClr val="FF0000"/>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 </a:t>
            </a:r>
            <a:r>
              <a:rPr lang="ja-JP" altLang="en-US" sz="2400" b="1">
                <a:solidFill>
                  <a:srgbClr val="FFFFFF"/>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･犬体重別･</a:t>
            </a:r>
          </a:p>
        </p:txBody>
      </p:sp>
      <p:sp>
        <p:nvSpPr>
          <p:cNvPr id="306180" name="Rectangle 4">
            <a:extLst>
              <a:ext uri="{FF2B5EF4-FFF2-40B4-BE49-F238E27FC236}">
                <a16:creationId xmlns:a16="http://schemas.microsoft.com/office/drawing/2014/main" id="{C32D76F1-2E2D-AC8F-BF75-A77962F7D22E}"/>
              </a:ext>
            </a:extLst>
          </p:cNvPr>
          <p:cNvSpPr>
            <a:spLocks noChangeArrowheads="1"/>
          </p:cNvSpPr>
          <p:nvPr/>
        </p:nvSpPr>
        <p:spPr bwMode="auto">
          <a:xfrm>
            <a:off x="1905000" y="914401"/>
            <a:ext cx="1143000" cy="366713"/>
          </a:xfrm>
          <a:prstGeom prst="rect">
            <a:avLst/>
          </a:prstGeom>
          <a:noFill/>
          <a:ln>
            <a:noFill/>
          </a:ln>
          <a:effectLst/>
        </p:spPr>
        <p:txBody>
          <a:bodyPr>
            <a:spAutoFit/>
          </a:bodyPr>
          <a:lstStyle/>
          <a:p>
            <a:pPr fontAlgn="base">
              <a:spcBef>
                <a:spcPct val="0"/>
              </a:spcBef>
              <a:spcAft>
                <a:spcPct val="0"/>
              </a:spcAft>
              <a:defRPr/>
            </a:pPr>
            <a:r>
              <a:rPr lang="ja-JP" altLang="en-US" b="1">
                <a:solidFill>
                  <a:srgbClr val="FFFFFF"/>
                </a:solidFill>
                <a:effectLst>
                  <a:outerShdw blurRad="38100" dist="38100" dir="2700000" algn="tl">
                    <a:srgbClr val="000000"/>
                  </a:outerShdw>
                </a:effectLst>
                <a:latin typeface="ＭＳ Ｐゴシック" panose="020B0600070205080204" pitchFamily="50" charset="-128"/>
                <a:ea typeface="ＭＳ Ｐゴシック" panose="020B0600070205080204" pitchFamily="50" charset="-128"/>
              </a:rPr>
              <a:t>発生数</a:t>
            </a:r>
          </a:p>
        </p:txBody>
      </p:sp>
      <p:sp>
        <p:nvSpPr>
          <p:cNvPr id="4" name="テキスト ボックス 3">
            <a:extLst>
              <a:ext uri="{FF2B5EF4-FFF2-40B4-BE49-F238E27FC236}">
                <a16:creationId xmlns:a16="http://schemas.microsoft.com/office/drawing/2014/main" id="{BA0DFCA4-51C0-FA65-9E37-EC90D6E63B62}"/>
              </a:ext>
            </a:extLst>
          </p:cNvPr>
          <p:cNvSpPr txBox="1"/>
          <p:nvPr/>
        </p:nvSpPr>
        <p:spPr>
          <a:xfrm>
            <a:off x="3063876" y="6388100"/>
            <a:ext cx="5984875" cy="338138"/>
          </a:xfrm>
          <a:prstGeom prst="rect">
            <a:avLst/>
          </a:prstGeom>
          <a:noFill/>
        </p:spPr>
        <p:txBody>
          <a:bodyPr>
            <a:spAutoFit/>
          </a:bodyPr>
          <a:lstStyle/>
          <a:p>
            <a:pPr fontAlgn="base">
              <a:spcBef>
                <a:spcPct val="20000"/>
              </a:spcBef>
              <a:spcAft>
                <a:spcPct val="0"/>
              </a:spcAft>
              <a:defRPr/>
            </a:pPr>
            <a:r>
              <a:rPr lang="ja-JP" altLang="en-US" sz="1600" b="1" dirty="0">
                <a:solidFill>
                  <a:srgbClr val="FFFFFF"/>
                </a:solidFill>
                <a:effectLst>
                  <a:outerShdw blurRad="38100" dist="38100" dir="2700000" algn="tl">
                    <a:srgbClr val="000000">
                      <a:alpha val="43137"/>
                    </a:srgbClr>
                  </a:outerShdw>
                </a:effectLst>
                <a:ea typeface="Osaka" charset="-128"/>
              </a:rPr>
              <a:t>低体重犬はワクチン副反応の保証はできない　</a:t>
            </a:r>
            <a:r>
              <a:rPr lang="en-US" altLang="ja-JP" sz="1600" b="1" dirty="0">
                <a:solidFill>
                  <a:srgbClr val="FFFFFF"/>
                </a:solidFill>
                <a:effectLst>
                  <a:outerShdw blurRad="38100" dist="38100" dir="2700000" algn="tl">
                    <a:srgbClr val="000000">
                      <a:alpha val="43137"/>
                    </a:srgbClr>
                  </a:outerShdw>
                </a:effectLst>
                <a:ea typeface="Osaka" charset="-128"/>
              </a:rPr>
              <a:t>1.5㎏</a:t>
            </a:r>
            <a:r>
              <a:rPr lang="ja-JP" altLang="en-US" sz="1600" b="1" dirty="0">
                <a:solidFill>
                  <a:srgbClr val="FFFFFF"/>
                </a:solidFill>
                <a:effectLst>
                  <a:outerShdw blurRad="38100" dist="38100" dir="2700000" algn="tl">
                    <a:srgbClr val="000000">
                      <a:alpha val="43137"/>
                    </a:srgbClr>
                  </a:outerShdw>
                </a:effectLst>
                <a:ea typeface="Osaka" charset="-128"/>
              </a:rPr>
              <a:t>から</a:t>
            </a:r>
            <a:r>
              <a:rPr lang="en-US" altLang="ja-JP" sz="1600" b="1" dirty="0">
                <a:solidFill>
                  <a:srgbClr val="FFFFFF"/>
                </a:solidFill>
                <a:effectLst>
                  <a:outerShdw blurRad="38100" dist="38100" dir="2700000" algn="tl">
                    <a:srgbClr val="000000">
                      <a:alpha val="43137"/>
                    </a:srgbClr>
                  </a:outerShdw>
                </a:effectLst>
                <a:ea typeface="Osaka" charset="-128"/>
              </a:rPr>
              <a:t>3Kg</a:t>
            </a:r>
            <a:endParaRPr lang="ja-JP" altLang="en-US" sz="1600" b="1" dirty="0">
              <a:solidFill>
                <a:srgbClr val="FFFFFF"/>
              </a:solidFill>
              <a:effectLst>
                <a:outerShdw blurRad="38100" dist="38100" dir="2700000" algn="tl">
                  <a:srgbClr val="000000">
                    <a:alpha val="43137"/>
                  </a:srgbClr>
                </a:outerShdw>
              </a:effectLst>
              <a:ea typeface="Osaka"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302" name="Text Box 6">
            <a:extLst>
              <a:ext uri="{FF2B5EF4-FFF2-40B4-BE49-F238E27FC236}">
                <a16:creationId xmlns:a16="http://schemas.microsoft.com/office/drawing/2014/main" id="{E7BFB647-1468-F3C7-50E7-907E92E938FE}"/>
              </a:ext>
            </a:extLst>
          </p:cNvPr>
          <p:cNvSpPr txBox="1">
            <a:spLocks noChangeArrowheads="1"/>
          </p:cNvSpPr>
          <p:nvPr/>
        </p:nvSpPr>
        <p:spPr bwMode="auto">
          <a:xfrm>
            <a:off x="2927351" y="981076"/>
            <a:ext cx="6626225" cy="519113"/>
          </a:xfrm>
          <a:prstGeom prst="rect">
            <a:avLst/>
          </a:prstGeom>
          <a:noFill/>
          <a:ln>
            <a:noFill/>
          </a:ln>
          <a:effectLst/>
        </p:spPr>
        <p:txBody>
          <a:bodyPr>
            <a:spAutoFit/>
          </a:bodyPr>
          <a:lstStyle/>
          <a:p>
            <a:pPr fontAlgn="base">
              <a:spcBef>
                <a:spcPct val="20000"/>
              </a:spcBef>
              <a:spcAft>
                <a:spcPct val="0"/>
              </a:spcAft>
              <a:defRPr/>
            </a:pPr>
            <a:r>
              <a:rPr lang="en-US" altLang="ja-JP" sz="2800" b="1" dirty="0">
                <a:solidFill>
                  <a:srgbClr val="FFFFFF"/>
                </a:solidFill>
                <a:effectLst>
                  <a:outerShdw blurRad="38100" dist="38100" dir="2700000" algn="tl">
                    <a:srgbClr val="000000"/>
                  </a:outerShdw>
                </a:effectLst>
                <a:ea typeface="Osaka" charset="-128"/>
              </a:rPr>
              <a:t>●</a:t>
            </a:r>
            <a:r>
              <a:rPr lang="ja-JP" altLang="en-US" sz="2800" b="1" dirty="0">
                <a:solidFill>
                  <a:srgbClr val="FFFFFF"/>
                </a:solidFill>
                <a:effectLst>
                  <a:outerShdw blurRad="38100" dist="38100" dir="2700000" algn="tl">
                    <a:srgbClr val="000000"/>
                  </a:outerShdw>
                </a:effectLst>
                <a:ea typeface="Osaka" charset="-128"/>
              </a:rPr>
              <a:t>　犬種　　ー　　</a:t>
            </a:r>
            <a:r>
              <a:rPr lang="en-US" altLang="ja-JP" sz="2800" b="1" dirty="0">
                <a:solidFill>
                  <a:srgbClr val="FFFFFF"/>
                </a:solidFill>
                <a:effectLst>
                  <a:outerShdw blurRad="38100" dist="38100" dir="2700000" algn="tl">
                    <a:srgbClr val="000000"/>
                  </a:outerShdw>
                </a:effectLst>
                <a:ea typeface="Osaka" charset="-128"/>
              </a:rPr>
              <a:t>M</a:t>
            </a:r>
            <a:r>
              <a:rPr lang="ja-JP" altLang="en-US" sz="2800" b="1" dirty="0">
                <a:solidFill>
                  <a:srgbClr val="FFFFFF"/>
                </a:solidFill>
                <a:effectLst>
                  <a:outerShdw blurRad="38100" dist="38100" dir="2700000" algn="tl">
                    <a:srgbClr val="000000"/>
                  </a:outerShdw>
                </a:effectLst>
                <a:ea typeface="Osaka" charset="-128"/>
              </a:rPr>
              <a:t>・ダックス</a:t>
            </a:r>
          </a:p>
        </p:txBody>
      </p:sp>
      <p:sp>
        <p:nvSpPr>
          <p:cNvPr id="311303" name="Text Box 7">
            <a:extLst>
              <a:ext uri="{FF2B5EF4-FFF2-40B4-BE49-F238E27FC236}">
                <a16:creationId xmlns:a16="http://schemas.microsoft.com/office/drawing/2014/main" id="{CCC7B7B9-C9BC-94EC-BD3F-6442EAFE2B55}"/>
              </a:ext>
            </a:extLst>
          </p:cNvPr>
          <p:cNvSpPr txBox="1">
            <a:spLocks noChangeArrowheads="1"/>
          </p:cNvSpPr>
          <p:nvPr/>
        </p:nvSpPr>
        <p:spPr bwMode="auto">
          <a:xfrm>
            <a:off x="2927351" y="2708276"/>
            <a:ext cx="6842125" cy="1031875"/>
          </a:xfrm>
          <a:prstGeom prst="rect">
            <a:avLst/>
          </a:prstGeom>
          <a:noFill/>
          <a:ln>
            <a:noFill/>
          </a:ln>
          <a:effectLst/>
        </p:spPr>
        <p:txBody>
          <a:bodyPr>
            <a:spAutoFit/>
          </a:bodyPr>
          <a:lstStyle/>
          <a:p>
            <a:pPr fontAlgn="base">
              <a:spcBef>
                <a:spcPct val="20000"/>
              </a:spcBef>
              <a:spcAft>
                <a:spcPct val="0"/>
              </a:spcAft>
              <a:defRPr/>
            </a:pPr>
            <a:r>
              <a:rPr lang="en-US" altLang="ja-JP" sz="2800" b="1" dirty="0">
                <a:solidFill>
                  <a:srgbClr val="FFFFFF"/>
                </a:solidFill>
                <a:effectLst>
                  <a:outerShdw blurRad="38100" dist="38100" dir="2700000" algn="tl">
                    <a:srgbClr val="000000"/>
                  </a:outerShdw>
                </a:effectLst>
                <a:ea typeface="Osaka" charset="-128"/>
              </a:rPr>
              <a:t>●</a:t>
            </a:r>
            <a:r>
              <a:rPr lang="ja-JP" altLang="en-US" sz="2800" b="1" dirty="0">
                <a:solidFill>
                  <a:srgbClr val="FFFFFF"/>
                </a:solidFill>
                <a:effectLst>
                  <a:outerShdw blurRad="38100" dist="38100" dir="2700000" algn="tl">
                    <a:srgbClr val="000000"/>
                  </a:outerShdw>
                </a:effectLst>
                <a:ea typeface="Osaka" charset="-128"/>
              </a:rPr>
              <a:t>　問診　　ー　　接種前の運動</a:t>
            </a:r>
          </a:p>
          <a:p>
            <a:pPr fontAlgn="base">
              <a:spcBef>
                <a:spcPct val="20000"/>
              </a:spcBef>
              <a:spcAft>
                <a:spcPct val="0"/>
              </a:spcAft>
              <a:defRPr/>
            </a:pPr>
            <a:r>
              <a:rPr lang="ja-JP" altLang="en-US" sz="2800" b="1" dirty="0">
                <a:solidFill>
                  <a:srgbClr val="FFFFFF"/>
                </a:solidFill>
                <a:effectLst>
                  <a:outerShdw blurRad="38100" dist="38100" dir="2700000" algn="tl">
                    <a:srgbClr val="000000"/>
                  </a:outerShdw>
                </a:effectLst>
                <a:ea typeface="Osaka" charset="-128"/>
              </a:rPr>
              <a:t>　　　　　　　　　　　過去の副反応歴</a:t>
            </a:r>
          </a:p>
        </p:txBody>
      </p:sp>
      <p:sp>
        <p:nvSpPr>
          <p:cNvPr id="311304" name="Text Box 8">
            <a:extLst>
              <a:ext uri="{FF2B5EF4-FFF2-40B4-BE49-F238E27FC236}">
                <a16:creationId xmlns:a16="http://schemas.microsoft.com/office/drawing/2014/main" id="{D59AFBFC-8E0C-6FD0-8AAE-B85E276DC827}"/>
              </a:ext>
            </a:extLst>
          </p:cNvPr>
          <p:cNvSpPr txBox="1">
            <a:spLocks noChangeArrowheads="1"/>
          </p:cNvSpPr>
          <p:nvPr/>
        </p:nvSpPr>
        <p:spPr bwMode="auto">
          <a:xfrm>
            <a:off x="2927350" y="4722814"/>
            <a:ext cx="5976938" cy="1031875"/>
          </a:xfrm>
          <a:prstGeom prst="rect">
            <a:avLst/>
          </a:prstGeom>
          <a:noFill/>
          <a:ln>
            <a:noFill/>
          </a:ln>
          <a:effectLst/>
        </p:spPr>
        <p:txBody>
          <a:bodyPr>
            <a:spAutoFit/>
          </a:bodyPr>
          <a:lstStyle/>
          <a:p>
            <a:pPr fontAlgn="base">
              <a:spcBef>
                <a:spcPct val="20000"/>
              </a:spcBef>
              <a:spcAft>
                <a:spcPct val="0"/>
              </a:spcAft>
              <a:defRPr/>
            </a:pPr>
            <a:r>
              <a:rPr lang="en-US" altLang="ja-JP" sz="2800" b="1" dirty="0">
                <a:solidFill>
                  <a:srgbClr val="FFFFFF"/>
                </a:solidFill>
                <a:effectLst>
                  <a:outerShdw blurRad="38100" dist="38100" dir="2700000" algn="tl">
                    <a:srgbClr val="000000"/>
                  </a:outerShdw>
                </a:effectLst>
                <a:ea typeface="Osaka" charset="-128"/>
              </a:rPr>
              <a:t>●</a:t>
            </a:r>
            <a:r>
              <a:rPr lang="ja-JP" altLang="en-US" sz="2800" b="1" dirty="0">
                <a:solidFill>
                  <a:srgbClr val="FFFFFF"/>
                </a:solidFill>
                <a:effectLst>
                  <a:outerShdw blurRad="38100" dist="38100" dir="2700000" algn="tl">
                    <a:srgbClr val="000000"/>
                  </a:outerShdw>
                </a:effectLst>
                <a:ea typeface="Osaka" charset="-128"/>
              </a:rPr>
              <a:t>　接種後　ー　最低</a:t>
            </a:r>
            <a:r>
              <a:rPr lang="en-US" altLang="ja-JP" sz="2800" b="1" dirty="0">
                <a:solidFill>
                  <a:srgbClr val="FFFFFF"/>
                </a:solidFill>
                <a:effectLst>
                  <a:outerShdw blurRad="38100" dist="38100" dir="2700000" algn="tl">
                    <a:srgbClr val="000000"/>
                  </a:outerShdw>
                </a:effectLst>
                <a:ea typeface="Osaka" charset="-128"/>
              </a:rPr>
              <a:t>15</a:t>
            </a:r>
            <a:r>
              <a:rPr lang="ja-JP" altLang="en-US" sz="2800" b="1" dirty="0">
                <a:solidFill>
                  <a:srgbClr val="FFFFFF"/>
                </a:solidFill>
                <a:effectLst>
                  <a:outerShdw blurRad="38100" dist="38100" dir="2700000" algn="tl">
                    <a:srgbClr val="000000"/>
                  </a:outerShdw>
                </a:effectLst>
                <a:ea typeface="Osaka" charset="-128"/>
              </a:rPr>
              <a:t>分の待合室</a:t>
            </a:r>
          </a:p>
          <a:p>
            <a:pPr fontAlgn="base">
              <a:spcBef>
                <a:spcPct val="20000"/>
              </a:spcBef>
              <a:spcAft>
                <a:spcPct val="0"/>
              </a:spcAft>
              <a:defRPr/>
            </a:pPr>
            <a:r>
              <a:rPr lang="ja-JP" altLang="en-US" sz="2800" b="1" dirty="0">
                <a:solidFill>
                  <a:srgbClr val="FFFFFF"/>
                </a:solidFill>
                <a:effectLst>
                  <a:outerShdw blurRad="38100" dist="38100" dir="2700000" algn="tl">
                    <a:srgbClr val="000000"/>
                  </a:outerShdw>
                </a:effectLst>
                <a:ea typeface="Osaka" charset="-128"/>
              </a:rPr>
              <a:t>　　　　　　　　　　　での観察</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3" name="Rectangle 3">
            <a:extLst>
              <a:ext uri="{FF2B5EF4-FFF2-40B4-BE49-F238E27FC236}">
                <a16:creationId xmlns:a16="http://schemas.microsoft.com/office/drawing/2014/main" id="{317DD4BA-D54F-1A64-E50B-262C7DF69A89}"/>
              </a:ext>
            </a:extLst>
          </p:cNvPr>
          <p:cNvSpPr>
            <a:spLocks noGrp="1" noChangeArrowheads="1"/>
          </p:cNvSpPr>
          <p:nvPr>
            <p:ph type="body" sz="half" idx="1"/>
          </p:nvPr>
        </p:nvSpPr>
        <p:spPr/>
        <p:txBody>
          <a:bodyPr/>
          <a:lstStyle/>
          <a:p>
            <a:pPr eaLnBrk="1" hangingPunct="1">
              <a:defRPr/>
            </a:pPr>
            <a:endParaRPr lang="en-US" altLang="ja-JP" sz="2800" b="1" dirty="0">
              <a:effectLst>
                <a:outerShdw blurRad="38100" dist="38100" dir="2700000" algn="tl">
                  <a:srgbClr val="000000"/>
                </a:outerShdw>
              </a:effectLst>
            </a:endParaRPr>
          </a:p>
          <a:p>
            <a:pPr eaLnBrk="1" hangingPunct="1">
              <a:buFontTx/>
              <a:buNone/>
              <a:defRPr/>
            </a:pPr>
            <a:endParaRPr lang="nl-NL" altLang="ja-JP" sz="2800" b="1" dirty="0">
              <a:effectLst>
                <a:outerShdw blurRad="38100" dist="38100" dir="2700000" algn="tl">
                  <a:srgbClr val="000000"/>
                </a:outerShdw>
              </a:effectLst>
            </a:endParaRPr>
          </a:p>
          <a:p>
            <a:pPr eaLnBrk="1" hangingPunct="1">
              <a:buFontTx/>
              <a:buNone/>
              <a:defRPr/>
            </a:pPr>
            <a:r>
              <a:rPr lang="ja-JP" altLang="nl-NL" sz="2800" b="1" dirty="0">
                <a:effectLst>
                  <a:outerShdw blurRad="38100" dist="38100" dir="2700000" algn="tl">
                    <a:srgbClr val="000000"/>
                  </a:outerShdw>
                </a:effectLst>
              </a:rPr>
              <a:t>　</a:t>
            </a:r>
            <a:endParaRPr lang="ja-JP" altLang="en-US" sz="2800" b="1" dirty="0">
              <a:effectLst>
                <a:outerShdw blurRad="38100" dist="38100" dir="2700000" algn="tl">
                  <a:srgbClr val="000000"/>
                </a:outerShdw>
              </a:effectLst>
            </a:endParaRPr>
          </a:p>
        </p:txBody>
      </p:sp>
      <p:pic>
        <p:nvPicPr>
          <p:cNvPr id="11267" name="Picture 13">
            <a:extLst>
              <a:ext uri="{FF2B5EF4-FFF2-40B4-BE49-F238E27FC236}">
                <a16:creationId xmlns:a16="http://schemas.microsoft.com/office/drawing/2014/main" id="{5EEB60C5-957A-C971-4828-CC25A225FE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9151" y="1412876"/>
            <a:ext cx="3046413" cy="503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7934" name="Line 14">
            <a:extLst>
              <a:ext uri="{FF2B5EF4-FFF2-40B4-BE49-F238E27FC236}">
                <a16:creationId xmlns:a16="http://schemas.microsoft.com/office/drawing/2014/main" id="{EC11669F-1EFE-26B7-2EE2-9E0DFAB3B7B8}"/>
              </a:ext>
            </a:extLst>
          </p:cNvPr>
          <p:cNvSpPr>
            <a:spLocks noChangeShapeType="1"/>
          </p:cNvSpPr>
          <p:nvPr/>
        </p:nvSpPr>
        <p:spPr bwMode="auto">
          <a:xfrm>
            <a:off x="4079875" y="5949950"/>
            <a:ext cx="1728788" cy="0"/>
          </a:xfrm>
          <a:prstGeom prst="line">
            <a:avLst/>
          </a:prstGeom>
          <a:noFill/>
          <a:ln w="9525">
            <a:solidFill>
              <a:schemeClr val="tx1"/>
            </a:solidFill>
            <a:round/>
            <a:headEnd/>
            <a:tailEn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337935" name="Line 15">
            <a:extLst>
              <a:ext uri="{FF2B5EF4-FFF2-40B4-BE49-F238E27FC236}">
                <a16:creationId xmlns:a16="http://schemas.microsoft.com/office/drawing/2014/main" id="{90AEA4BC-CCCC-0FBF-941B-0EF76E4E7CD7}"/>
              </a:ext>
            </a:extLst>
          </p:cNvPr>
          <p:cNvSpPr>
            <a:spLocks noChangeShapeType="1"/>
          </p:cNvSpPr>
          <p:nvPr/>
        </p:nvSpPr>
        <p:spPr bwMode="auto">
          <a:xfrm>
            <a:off x="4440239" y="1916113"/>
            <a:ext cx="936625" cy="0"/>
          </a:xfrm>
          <a:prstGeom prst="line">
            <a:avLst/>
          </a:prstGeom>
          <a:noFill/>
          <a:ln w="9525">
            <a:solidFill>
              <a:schemeClr val="tx1"/>
            </a:solidFill>
            <a:round/>
            <a:headEnd/>
            <a:tailEn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337936" name="Text Box 16">
            <a:extLst>
              <a:ext uri="{FF2B5EF4-FFF2-40B4-BE49-F238E27FC236}">
                <a16:creationId xmlns:a16="http://schemas.microsoft.com/office/drawing/2014/main" id="{90D9E57D-5ED6-5E80-C3B1-227B352811E4}"/>
              </a:ext>
            </a:extLst>
          </p:cNvPr>
          <p:cNvSpPr txBox="1">
            <a:spLocks noChangeArrowheads="1"/>
          </p:cNvSpPr>
          <p:nvPr/>
        </p:nvSpPr>
        <p:spPr bwMode="auto">
          <a:xfrm>
            <a:off x="4295776" y="6092826"/>
            <a:ext cx="713657" cy="246221"/>
          </a:xfrm>
          <a:prstGeom prst="rect">
            <a:avLst/>
          </a:prstGeom>
          <a:noFill/>
          <a:ln>
            <a:noFill/>
          </a:ln>
          <a:effectLst/>
        </p:spPr>
        <p:txBody>
          <a:bodyPr wrap="none">
            <a:spAutoFit/>
          </a:bodyPr>
          <a:lstStyle/>
          <a:p>
            <a:pPr fontAlgn="base">
              <a:spcBef>
                <a:spcPct val="20000"/>
              </a:spcBef>
              <a:spcAft>
                <a:spcPct val="0"/>
              </a:spcAft>
              <a:defRPr/>
            </a:pPr>
            <a:r>
              <a:rPr lang="en-US" altLang="ja-JP" sz="1000" b="1">
                <a:solidFill>
                  <a:srgbClr val="FFFFFF"/>
                </a:solidFill>
                <a:effectLst>
                  <a:outerShdw blurRad="38100" dist="38100" dir="2700000" algn="tl">
                    <a:srgbClr val="000000"/>
                  </a:outerShdw>
                </a:effectLst>
                <a:ea typeface="Osaka" charset="-128"/>
              </a:rPr>
              <a:t>1μ</a:t>
            </a:r>
            <a:r>
              <a:rPr lang="ja-JP" altLang="en-US" sz="1000" b="1">
                <a:solidFill>
                  <a:srgbClr val="FFFFFF"/>
                </a:solidFill>
                <a:effectLst>
                  <a:outerShdw blurRad="38100" dist="38100" dir="2700000" algn="tl">
                    <a:srgbClr val="000000"/>
                  </a:outerShdw>
                </a:effectLst>
                <a:ea typeface="Osaka" charset="-128"/>
              </a:rPr>
              <a:t>ｇ（</a:t>
            </a:r>
            <a:r>
              <a:rPr lang="en-US" altLang="ja-JP" sz="1000" b="1">
                <a:solidFill>
                  <a:srgbClr val="FFFFFF"/>
                </a:solidFill>
                <a:effectLst>
                  <a:outerShdw blurRad="38100" dist="38100" dir="2700000" algn="tl">
                    <a:srgbClr val="000000"/>
                  </a:outerShdw>
                </a:effectLst>
                <a:ea typeface="Osaka" charset="-128"/>
              </a:rPr>
              <a:t>A)</a:t>
            </a:r>
          </a:p>
        </p:txBody>
      </p:sp>
      <p:sp>
        <p:nvSpPr>
          <p:cNvPr id="337937" name="Text Box 17">
            <a:extLst>
              <a:ext uri="{FF2B5EF4-FFF2-40B4-BE49-F238E27FC236}">
                <a16:creationId xmlns:a16="http://schemas.microsoft.com/office/drawing/2014/main" id="{B4B7A43F-2F99-0A59-CC79-B312F790D934}"/>
              </a:ext>
            </a:extLst>
          </p:cNvPr>
          <p:cNvSpPr txBox="1">
            <a:spLocks noChangeArrowheads="1"/>
          </p:cNvSpPr>
          <p:nvPr/>
        </p:nvSpPr>
        <p:spPr bwMode="auto">
          <a:xfrm>
            <a:off x="5016501" y="6092826"/>
            <a:ext cx="854721" cy="246221"/>
          </a:xfrm>
          <a:prstGeom prst="rect">
            <a:avLst/>
          </a:prstGeom>
          <a:noFill/>
          <a:ln>
            <a:noFill/>
          </a:ln>
          <a:effectLst/>
        </p:spPr>
        <p:txBody>
          <a:bodyPr wrap="none">
            <a:spAutoFit/>
          </a:bodyPr>
          <a:lstStyle/>
          <a:p>
            <a:pPr fontAlgn="base">
              <a:spcBef>
                <a:spcPct val="20000"/>
              </a:spcBef>
              <a:spcAft>
                <a:spcPct val="0"/>
              </a:spcAft>
              <a:defRPr/>
            </a:pPr>
            <a:r>
              <a:rPr lang="en-US" altLang="ja-JP" sz="1000" b="1">
                <a:solidFill>
                  <a:srgbClr val="FFFFFF"/>
                </a:solidFill>
                <a:effectLst>
                  <a:outerShdw blurRad="38100" dist="38100" dir="2700000" algn="tl">
                    <a:srgbClr val="000000"/>
                  </a:outerShdw>
                </a:effectLst>
                <a:ea typeface="Osaka" charset="-128"/>
              </a:rPr>
              <a:t>25μ</a:t>
            </a:r>
            <a:r>
              <a:rPr lang="ja-JP" altLang="en-US" sz="1000" b="1">
                <a:solidFill>
                  <a:srgbClr val="FFFFFF"/>
                </a:solidFill>
                <a:effectLst>
                  <a:outerShdw blurRad="38100" dist="38100" dir="2700000" algn="tl">
                    <a:srgbClr val="000000"/>
                  </a:outerShdw>
                </a:effectLst>
                <a:ea typeface="Osaka" charset="-128"/>
              </a:rPr>
              <a:t>ｇ（</a:t>
            </a:r>
            <a:r>
              <a:rPr lang="en-US" altLang="ja-JP" sz="1000" b="1">
                <a:solidFill>
                  <a:srgbClr val="FFFFFF"/>
                </a:solidFill>
                <a:effectLst>
                  <a:outerShdw blurRad="38100" dist="38100" dir="2700000" algn="tl">
                    <a:srgbClr val="000000"/>
                  </a:outerShdw>
                </a:effectLst>
                <a:ea typeface="Osaka" charset="-128"/>
              </a:rPr>
              <a:t>B</a:t>
            </a:r>
            <a:r>
              <a:rPr lang="ja-JP" altLang="en-US" sz="1000" b="1">
                <a:solidFill>
                  <a:srgbClr val="FFFFFF"/>
                </a:solidFill>
                <a:effectLst>
                  <a:outerShdw blurRad="38100" dist="38100" dir="2700000" algn="tl">
                    <a:srgbClr val="000000"/>
                  </a:outerShdw>
                </a:effectLst>
                <a:ea typeface="Osaka" charset="-128"/>
              </a:rPr>
              <a:t>）</a:t>
            </a:r>
          </a:p>
        </p:txBody>
      </p:sp>
      <p:sp>
        <p:nvSpPr>
          <p:cNvPr id="337938" name="Text Box 18">
            <a:extLst>
              <a:ext uri="{FF2B5EF4-FFF2-40B4-BE49-F238E27FC236}">
                <a16:creationId xmlns:a16="http://schemas.microsoft.com/office/drawing/2014/main" id="{7BD2BD02-C191-15BF-A62E-C05D98EB69AE}"/>
              </a:ext>
            </a:extLst>
          </p:cNvPr>
          <p:cNvSpPr txBox="1">
            <a:spLocks noChangeArrowheads="1"/>
          </p:cNvSpPr>
          <p:nvPr/>
        </p:nvSpPr>
        <p:spPr bwMode="auto">
          <a:xfrm>
            <a:off x="3378140" y="2878138"/>
            <a:ext cx="400110" cy="451406"/>
          </a:xfrm>
          <a:prstGeom prst="rect">
            <a:avLst/>
          </a:prstGeom>
          <a:noFill/>
          <a:ln>
            <a:noFill/>
          </a:ln>
          <a:effectLst/>
        </p:spPr>
        <p:txBody>
          <a:bodyPr vert="eaVert" wrap="none">
            <a:spAutoFit/>
          </a:bodyPr>
          <a:lstStyle/>
          <a:p>
            <a:pPr fontAlgn="base">
              <a:spcBef>
                <a:spcPct val="20000"/>
              </a:spcBef>
              <a:spcAft>
                <a:spcPct val="0"/>
              </a:spcAft>
              <a:defRPr/>
            </a:pPr>
            <a:r>
              <a:rPr lang="ja-JP" altLang="en-US" sz="1400" b="1">
                <a:solidFill>
                  <a:srgbClr val="FFFFFF"/>
                </a:solidFill>
                <a:effectLst>
                  <a:outerShdw blurRad="38100" dist="38100" dir="2700000" algn="tl">
                    <a:srgbClr val="000000"/>
                  </a:outerShdw>
                </a:effectLst>
                <a:ea typeface="Osaka" charset="-128"/>
              </a:rPr>
              <a:t>体重</a:t>
            </a:r>
          </a:p>
        </p:txBody>
      </p:sp>
      <p:sp>
        <p:nvSpPr>
          <p:cNvPr id="337951" name="Rectangle 31">
            <a:extLst>
              <a:ext uri="{FF2B5EF4-FFF2-40B4-BE49-F238E27FC236}">
                <a16:creationId xmlns:a16="http://schemas.microsoft.com/office/drawing/2014/main" id="{D3138AB1-5468-0E68-BCAB-683B40FFE3D7}"/>
              </a:ext>
            </a:extLst>
          </p:cNvPr>
          <p:cNvSpPr>
            <a:spLocks noChangeArrowheads="1"/>
          </p:cNvSpPr>
          <p:nvPr/>
        </p:nvSpPr>
        <p:spPr bwMode="auto">
          <a:xfrm>
            <a:off x="7029451" y="2090739"/>
            <a:ext cx="3097213" cy="701675"/>
          </a:xfrm>
          <a:prstGeom prst="rect">
            <a:avLst/>
          </a:prstGeom>
          <a:noFill/>
          <a:ln>
            <a:noFill/>
          </a:ln>
          <a:effectLst/>
        </p:spPr>
        <p:txBody>
          <a:bodyPr>
            <a:spAutoFit/>
          </a:bodyPr>
          <a:lstStyle/>
          <a:p>
            <a:pPr fontAlgn="base">
              <a:spcBef>
                <a:spcPct val="20000"/>
              </a:spcBef>
              <a:spcAft>
                <a:spcPct val="0"/>
              </a:spcAft>
              <a:defRPr/>
            </a:pPr>
            <a:r>
              <a:rPr lang="en-US" altLang="ja-JP" sz="4000" b="1" dirty="0">
                <a:solidFill>
                  <a:srgbClr val="FFFFFF"/>
                </a:solidFill>
                <a:effectLst>
                  <a:outerShdw blurRad="38100" dist="38100" dir="2700000" algn="tl">
                    <a:srgbClr val="000000"/>
                  </a:outerShdw>
                </a:effectLst>
                <a:ea typeface="Osaka" charset="-128"/>
              </a:rPr>
              <a:t>A</a:t>
            </a:r>
            <a:r>
              <a:rPr lang="ja-JP" altLang="en-US" sz="4000" b="1" dirty="0">
                <a:solidFill>
                  <a:srgbClr val="FFFFFF"/>
                </a:solidFill>
                <a:effectLst>
                  <a:outerShdw blurRad="38100" dist="38100" dir="2700000" algn="tl">
                    <a:srgbClr val="000000"/>
                  </a:outerShdw>
                </a:effectLst>
                <a:ea typeface="Osaka" charset="-128"/>
              </a:rPr>
              <a:t>：</a:t>
            </a:r>
            <a:r>
              <a:rPr lang="en-US" altLang="ja-JP" sz="4000" b="1" dirty="0">
                <a:solidFill>
                  <a:srgbClr val="FFFFFF"/>
                </a:solidFill>
                <a:effectLst>
                  <a:outerShdw blurRad="38100" dist="38100" dir="2700000" algn="tl">
                    <a:srgbClr val="000000"/>
                  </a:outerShdw>
                </a:effectLst>
                <a:ea typeface="Osaka" charset="-128"/>
              </a:rPr>
              <a:t>10.0kg</a:t>
            </a:r>
          </a:p>
        </p:txBody>
      </p:sp>
      <p:sp>
        <p:nvSpPr>
          <p:cNvPr id="337952" name="Rectangle 32">
            <a:extLst>
              <a:ext uri="{FF2B5EF4-FFF2-40B4-BE49-F238E27FC236}">
                <a16:creationId xmlns:a16="http://schemas.microsoft.com/office/drawing/2014/main" id="{2B52B0BF-8483-C1C0-3168-4A8F873FD60D}"/>
              </a:ext>
            </a:extLst>
          </p:cNvPr>
          <p:cNvSpPr>
            <a:spLocks noChangeArrowheads="1"/>
          </p:cNvSpPr>
          <p:nvPr/>
        </p:nvSpPr>
        <p:spPr bwMode="auto">
          <a:xfrm>
            <a:off x="7024688" y="2867026"/>
            <a:ext cx="3097212" cy="701675"/>
          </a:xfrm>
          <a:prstGeom prst="rect">
            <a:avLst/>
          </a:prstGeom>
          <a:noFill/>
          <a:ln>
            <a:noFill/>
          </a:ln>
          <a:effectLst/>
        </p:spPr>
        <p:txBody>
          <a:bodyPr>
            <a:spAutoFit/>
          </a:bodyPr>
          <a:lstStyle/>
          <a:p>
            <a:pPr fontAlgn="base">
              <a:spcBef>
                <a:spcPct val="20000"/>
              </a:spcBef>
              <a:spcAft>
                <a:spcPct val="0"/>
              </a:spcAft>
              <a:defRPr/>
            </a:pPr>
            <a:r>
              <a:rPr lang="en-US" altLang="ja-JP" sz="4000" b="1" dirty="0">
                <a:solidFill>
                  <a:srgbClr val="FFFFFF"/>
                </a:solidFill>
                <a:effectLst>
                  <a:outerShdw blurRad="38100" dist="38100" dir="2700000" algn="tl">
                    <a:srgbClr val="000000"/>
                  </a:outerShdw>
                </a:effectLst>
                <a:ea typeface="Osaka" charset="-128"/>
              </a:rPr>
              <a:t>B</a:t>
            </a:r>
            <a:r>
              <a:rPr lang="ja-JP" altLang="en-US" sz="4000" b="1" dirty="0">
                <a:solidFill>
                  <a:srgbClr val="FFFFFF"/>
                </a:solidFill>
                <a:effectLst>
                  <a:outerShdw blurRad="38100" dist="38100" dir="2700000" algn="tl">
                    <a:srgbClr val="000000"/>
                  </a:outerShdw>
                </a:effectLst>
                <a:ea typeface="Osaka" charset="-128"/>
              </a:rPr>
              <a:t>：</a:t>
            </a:r>
            <a:r>
              <a:rPr lang="en-US" altLang="ja-JP" sz="4000" b="1" dirty="0">
                <a:solidFill>
                  <a:srgbClr val="FFFFFF"/>
                </a:solidFill>
                <a:effectLst>
                  <a:outerShdw blurRad="38100" dist="38100" dir="2700000" algn="tl">
                    <a:srgbClr val="000000"/>
                  </a:outerShdw>
                </a:effectLst>
                <a:ea typeface="Osaka" charset="-128"/>
              </a:rPr>
              <a:t>9.8kg</a:t>
            </a:r>
          </a:p>
        </p:txBody>
      </p:sp>
      <p:sp>
        <p:nvSpPr>
          <p:cNvPr id="337953" name="Rectangle 33">
            <a:extLst>
              <a:ext uri="{FF2B5EF4-FFF2-40B4-BE49-F238E27FC236}">
                <a16:creationId xmlns:a16="http://schemas.microsoft.com/office/drawing/2014/main" id="{641D73B0-3CF4-59FB-87C7-D3FE3468D283}"/>
              </a:ext>
            </a:extLst>
          </p:cNvPr>
          <p:cNvSpPr>
            <a:spLocks noChangeArrowheads="1"/>
          </p:cNvSpPr>
          <p:nvPr/>
        </p:nvSpPr>
        <p:spPr bwMode="auto">
          <a:xfrm>
            <a:off x="6959600" y="1270001"/>
            <a:ext cx="3240088" cy="646113"/>
          </a:xfrm>
          <a:prstGeom prst="rect">
            <a:avLst/>
          </a:prstGeom>
          <a:noFill/>
          <a:ln>
            <a:noFill/>
          </a:ln>
          <a:effectLst/>
        </p:spPr>
        <p:txBody>
          <a:bodyPr>
            <a:spAutoFit/>
          </a:bodyPr>
          <a:lstStyle/>
          <a:p>
            <a:pPr fontAlgn="base">
              <a:spcBef>
                <a:spcPct val="20000"/>
              </a:spcBef>
              <a:spcAft>
                <a:spcPct val="0"/>
              </a:spcAft>
              <a:defRPr/>
            </a:pPr>
            <a:r>
              <a:rPr lang="ja-JP" altLang="en-US" sz="3600" b="1" dirty="0">
                <a:solidFill>
                  <a:srgbClr val="FFFFFF"/>
                </a:solidFill>
                <a:effectLst>
                  <a:outerShdw blurRad="38100" dist="38100" dir="2700000" algn="tl">
                    <a:srgbClr val="000000"/>
                  </a:outerShdw>
                </a:effectLst>
                <a:ea typeface="Osaka" charset="-128"/>
              </a:rPr>
              <a:t>体重</a:t>
            </a:r>
            <a:r>
              <a:rPr lang="ja-JP" altLang="en-US" sz="2800" b="1" dirty="0">
                <a:solidFill>
                  <a:srgbClr val="FFFFFF"/>
                </a:solidFill>
                <a:effectLst>
                  <a:outerShdw blurRad="38100" dist="38100" dir="2700000" algn="tl">
                    <a:srgbClr val="000000"/>
                  </a:outerShdw>
                </a:effectLst>
                <a:ea typeface="Osaka" charset="-128"/>
              </a:rPr>
              <a:t>（</a:t>
            </a:r>
            <a:r>
              <a:rPr lang="en-US" altLang="ja-JP" sz="2800" b="1" dirty="0">
                <a:solidFill>
                  <a:srgbClr val="FFFFFF"/>
                </a:solidFill>
                <a:effectLst>
                  <a:outerShdw blurRad="38100" dist="38100" dir="2700000" algn="tl">
                    <a:srgbClr val="000000"/>
                  </a:outerShdw>
                </a:effectLst>
                <a:ea typeface="Osaka" charset="-128"/>
              </a:rPr>
              <a:t>Median</a:t>
            </a:r>
            <a:r>
              <a:rPr lang="ja-JP" altLang="en-US" sz="2800" b="1" dirty="0">
                <a:solidFill>
                  <a:srgbClr val="FFFFFF"/>
                </a:solidFill>
                <a:effectLst>
                  <a:outerShdw blurRad="38100" dist="38100" dir="2700000" algn="tl">
                    <a:srgbClr val="000000"/>
                  </a:outerShdw>
                </a:effectLst>
                <a:ea typeface="Osaka" charset="-128"/>
              </a:rPr>
              <a:t>）</a:t>
            </a:r>
          </a:p>
        </p:txBody>
      </p:sp>
      <p:sp>
        <p:nvSpPr>
          <p:cNvPr id="337954" name="Rectangle 34">
            <a:extLst>
              <a:ext uri="{FF2B5EF4-FFF2-40B4-BE49-F238E27FC236}">
                <a16:creationId xmlns:a16="http://schemas.microsoft.com/office/drawing/2014/main" id="{26F7E2C4-CEEA-257E-FE98-40BE6B2FB254}"/>
              </a:ext>
            </a:extLst>
          </p:cNvPr>
          <p:cNvSpPr>
            <a:spLocks noChangeArrowheads="1"/>
          </p:cNvSpPr>
          <p:nvPr/>
        </p:nvSpPr>
        <p:spPr bwMode="auto">
          <a:xfrm>
            <a:off x="6959600" y="3803650"/>
            <a:ext cx="3240088" cy="579438"/>
          </a:xfrm>
          <a:prstGeom prst="rect">
            <a:avLst/>
          </a:prstGeom>
          <a:noFill/>
          <a:ln>
            <a:noFill/>
          </a:ln>
          <a:effectLst/>
        </p:spPr>
        <p:txBody>
          <a:bodyPr>
            <a:spAutoFit/>
          </a:bodyPr>
          <a:lstStyle/>
          <a:p>
            <a:pPr fontAlgn="base">
              <a:spcBef>
                <a:spcPct val="20000"/>
              </a:spcBef>
              <a:spcAft>
                <a:spcPct val="0"/>
              </a:spcAft>
              <a:defRPr/>
            </a:pPr>
            <a:r>
              <a:rPr lang="ja-JP" altLang="en-US" sz="3200" b="1" dirty="0">
                <a:solidFill>
                  <a:srgbClr val="FFFFFF"/>
                </a:solidFill>
                <a:effectLst>
                  <a:outerShdw blurRad="38100" dist="38100" dir="2700000" algn="tl">
                    <a:srgbClr val="000000"/>
                  </a:outerShdw>
                </a:effectLst>
                <a:ea typeface="Osaka" charset="-128"/>
              </a:rPr>
              <a:t>過去の副反応歴</a:t>
            </a:r>
          </a:p>
        </p:txBody>
      </p:sp>
      <p:sp>
        <p:nvSpPr>
          <p:cNvPr id="337955" name="Rectangle 35">
            <a:extLst>
              <a:ext uri="{FF2B5EF4-FFF2-40B4-BE49-F238E27FC236}">
                <a16:creationId xmlns:a16="http://schemas.microsoft.com/office/drawing/2014/main" id="{A48E0815-9DC5-1567-871F-78CA68DC4F0C}"/>
              </a:ext>
            </a:extLst>
          </p:cNvPr>
          <p:cNvSpPr>
            <a:spLocks noChangeArrowheads="1"/>
          </p:cNvSpPr>
          <p:nvPr/>
        </p:nvSpPr>
        <p:spPr bwMode="auto">
          <a:xfrm>
            <a:off x="6997701" y="4495801"/>
            <a:ext cx="3097213" cy="701675"/>
          </a:xfrm>
          <a:prstGeom prst="rect">
            <a:avLst/>
          </a:prstGeom>
          <a:noFill/>
          <a:ln>
            <a:noFill/>
          </a:ln>
          <a:effectLst/>
        </p:spPr>
        <p:txBody>
          <a:bodyPr>
            <a:spAutoFit/>
          </a:bodyPr>
          <a:lstStyle/>
          <a:p>
            <a:pPr fontAlgn="base">
              <a:spcBef>
                <a:spcPct val="20000"/>
              </a:spcBef>
              <a:spcAft>
                <a:spcPct val="0"/>
              </a:spcAft>
              <a:defRPr/>
            </a:pPr>
            <a:r>
              <a:rPr lang="en-US" altLang="ja-JP" sz="4000" b="1" dirty="0">
                <a:solidFill>
                  <a:srgbClr val="FFFFFF"/>
                </a:solidFill>
                <a:effectLst>
                  <a:outerShdw blurRad="38100" dist="38100" dir="2700000" algn="tl">
                    <a:srgbClr val="000000"/>
                  </a:outerShdw>
                </a:effectLst>
                <a:ea typeface="Osaka" charset="-128"/>
              </a:rPr>
              <a:t>A</a:t>
            </a:r>
            <a:r>
              <a:rPr lang="ja-JP" altLang="en-US" sz="4000" b="1" dirty="0">
                <a:solidFill>
                  <a:srgbClr val="FFFFFF"/>
                </a:solidFill>
                <a:effectLst>
                  <a:outerShdw blurRad="38100" dist="38100" dir="2700000" algn="tl">
                    <a:srgbClr val="000000"/>
                  </a:outerShdw>
                </a:effectLst>
                <a:ea typeface="Osaka" charset="-128"/>
              </a:rPr>
              <a:t>：</a:t>
            </a:r>
            <a:r>
              <a:rPr lang="en-US" altLang="ja-JP" sz="4000" b="1" dirty="0">
                <a:solidFill>
                  <a:srgbClr val="FFFFFF"/>
                </a:solidFill>
                <a:effectLst>
                  <a:outerShdw blurRad="38100" dist="38100" dir="2700000" algn="tl">
                    <a:srgbClr val="000000"/>
                  </a:outerShdw>
                </a:effectLst>
                <a:ea typeface="Osaka" charset="-128"/>
              </a:rPr>
              <a:t>3/50</a:t>
            </a:r>
          </a:p>
        </p:txBody>
      </p:sp>
      <p:sp>
        <p:nvSpPr>
          <p:cNvPr id="337956" name="Rectangle 36">
            <a:extLst>
              <a:ext uri="{FF2B5EF4-FFF2-40B4-BE49-F238E27FC236}">
                <a16:creationId xmlns:a16="http://schemas.microsoft.com/office/drawing/2014/main" id="{E028CFA4-E960-C64A-FD86-F1CF6463D998}"/>
              </a:ext>
            </a:extLst>
          </p:cNvPr>
          <p:cNvSpPr>
            <a:spLocks noChangeArrowheads="1"/>
          </p:cNvSpPr>
          <p:nvPr/>
        </p:nvSpPr>
        <p:spPr bwMode="auto">
          <a:xfrm>
            <a:off x="6959601" y="5281614"/>
            <a:ext cx="3097213" cy="701675"/>
          </a:xfrm>
          <a:prstGeom prst="rect">
            <a:avLst/>
          </a:prstGeom>
          <a:noFill/>
          <a:ln>
            <a:noFill/>
          </a:ln>
          <a:effectLst/>
        </p:spPr>
        <p:txBody>
          <a:bodyPr>
            <a:spAutoFit/>
          </a:bodyPr>
          <a:lstStyle/>
          <a:p>
            <a:pPr fontAlgn="base">
              <a:spcBef>
                <a:spcPct val="20000"/>
              </a:spcBef>
              <a:spcAft>
                <a:spcPct val="0"/>
              </a:spcAft>
              <a:defRPr/>
            </a:pPr>
            <a:r>
              <a:rPr lang="en-US" altLang="ja-JP" sz="4000" b="1" dirty="0">
                <a:solidFill>
                  <a:srgbClr val="FFFFFF"/>
                </a:solidFill>
                <a:effectLst>
                  <a:outerShdw blurRad="38100" dist="38100" dir="2700000" algn="tl">
                    <a:srgbClr val="000000"/>
                  </a:outerShdw>
                </a:effectLst>
                <a:ea typeface="Osaka" charset="-128"/>
              </a:rPr>
              <a:t>B</a:t>
            </a:r>
            <a:r>
              <a:rPr lang="ja-JP" altLang="en-US" sz="4000" b="1" dirty="0">
                <a:solidFill>
                  <a:srgbClr val="FFFFFF"/>
                </a:solidFill>
                <a:effectLst>
                  <a:outerShdw blurRad="38100" dist="38100" dir="2700000" algn="tl">
                    <a:srgbClr val="000000"/>
                  </a:outerShdw>
                </a:effectLst>
                <a:ea typeface="Osaka" charset="-128"/>
              </a:rPr>
              <a:t>：</a:t>
            </a:r>
            <a:r>
              <a:rPr lang="en-US" altLang="ja-JP" sz="4000" b="1" dirty="0">
                <a:solidFill>
                  <a:srgbClr val="FFFFFF"/>
                </a:solidFill>
                <a:effectLst>
                  <a:outerShdw blurRad="38100" dist="38100" dir="2700000" algn="tl">
                    <a:srgbClr val="000000"/>
                  </a:outerShdw>
                </a:effectLst>
                <a:ea typeface="Osaka" charset="-128"/>
              </a:rPr>
              <a:t>9/50</a:t>
            </a:r>
          </a:p>
        </p:txBody>
      </p:sp>
      <p:sp>
        <p:nvSpPr>
          <p:cNvPr id="337957" name="Rectangle 37">
            <a:extLst>
              <a:ext uri="{FF2B5EF4-FFF2-40B4-BE49-F238E27FC236}">
                <a16:creationId xmlns:a16="http://schemas.microsoft.com/office/drawing/2014/main" id="{D505482B-3D02-3330-4202-4810943C3E84}"/>
              </a:ext>
            </a:extLst>
          </p:cNvPr>
          <p:cNvSpPr>
            <a:spLocks noChangeArrowheads="1"/>
          </p:cNvSpPr>
          <p:nvPr/>
        </p:nvSpPr>
        <p:spPr bwMode="auto">
          <a:xfrm>
            <a:off x="2063750" y="188913"/>
            <a:ext cx="7772400" cy="900112"/>
          </a:xfrm>
          <a:prstGeom prst="rect">
            <a:avLst/>
          </a:prstGeom>
          <a:noFill/>
          <a:ln>
            <a:noFill/>
          </a:ln>
          <a:effectLst/>
        </p:spPr>
        <p:txBody>
          <a:bodyPr anchor="ctr"/>
          <a:lstStyle>
            <a:lvl1pPr algn="ctr">
              <a:spcBef>
                <a:spcPct val="0"/>
              </a:spcBef>
              <a:defRPr kumimoji="1" sz="4400">
                <a:solidFill>
                  <a:schemeClr val="tx2"/>
                </a:solidFill>
                <a:latin typeface="Times New Roman" panose="02020603050405020304" pitchFamily="18" charset="0"/>
                <a:ea typeface="ＭＳ Ｐゴシック" panose="020B0600070205080204" pitchFamily="50" charset="-128"/>
              </a:defRPr>
            </a:lvl1pPr>
            <a:lvl2pPr algn="ctr">
              <a:spcBef>
                <a:spcPct val="0"/>
              </a:spcBef>
              <a:defRPr kumimoji="1" sz="4400">
                <a:solidFill>
                  <a:schemeClr val="tx2"/>
                </a:solidFill>
                <a:latin typeface="Times New Roman" panose="02020603050405020304" pitchFamily="18" charset="0"/>
                <a:ea typeface="ＭＳ Ｐゴシック" panose="020B0600070205080204" pitchFamily="50" charset="-128"/>
              </a:defRPr>
            </a:lvl2pPr>
            <a:lvl3pPr algn="ctr">
              <a:spcBef>
                <a:spcPct val="0"/>
              </a:spcBef>
              <a:defRPr kumimoji="1" sz="4400">
                <a:solidFill>
                  <a:schemeClr val="tx2"/>
                </a:solidFill>
                <a:latin typeface="Times New Roman" panose="02020603050405020304" pitchFamily="18" charset="0"/>
                <a:ea typeface="ＭＳ Ｐゴシック" panose="020B0600070205080204" pitchFamily="50" charset="-128"/>
              </a:defRPr>
            </a:lvl3pPr>
            <a:lvl4pPr algn="ctr">
              <a:spcBef>
                <a:spcPct val="0"/>
              </a:spcBef>
              <a:defRPr kumimoji="1" sz="4400">
                <a:solidFill>
                  <a:schemeClr val="tx2"/>
                </a:solidFill>
                <a:latin typeface="Times New Roman" panose="02020603050405020304" pitchFamily="18" charset="0"/>
                <a:ea typeface="ＭＳ Ｐゴシック" panose="020B0600070205080204" pitchFamily="50" charset="-128"/>
              </a:defRPr>
            </a:lvl4pPr>
            <a:lvl5pPr algn="ctr">
              <a:spcBef>
                <a:spcPct val="0"/>
              </a:spcBef>
              <a:defRPr kumimoji="1" sz="4400">
                <a:solidFill>
                  <a:schemeClr val="tx2"/>
                </a:solidFill>
                <a:latin typeface="Times New Roman" panose="02020603050405020304" pitchFamily="18"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fontAlgn="base">
              <a:spcAft>
                <a:spcPct val="0"/>
              </a:spcAft>
              <a:defRPr/>
            </a:pPr>
            <a:r>
              <a:rPr lang="ja-JP" altLang="en-US" sz="2800" b="1">
                <a:solidFill>
                  <a:srgbClr val="FFFF00"/>
                </a:solidFill>
                <a:effectLst>
                  <a:outerShdw blurRad="38100" dist="38100" dir="2700000" algn="tl">
                    <a:srgbClr val="000000"/>
                  </a:outerShdw>
                </a:effectLst>
              </a:rPr>
              <a:t>犬混合ワクチン副反応とアレルギー犬との関係</a:t>
            </a:r>
          </a:p>
        </p:txBody>
      </p:sp>
      <p:sp>
        <p:nvSpPr>
          <p:cNvPr id="337959" name="Text Box 39">
            <a:extLst>
              <a:ext uri="{FF2B5EF4-FFF2-40B4-BE49-F238E27FC236}">
                <a16:creationId xmlns:a16="http://schemas.microsoft.com/office/drawing/2014/main" id="{C89A1ADE-1050-BD59-FE2F-81557553D608}"/>
              </a:ext>
            </a:extLst>
          </p:cNvPr>
          <p:cNvSpPr txBox="1">
            <a:spLocks noChangeArrowheads="1"/>
          </p:cNvSpPr>
          <p:nvPr/>
        </p:nvSpPr>
        <p:spPr bwMode="auto">
          <a:xfrm>
            <a:off x="4727575" y="1125539"/>
            <a:ext cx="184150" cy="244475"/>
          </a:xfrm>
          <a:prstGeom prst="rect">
            <a:avLst/>
          </a:prstGeom>
          <a:noFill/>
          <a:ln>
            <a:noFill/>
          </a:ln>
          <a:effectLst/>
        </p:spPr>
        <p:txBody>
          <a:bodyPr wrap="none">
            <a:spAutoFit/>
          </a:bodyPr>
          <a:lstStyle/>
          <a:p>
            <a:pPr fontAlgn="base">
              <a:spcBef>
                <a:spcPct val="20000"/>
              </a:spcBef>
              <a:spcAft>
                <a:spcPct val="0"/>
              </a:spcAft>
              <a:defRPr/>
            </a:pPr>
            <a:endParaRPr lang="ja-JP" altLang="ja-JP" sz="1000" b="1">
              <a:solidFill>
                <a:srgbClr val="FFFFFF"/>
              </a:solidFill>
              <a:effectLst>
                <a:outerShdw blurRad="38100" dist="38100" dir="2700000" algn="tl">
                  <a:srgbClr val="000000"/>
                </a:outerShdw>
              </a:effectLst>
              <a:ea typeface="Osaka" charset="-128"/>
            </a:endParaRPr>
          </a:p>
        </p:txBody>
      </p:sp>
      <p:sp>
        <p:nvSpPr>
          <p:cNvPr id="337960" name="Text Box 40">
            <a:extLst>
              <a:ext uri="{FF2B5EF4-FFF2-40B4-BE49-F238E27FC236}">
                <a16:creationId xmlns:a16="http://schemas.microsoft.com/office/drawing/2014/main" id="{4F2FD5A0-BC73-BED7-A9CF-5A2BBC3C7A54}"/>
              </a:ext>
            </a:extLst>
          </p:cNvPr>
          <p:cNvSpPr txBox="1">
            <a:spLocks noChangeArrowheads="1"/>
          </p:cNvSpPr>
          <p:nvPr/>
        </p:nvSpPr>
        <p:spPr bwMode="auto">
          <a:xfrm>
            <a:off x="5159375" y="1557339"/>
            <a:ext cx="1390650" cy="274637"/>
          </a:xfrm>
          <a:prstGeom prst="rect">
            <a:avLst/>
          </a:prstGeom>
          <a:noFill/>
          <a:ln>
            <a:noFill/>
          </a:ln>
          <a:effectLst/>
        </p:spPr>
        <p:txBody>
          <a:bodyPr wrap="none">
            <a:spAutoFit/>
          </a:bodyPr>
          <a:lstStyle/>
          <a:p>
            <a:pPr fontAlgn="base">
              <a:spcBef>
                <a:spcPct val="20000"/>
              </a:spcBef>
              <a:spcAft>
                <a:spcPct val="0"/>
              </a:spcAft>
              <a:defRPr/>
            </a:pPr>
            <a:r>
              <a:rPr lang="en-US" altLang="ja-JP" sz="1200" b="1">
                <a:solidFill>
                  <a:srgbClr val="FFFFFF"/>
                </a:solidFill>
                <a:effectLst>
                  <a:outerShdw blurRad="38100" dist="38100" dir="2700000" algn="tl">
                    <a:srgbClr val="000000"/>
                  </a:outerShdw>
                </a:effectLst>
                <a:ea typeface="Osaka" charset="-128"/>
              </a:rPr>
              <a:t>Fisher</a:t>
            </a:r>
            <a:r>
              <a:rPr lang="en-US" altLang="ja-JP" sz="1200" b="1">
                <a:solidFill>
                  <a:srgbClr val="FFFFFF"/>
                </a:solidFill>
                <a:effectLst>
                  <a:outerShdw blurRad="38100" dist="38100" dir="2700000" algn="tl">
                    <a:srgbClr val="000000"/>
                  </a:outerShdw>
                </a:effectLst>
                <a:latin typeface="Times New Roman" panose="02020603050405020304" pitchFamily="18" charset="0"/>
                <a:ea typeface="Osaka" charset="-128"/>
              </a:rPr>
              <a:t>’</a:t>
            </a:r>
            <a:r>
              <a:rPr lang="en-US" altLang="ja-JP" sz="1200" b="1">
                <a:solidFill>
                  <a:srgbClr val="FFFFFF"/>
                </a:solidFill>
                <a:effectLst>
                  <a:outerShdw blurRad="38100" dist="38100" dir="2700000" algn="tl">
                    <a:srgbClr val="000000"/>
                  </a:outerShdw>
                </a:effectLst>
                <a:ea typeface="Osaka" charset="-128"/>
              </a:rPr>
              <a:t>s exact test</a:t>
            </a:r>
          </a:p>
        </p:txBody>
      </p:sp>
      <p:sp>
        <p:nvSpPr>
          <p:cNvPr id="4" name="テキスト ボックス 3">
            <a:extLst>
              <a:ext uri="{FF2B5EF4-FFF2-40B4-BE49-F238E27FC236}">
                <a16:creationId xmlns:a16="http://schemas.microsoft.com/office/drawing/2014/main" id="{423B711D-4560-3833-E832-686528926AAD}"/>
              </a:ext>
            </a:extLst>
          </p:cNvPr>
          <p:cNvSpPr txBox="1"/>
          <p:nvPr/>
        </p:nvSpPr>
        <p:spPr>
          <a:xfrm>
            <a:off x="6818314" y="6013450"/>
            <a:ext cx="3455987" cy="647700"/>
          </a:xfrm>
          <a:prstGeom prst="rect">
            <a:avLst/>
          </a:prstGeom>
          <a:noFill/>
        </p:spPr>
        <p:txBody>
          <a:bodyPr>
            <a:spAutoFit/>
          </a:bodyPr>
          <a:lstStyle/>
          <a:p>
            <a:pPr fontAlgn="base">
              <a:spcBef>
                <a:spcPct val="20000"/>
              </a:spcBef>
              <a:spcAft>
                <a:spcPct val="0"/>
              </a:spcAft>
              <a:defRPr/>
            </a:pPr>
            <a:r>
              <a:rPr lang="en-US" altLang="ja-JP" b="1" dirty="0">
                <a:solidFill>
                  <a:srgbClr val="FFFF00"/>
                </a:solidFill>
                <a:effectLst>
                  <a:outerShdw blurRad="38100" dist="38100" dir="2700000" algn="tl">
                    <a:srgbClr val="000000">
                      <a:alpha val="43137"/>
                    </a:srgbClr>
                  </a:outerShdw>
                </a:effectLst>
                <a:ea typeface="Osaka" charset="-128"/>
              </a:rPr>
              <a:t>BSA</a:t>
            </a:r>
            <a:r>
              <a:rPr lang="ja-JP" altLang="en-US" b="1" dirty="0">
                <a:solidFill>
                  <a:srgbClr val="FFFF00"/>
                </a:solidFill>
                <a:effectLst>
                  <a:outerShdw blurRad="38100" dist="38100" dir="2700000" algn="tl">
                    <a:srgbClr val="000000">
                      <a:alpha val="43137"/>
                    </a:srgbClr>
                  </a:outerShdw>
                </a:effectLst>
                <a:ea typeface="Osaka" charset="-128"/>
              </a:rPr>
              <a:t>量の違いにより、ワクチン副反応発生数が増加</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a:extLst>
              <a:ext uri="{FF2B5EF4-FFF2-40B4-BE49-F238E27FC236}">
                <a16:creationId xmlns:a16="http://schemas.microsoft.com/office/drawing/2014/main" id="{FF9E227B-45E2-F9AA-9221-11B40D997422}"/>
              </a:ext>
            </a:extLst>
          </p:cNvPr>
          <p:cNvSpPr>
            <a:spLocks noGrp="1" noChangeArrowheads="1"/>
          </p:cNvSpPr>
          <p:nvPr>
            <p:ph type="title"/>
          </p:nvPr>
        </p:nvSpPr>
        <p:spPr>
          <a:xfrm>
            <a:off x="2279650" y="0"/>
            <a:ext cx="7772400" cy="1143000"/>
          </a:xfrm>
        </p:spPr>
        <p:txBody>
          <a:bodyPr/>
          <a:lstStyle/>
          <a:p>
            <a:pPr eaLnBrk="1" hangingPunct="1">
              <a:defRPr/>
            </a:pPr>
            <a:r>
              <a:rPr lang="ja-JP" altLang="en-US" sz="2400" b="1">
                <a:effectLst>
                  <a:outerShdw blurRad="38100" dist="38100" dir="2700000" algn="tl">
                    <a:srgbClr val="000000"/>
                  </a:outerShdw>
                </a:effectLst>
              </a:rPr>
              <a:t>犬混合ワクチン副反応と体重との関係</a:t>
            </a:r>
          </a:p>
        </p:txBody>
      </p:sp>
      <p:sp>
        <p:nvSpPr>
          <p:cNvPr id="372742" name="Text Box 6">
            <a:extLst>
              <a:ext uri="{FF2B5EF4-FFF2-40B4-BE49-F238E27FC236}">
                <a16:creationId xmlns:a16="http://schemas.microsoft.com/office/drawing/2014/main" id="{B9D4F56B-DED5-8620-9BFC-7B1549AEADA4}"/>
              </a:ext>
            </a:extLst>
          </p:cNvPr>
          <p:cNvSpPr txBox="1">
            <a:spLocks noChangeArrowheads="1"/>
          </p:cNvSpPr>
          <p:nvPr/>
        </p:nvSpPr>
        <p:spPr bwMode="auto">
          <a:xfrm>
            <a:off x="2495550" y="1341439"/>
            <a:ext cx="7772400" cy="5570537"/>
          </a:xfrm>
          <a:prstGeom prst="rect">
            <a:avLst/>
          </a:prstGeom>
          <a:noFill/>
          <a:ln>
            <a:noFill/>
          </a:ln>
          <a:effectLst/>
        </p:spPr>
        <p:txBody>
          <a:bodyPr>
            <a:spAutoFit/>
          </a:bodyPr>
          <a:lstStyle/>
          <a:p>
            <a:pPr fontAlgn="base">
              <a:spcBef>
                <a:spcPct val="20000"/>
              </a:spcBef>
              <a:spcAft>
                <a:spcPct val="0"/>
              </a:spcAft>
              <a:defRPr/>
            </a:pPr>
            <a:r>
              <a:rPr lang="en-US" altLang="ja-JP" sz="2000" b="1" dirty="0">
                <a:solidFill>
                  <a:srgbClr val="FFFFFF"/>
                </a:solidFill>
                <a:effectLst>
                  <a:outerShdw blurRad="38100" dist="38100" dir="2700000" algn="tl">
                    <a:srgbClr val="000000"/>
                  </a:outerShdw>
                </a:effectLst>
                <a:ea typeface="Osaka" charset="-128"/>
              </a:rPr>
              <a:t>M </a:t>
            </a:r>
            <a:r>
              <a:rPr lang="ja-JP" altLang="en-US" sz="2000" b="1" dirty="0">
                <a:solidFill>
                  <a:srgbClr val="FFFFFF"/>
                </a:solidFill>
                <a:effectLst>
                  <a:outerShdw blurRad="38100" dist="38100" dir="2700000" algn="tl">
                    <a:srgbClr val="000000"/>
                  </a:outerShdw>
                </a:effectLst>
                <a:ea typeface="Osaka" charset="-128"/>
              </a:rPr>
              <a:t>ダックス</a:t>
            </a:r>
            <a:r>
              <a:rPr lang="ja-JP" altLang="en-US" sz="1400" b="1" dirty="0">
                <a:solidFill>
                  <a:srgbClr val="FFFFFF"/>
                </a:solidFill>
                <a:effectLst>
                  <a:outerShdw blurRad="38100" dist="38100" dir="2700000" algn="tl">
                    <a:srgbClr val="000000"/>
                  </a:outerShdw>
                </a:effectLst>
                <a:ea typeface="Osaka" charset="-128"/>
              </a:rPr>
              <a:t>　</a:t>
            </a:r>
            <a:r>
              <a:rPr lang="ja-JP" altLang="en-US" sz="2000" b="1" dirty="0">
                <a:solidFill>
                  <a:srgbClr val="FFFFFF"/>
                </a:solidFill>
                <a:effectLst>
                  <a:outerShdw blurRad="38100" dist="38100" dir="2700000" algn="tl">
                    <a:srgbClr val="000000"/>
                  </a:outerShdw>
                </a:effectLst>
                <a:ea typeface="Osaka" charset="-128"/>
              </a:rPr>
              <a:t> </a:t>
            </a:r>
            <a:r>
              <a:rPr lang="en-US" altLang="ja-JP" sz="2000" b="1" dirty="0">
                <a:solidFill>
                  <a:srgbClr val="FFFFFF"/>
                </a:solidFill>
                <a:effectLst>
                  <a:outerShdw blurRad="38100" dist="38100" dir="2700000" algn="tl">
                    <a:srgbClr val="000000"/>
                  </a:outerShdw>
                </a:effectLst>
                <a:ea typeface="Osaka" charset="-128"/>
              </a:rPr>
              <a:t>2000</a:t>
            </a:r>
            <a:r>
              <a:rPr lang="ja-JP" altLang="en-US" sz="2000" b="1" dirty="0">
                <a:solidFill>
                  <a:srgbClr val="FFFFFF"/>
                </a:solidFill>
                <a:effectLst>
                  <a:outerShdw blurRad="38100" dist="38100" dir="2700000" algn="tl">
                    <a:srgbClr val="000000"/>
                  </a:outerShdw>
                </a:effectLst>
                <a:ea typeface="Osaka" charset="-128"/>
              </a:rPr>
              <a:t>年</a:t>
            </a:r>
            <a:r>
              <a:rPr lang="en-US" altLang="ja-JP" sz="2000" b="1" dirty="0">
                <a:solidFill>
                  <a:srgbClr val="FFFFFF"/>
                </a:solidFill>
                <a:effectLst>
                  <a:outerShdw blurRad="38100" dist="38100" dir="2700000" algn="tl">
                    <a:srgbClr val="000000"/>
                  </a:outerShdw>
                </a:effectLst>
                <a:ea typeface="Osaka" charset="-128"/>
              </a:rPr>
              <a:t>4</a:t>
            </a:r>
            <a:r>
              <a:rPr lang="ja-JP" altLang="en-US" sz="2000" b="1" dirty="0">
                <a:solidFill>
                  <a:srgbClr val="FFFFFF"/>
                </a:solidFill>
                <a:effectLst>
                  <a:outerShdw blurRad="38100" dist="38100" dir="2700000" algn="tl">
                    <a:srgbClr val="000000"/>
                  </a:outerShdw>
                </a:effectLst>
                <a:ea typeface="Osaka" charset="-128"/>
              </a:rPr>
              <a:t>月生　雄　　アレルギー体質　</a:t>
            </a:r>
            <a:r>
              <a:rPr lang="en-US" altLang="ja-JP" sz="2000" b="1" dirty="0">
                <a:solidFill>
                  <a:srgbClr val="FFFFFF"/>
                </a:solidFill>
                <a:effectLst>
                  <a:outerShdw blurRad="38100" dist="38100" dir="2700000" algn="tl">
                    <a:srgbClr val="000000"/>
                  </a:outerShdw>
                </a:effectLst>
                <a:ea typeface="Osaka" charset="-128"/>
              </a:rPr>
              <a:t>6.1</a:t>
            </a:r>
            <a:r>
              <a:rPr lang="ja-JP" altLang="en-US" sz="2000" b="1" dirty="0">
                <a:solidFill>
                  <a:srgbClr val="FFFFFF"/>
                </a:solidFill>
                <a:effectLst>
                  <a:outerShdw blurRad="38100" dist="38100" dir="2700000" algn="tl">
                    <a:srgbClr val="000000"/>
                  </a:outerShdw>
                </a:effectLst>
                <a:ea typeface="Osaka" charset="-128"/>
              </a:rPr>
              <a:t>～</a:t>
            </a:r>
            <a:r>
              <a:rPr lang="en-US" altLang="ja-JP" sz="2000" b="1" dirty="0">
                <a:solidFill>
                  <a:srgbClr val="FFFFFF"/>
                </a:solidFill>
                <a:effectLst>
                  <a:outerShdw blurRad="38100" dist="38100" dir="2700000" algn="tl">
                    <a:srgbClr val="000000"/>
                  </a:outerShdw>
                </a:effectLst>
                <a:ea typeface="Osaka" charset="-128"/>
              </a:rPr>
              <a:t>6.5kg</a:t>
            </a:r>
          </a:p>
          <a:p>
            <a:pPr fontAlgn="base">
              <a:spcBef>
                <a:spcPct val="20000"/>
              </a:spcBef>
              <a:spcAft>
                <a:spcPct val="0"/>
              </a:spcAft>
              <a:defRPr/>
            </a:pPr>
            <a:endParaRPr lang="en-US" altLang="ja-JP" sz="2000" b="1" dirty="0">
              <a:solidFill>
                <a:srgbClr val="FFFFFF"/>
              </a:solidFill>
              <a:effectLst>
                <a:outerShdw blurRad="38100" dist="38100" dir="2700000" algn="tl">
                  <a:srgbClr val="000000"/>
                </a:outerShdw>
              </a:effectLst>
              <a:ea typeface="Osaka" charset="-128"/>
            </a:endParaRPr>
          </a:p>
          <a:p>
            <a:pPr fontAlgn="base">
              <a:spcBef>
                <a:spcPct val="20000"/>
              </a:spcBef>
              <a:spcAft>
                <a:spcPct val="0"/>
              </a:spcAft>
              <a:defRPr/>
            </a:pPr>
            <a:r>
              <a:rPr lang="en-US" altLang="ja-JP" sz="2000" b="1" dirty="0">
                <a:solidFill>
                  <a:srgbClr val="FFFFFF"/>
                </a:solidFill>
                <a:effectLst>
                  <a:outerShdw blurRad="38100" dist="38100" dir="2700000" algn="tl">
                    <a:srgbClr val="000000"/>
                  </a:outerShdw>
                </a:effectLst>
                <a:ea typeface="Osaka" charset="-128"/>
              </a:rPr>
              <a:t>2007</a:t>
            </a:r>
            <a:r>
              <a:rPr lang="ja-JP" altLang="en-US" sz="2000" b="1" dirty="0">
                <a:solidFill>
                  <a:srgbClr val="FFFFFF"/>
                </a:solidFill>
                <a:effectLst>
                  <a:outerShdw blurRad="38100" dist="38100" dir="2700000" algn="tl">
                    <a:srgbClr val="000000"/>
                  </a:outerShdw>
                </a:effectLst>
                <a:ea typeface="Osaka" charset="-128"/>
              </a:rPr>
              <a:t>年　  </a:t>
            </a:r>
            <a:r>
              <a:rPr lang="en-US" altLang="ja-JP" sz="2000" b="1" dirty="0">
                <a:solidFill>
                  <a:srgbClr val="FFFFFF"/>
                </a:solidFill>
                <a:effectLst>
                  <a:outerShdw blurRad="38100" dist="38100" dir="2700000" algn="tl">
                    <a:srgbClr val="000000"/>
                  </a:outerShdw>
                </a:effectLst>
                <a:ea typeface="Osaka" charset="-128"/>
              </a:rPr>
              <a:t>O </a:t>
            </a:r>
            <a:r>
              <a:rPr lang="ja-JP" altLang="en-US" sz="2000" b="1" dirty="0">
                <a:solidFill>
                  <a:srgbClr val="FFFFFF"/>
                </a:solidFill>
                <a:effectLst>
                  <a:outerShdw blurRad="38100" dist="38100" dir="2700000" algn="tl">
                    <a:srgbClr val="000000"/>
                  </a:outerShdw>
                </a:effectLst>
                <a:ea typeface="Osaka" charset="-128"/>
              </a:rPr>
              <a:t>ワクチン　     </a:t>
            </a:r>
            <a:r>
              <a:rPr lang="en-US" altLang="ja-JP" sz="2000" b="1" dirty="0">
                <a:solidFill>
                  <a:srgbClr val="FFFFFF"/>
                </a:solidFill>
                <a:effectLst>
                  <a:outerShdw blurRad="38100" dist="38100" dir="2700000" algn="tl">
                    <a:srgbClr val="000000"/>
                  </a:outerShdw>
                </a:effectLst>
                <a:ea typeface="Osaka" charset="-128"/>
              </a:rPr>
              <a:t>20.5μg        </a:t>
            </a:r>
            <a:r>
              <a:rPr lang="ja-JP" altLang="en-US" sz="2000" b="1" dirty="0">
                <a:solidFill>
                  <a:srgbClr val="FFFFFF"/>
                </a:solidFill>
                <a:effectLst>
                  <a:outerShdw blurRad="38100" dist="38100" dir="2700000" algn="tl">
                    <a:srgbClr val="000000"/>
                  </a:outerShdw>
                </a:effectLst>
                <a:ea typeface="Osaka" charset="-128"/>
              </a:rPr>
              <a:t>　　　  異常なし</a:t>
            </a:r>
          </a:p>
          <a:p>
            <a:pPr fontAlgn="base">
              <a:spcBef>
                <a:spcPct val="20000"/>
              </a:spcBef>
              <a:spcAft>
                <a:spcPct val="0"/>
              </a:spcAft>
              <a:defRPr/>
            </a:pPr>
            <a:endParaRPr lang="ja-JP" altLang="en-US" sz="2000" b="1" dirty="0">
              <a:solidFill>
                <a:srgbClr val="FFFFFF"/>
              </a:solidFill>
              <a:effectLst>
                <a:outerShdw blurRad="38100" dist="38100" dir="2700000" algn="tl">
                  <a:srgbClr val="000000"/>
                </a:outerShdw>
              </a:effectLst>
              <a:ea typeface="Osaka" charset="-128"/>
            </a:endParaRPr>
          </a:p>
          <a:p>
            <a:pPr fontAlgn="base">
              <a:spcBef>
                <a:spcPct val="20000"/>
              </a:spcBef>
              <a:spcAft>
                <a:spcPct val="0"/>
              </a:spcAft>
              <a:defRPr/>
            </a:pPr>
            <a:r>
              <a:rPr lang="en-US" altLang="ja-JP" sz="2000" b="1" dirty="0">
                <a:solidFill>
                  <a:srgbClr val="FFFFFF"/>
                </a:solidFill>
                <a:effectLst>
                  <a:outerShdw blurRad="38100" dist="38100" dir="2700000" algn="tl">
                    <a:srgbClr val="000000"/>
                  </a:outerShdw>
                </a:effectLst>
                <a:ea typeface="Osaka" charset="-128"/>
              </a:rPr>
              <a:t>2008</a:t>
            </a:r>
            <a:r>
              <a:rPr lang="ja-JP" altLang="en-US" sz="2000" b="1" dirty="0">
                <a:solidFill>
                  <a:srgbClr val="FFFFFF"/>
                </a:solidFill>
                <a:effectLst>
                  <a:outerShdw blurRad="38100" dist="38100" dir="2700000" algn="tl">
                    <a:srgbClr val="000000"/>
                  </a:outerShdw>
                </a:effectLst>
                <a:ea typeface="Osaka" charset="-128"/>
              </a:rPr>
              <a:t>年  　</a:t>
            </a:r>
            <a:r>
              <a:rPr lang="en-US" altLang="ja-JP" sz="2000" b="1" dirty="0">
                <a:solidFill>
                  <a:srgbClr val="FFFFFF"/>
                </a:solidFill>
                <a:effectLst>
                  <a:outerShdw blurRad="38100" dist="38100" dir="2700000" algn="tl">
                    <a:srgbClr val="000000"/>
                  </a:outerShdw>
                </a:effectLst>
                <a:ea typeface="Osaka" charset="-128"/>
              </a:rPr>
              <a:t>L </a:t>
            </a:r>
            <a:r>
              <a:rPr lang="ja-JP" altLang="en-US" sz="2000" b="1" dirty="0">
                <a:solidFill>
                  <a:srgbClr val="FFFFFF"/>
                </a:solidFill>
                <a:effectLst>
                  <a:outerShdw blurRad="38100" dist="38100" dir="2700000" algn="tl">
                    <a:srgbClr val="000000"/>
                  </a:outerShdw>
                </a:effectLst>
                <a:ea typeface="Osaka" charset="-128"/>
              </a:rPr>
              <a:t>ワクチン      ＜</a:t>
            </a:r>
            <a:r>
              <a:rPr lang="en-US" altLang="ja-JP" sz="2000" b="1" dirty="0">
                <a:solidFill>
                  <a:srgbClr val="FFFFFF"/>
                </a:solidFill>
                <a:effectLst>
                  <a:outerShdw blurRad="38100" dist="38100" dir="2700000" algn="tl">
                    <a:srgbClr val="000000"/>
                  </a:outerShdw>
                </a:effectLst>
                <a:ea typeface="Osaka" charset="-128"/>
              </a:rPr>
              <a:t>1μg</a:t>
            </a:r>
            <a:r>
              <a:rPr lang="ja-JP" altLang="en-US" sz="2000" b="1" dirty="0">
                <a:solidFill>
                  <a:srgbClr val="FFFFFF"/>
                </a:solidFill>
                <a:effectLst>
                  <a:outerShdw blurRad="38100" dist="38100" dir="2700000" algn="tl">
                    <a:srgbClr val="000000"/>
                  </a:outerShdw>
                </a:effectLst>
                <a:ea typeface="Osaka" charset="-128"/>
              </a:rPr>
              <a:t>　　　　　　　  異常なし</a:t>
            </a:r>
          </a:p>
          <a:p>
            <a:pPr fontAlgn="base">
              <a:spcBef>
                <a:spcPct val="20000"/>
              </a:spcBef>
              <a:spcAft>
                <a:spcPct val="0"/>
              </a:spcAft>
              <a:defRPr/>
            </a:pPr>
            <a:endParaRPr lang="ja-JP" altLang="en-US" sz="2000" b="1" dirty="0">
              <a:solidFill>
                <a:srgbClr val="FFFFFF"/>
              </a:solidFill>
              <a:effectLst>
                <a:outerShdw blurRad="38100" dist="38100" dir="2700000" algn="tl">
                  <a:srgbClr val="000000"/>
                </a:outerShdw>
              </a:effectLst>
              <a:ea typeface="Osaka" charset="-128"/>
            </a:endParaRPr>
          </a:p>
          <a:p>
            <a:pPr fontAlgn="base">
              <a:spcBef>
                <a:spcPct val="20000"/>
              </a:spcBef>
              <a:spcAft>
                <a:spcPct val="0"/>
              </a:spcAft>
              <a:defRPr/>
            </a:pPr>
            <a:r>
              <a:rPr lang="en-US" altLang="ja-JP" sz="2000" b="1" dirty="0">
                <a:solidFill>
                  <a:srgbClr val="FFFFFF"/>
                </a:solidFill>
                <a:effectLst>
                  <a:outerShdw blurRad="38100" dist="38100" dir="2700000" algn="tl">
                    <a:srgbClr val="000000"/>
                  </a:outerShdw>
                </a:effectLst>
                <a:ea typeface="Osaka" charset="-128"/>
              </a:rPr>
              <a:t>2009</a:t>
            </a:r>
            <a:r>
              <a:rPr lang="ja-JP" altLang="en-US" sz="2000" b="1" dirty="0">
                <a:solidFill>
                  <a:srgbClr val="FFFFFF"/>
                </a:solidFill>
                <a:effectLst>
                  <a:outerShdw blurRad="38100" dist="38100" dir="2700000" algn="tl">
                    <a:srgbClr val="000000"/>
                  </a:outerShdw>
                </a:effectLst>
                <a:ea typeface="Osaka" charset="-128"/>
              </a:rPr>
              <a:t>年　  </a:t>
            </a:r>
            <a:r>
              <a:rPr lang="en-US" altLang="ja-JP" sz="2000" b="1" dirty="0">
                <a:solidFill>
                  <a:srgbClr val="FFFFFF"/>
                </a:solidFill>
                <a:effectLst>
                  <a:outerShdw blurRad="38100" dist="38100" dir="2700000" algn="tl">
                    <a:srgbClr val="000000"/>
                  </a:outerShdw>
                </a:effectLst>
                <a:ea typeface="Osaka" charset="-128"/>
              </a:rPr>
              <a:t>O </a:t>
            </a:r>
            <a:r>
              <a:rPr lang="ja-JP" altLang="en-US" sz="2000" b="1" dirty="0">
                <a:solidFill>
                  <a:srgbClr val="FFFFFF"/>
                </a:solidFill>
                <a:effectLst>
                  <a:outerShdw blurRad="38100" dist="38100" dir="2700000" algn="tl">
                    <a:srgbClr val="000000"/>
                  </a:outerShdw>
                </a:effectLst>
                <a:ea typeface="Osaka" charset="-128"/>
              </a:rPr>
              <a:t>ワクチン　     </a:t>
            </a:r>
            <a:r>
              <a:rPr lang="en-US" altLang="ja-JP" sz="2000" b="1" dirty="0">
                <a:solidFill>
                  <a:srgbClr val="FFFFFF"/>
                </a:solidFill>
                <a:effectLst>
                  <a:outerShdw blurRad="38100" dist="38100" dir="2700000" algn="tl">
                    <a:srgbClr val="000000"/>
                  </a:outerShdw>
                </a:effectLst>
                <a:ea typeface="Osaka" charset="-128"/>
              </a:rPr>
              <a:t>58.6μg</a:t>
            </a:r>
            <a:r>
              <a:rPr lang="ja-JP" altLang="en-US" sz="2000" b="1" dirty="0">
                <a:solidFill>
                  <a:srgbClr val="FFFFFF"/>
                </a:solidFill>
                <a:effectLst>
                  <a:outerShdw blurRad="38100" dist="38100" dir="2700000" algn="tl">
                    <a:srgbClr val="000000"/>
                  </a:outerShdw>
                </a:effectLst>
                <a:ea typeface="Osaka" charset="-128"/>
              </a:rPr>
              <a:t>　　　　　　  異常なし</a:t>
            </a:r>
          </a:p>
          <a:p>
            <a:pPr fontAlgn="base">
              <a:spcBef>
                <a:spcPct val="20000"/>
              </a:spcBef>
              <a:spcAft>
                <a:spcPct val="0"/>
              </a:spcAft>
              <a:defRPr/>
            </a:pPr>
            <a:endParaRPr lang="ja-JP" altLang="en-US" sz="2000" b="1" dirty="0">
              <a:solidFill>
                <a:srgbClr val="FFFFFF"/>
              </a:solidFill>
              <a:effectLst>
                <a:outerShdw blurRad="38100" dist="38100" dir="2700000" algn="tl">
                  <a:srgbClr val="000000"/>
                </a:outerShdw>
              </a:effectLst>
              <a:ea typeface="Osaka" charset="-128"/>
            </a:endParaRPr>
          </a:p>
          <a:p>
            <a:pPr fontAlgn="base">
              <a:spcBef>
                <a:spcPct val="20000"/>
              </a:spcBef>
              <a:spcAft>
                <a:spcPct val="0"/>
              </a:spcAft>
              <a:defRPr/>
            </a:pPr>
            <a:r>
              <a:rPr lang="en-US" altLang="ja-JP" sz="2000" b="1" dirty="0">
                <a:solidFill>
                  <a:srgbClr val="FFFFFF"/>
                </a:solidFill>
                <a:effectLst>
                  <a:outerShdw blurRad="38100" dist="38100" dir="2700000" algn="tl">
                    <a:srgbClr val="000000"/>
                  </a:outerShdw>
                </a:effectLst>
                <a:ea typeface="Osaka" charset="-128"/>
              </a:rPr>
              <a:t>2010</a:t>
            </a:r>
            <a:r>
              <a:rPr lang="ja-JP" altLang="en-US" sz="2000" b="1" dirty="0">
                <a:solidFill>
                  <a:srgbClr val="FFFFFF"/>
                </a:solidFill>
                <a:effectLst>
                  <a:outerShdw blurRad="38100" dist="38100" dir="2700000" algn="tl">
                    <a:srgbClr val="000000"/>
                  </a:outerShdw>
                </a:effectLst>
                <a:ea typeface="Osaka" charset="-128"/>
              </a:rPr>
              <a:t>年　  </a:t>
            </a:r>
            <a:r>
              <a:rPr lang="en-US" altLang="ja-JP" sz="2000" b="1" dirty="0">
                <a:solidFill>
                  <a:srgbClr val="FFFFFF"/>
                </a:solidFill>
                <a:effectLst>
                  <a:outerShdw blurRad="38100" dist="38100" dir="2700000" algn="tl">
                    <a:srgbClr val="000000"/>
                  </a:outerShdw>
                </a:effectLst>
                <a:ea typeface="Osaka" charset="-128"/>
              </a:rPr>
              <a:t>O </a:t>
            </a:r>
            <a:r>
              <a:rPr lang="ja-JP" altLang="en-US" sz="2000" b="1" dirty="0">
                <a:solidFill>
                  <a:srgbClr val="FFFFFF"/>
                </a:solidFill>
                <a:effectLst>
                  <a:outerShdw blurRad="38100" dist="38100" dir="2700000" algn="tl">
                    <a:srgbClr val="000000"/>
                  </a:outerShdw>
                </a:effectLst>
                <a:ea typeface="Osaka" charset="-128"/>
              </a:rPr>
              <a:t>ワクチン　     </a:t>
            </a:r>
            <a:r>
              <a:rPr lang="en-US" altLang="ja-JP" sz="2000" b="1" dirty="0">
                <a:solidFill>
                  <a:srgbClr val="FFFFFF"/>
                </a:solidFill>
                <a:effectLst>
                  <a:outerShdw blurRad="38100" dist="38100" dir="2700000" algn="tl">
                    <a:srgbClr val="000000"/>
                  </a:outerShdw>
                </a:effectLst>
                <a:ea typeface="Osaka" charset="-128"/>
              </a:rPr>
              <a:t>63.4μg</a:t>
            </a:r>
            <a:r>
              <a:rPr lang="ja-JP" altLang="en-US" sz="2000" b="1" dirty="0">
                <a:solidFill>
                  <a:srgbClr val="FFFFFF"/>
                </a:solidFill>
                <a:effectLst>
                  <a:outerShdw blurRad="38100" dist="38100" dir="2700000" algn="tl">
                    <a:srgbClr val="000000"/>
                  </a:outerShdw>
                </a:effectLst>
                <a:ea typeface="Osaka" charset="-128"/>
              </a:rPr>
              <a:t>　　　　　　　  </a:t>
            </a:r>
            <a:r>
              <a:rPr lang="ja-JP" altLang="en-US" sz="2000" b="1" dirty="0">
                <a:solidFill>
                  <a:srgbClr val="FF0000"/>
                </a:solidFill>
                <a:effectLst>
                  <a:outerShdw blurRad="38100" dist="38100" dir="2700000" algn="tl">
                    <a:srgbClr val="000000"/>
                  </a:outerShdw>
                </a:effectLst>
                <a:ea typeface="Osaka" charset="-128"/>
              </a:rPr>
              <a:t>異常　</a:t>
            </a:r>
          </a:p>
          <a:p>
            <a:pPr fontAlgn="base">
              <a:spcBef>
                <a:spcPct val="20000"/>
              </a:spcBef>
              <a:spcAft>
                <a:spcPct val="0"/>
              </a:spcAft>
              <a:defRPr/>
            </a:pPr>
            <a:endParaRPr lang="ja-JP" altLang="en-US" sz="2000" b="1" dirty="0">
              <a:solidFill>
                <a:srgbClr val="FF0000"/>
              </a:solidFill>
              <a:effectLst>
                <a:outerShdw blurRad="38100" dist="38100" dir="2700000" algn="tl">
                  <a:srgbClr val="000000"/>
                </a:outerShdw>
              </a:effectLst>
              <a:ea typeface="Osaka" charset="-128"/>
            </a:endParaRPr>
          </a:p>
          <a:p>
            <a:pPr fontAlgn="base">
              <a:spcBef>
                <a:spcPct val="20000"/>
              </a:spcBef>
              <a:spcAft>
                <a:spcPct val="0"/>
              </a:spcAft>
              <a:defRPr/>
            </a:pPr>
            <a:r>
              <a:rPr lang="ja-JP" altLang="en-US" sz="2000" b="1" dirty="0">
                <a:solidFill>
                  <a:srgbClr val="FFFFFF"/>
                </a:solidFill>
                <a:effectLst>
                  <a:outerShdw blurRad="38100" dist="38100" dir="2700000" algn="tl">
                    <a:srgbClr val="000000"/>
                  </a:outerShdw>
                </a:effectLst>
                <a:ea typeface="Osaka" charset="-128"/>
              </a:rPr>
              <a:t>接種</a:t>
            </a:r>
            <a:r>
              <a:rPr lang="en-US" altLang="ja-JP" sz="2000" b="1" dirty="0">
                <a:solidFill>
                  <a:srgbClr val="FFFFFF"/>
                </a:solidFill>
                <a:effectLst>
                  <a:outerShdw blurRad="38100" dist="38100" dir="2700000" algn="tl">
                    <a:srgbClr val="000000"/>
                  </a:outerShdw>
                </a:effectLst>
                <a:ea typeface="Osaka" charset="-128"/>
              </a:rPr>
              <a:t>2</a:t>
            </a:r>
            <a:r>
              <a:rPr lang="ja-JP" altLang="en-US" sz="2000" b="1" dirty="0">
                <a:solidFill>
                  <a:srgbClr val="FFFFFF"/>
                </a:solidFill>
                <a:effectLst>
                  <a:outerShdw blurRad="38100" dist="38100" dir="2700000" algn="tl">
                    <a:srgbClr val="000000"/>
                  </a:outerShdw>
                </a:effectLst>
                <a:ea typeface="Osaka" charset="-128"/>
              </a:rPr>
              <a:t>時間後の起立不能　直ぐに連絡あり再来院時</a:t>
            </a:r>
            <a:endParaRPr lang="ja-JP" altLang="en-US" sz="2000" b="1" dirty="0">
              <a:solidFill>
                <a:srgbClr val="FF0000"/>
              </a:solidFill>
              <a:effectLst>
                <a:outerShdw blurRad="38100" dist="38100" dir="2700000" algn="tl">
                  <a:srgbClr val="000000"/>
                </a:outerShdw>
              </a:effectLst>
              <a:ea typeface="Osaka" charset="-128"/>
            </a:endParaRPr>
          </a:p>
          <a:p>
            <a:pPr fontAlgn="base">
              <a:spcBef>
                <a:spcPct val="20000"/>
              </a:spcBef>
              <a:spcAft>
                <a:spcPct val="0"/>
              </a:spcAft>
              <a:defRPr/>
            </a:pPr>
            <a:r>
              <a:rPr lang="ja-JP" altLang="en-US" sz="2000" b="1" dirty="0">
                <a:solidFill>
                  <a:srgbClr val="FFFFFF"/>
                </a:solidFill>
                <a:effectLst>
                  <a:outerShdw blurRad="38100" dist="38100" dir="2700000" algn="tl">
                    <a:srgbClr val="000000"/>
                  </a:outerShdw>
                </a:effectLst>
                <a:ea typeface="Osaka" charset="-128"/>
              </a:rPr>
              <a:t>一般症状正常　血圧　心拍正常　ステロイド</a:t>
            </a:r>
            <a:r>
              <a:rPr lang="en-US" altLang="ja-JP" sz="2000" b="1" dirty="0">
                <a:solidFill>
                  <a:srgbClr val="FFFFFF"/>
                </a:solidFill>
                <a:effectLst>
                  <a:outerShdw blurRad="38100" dist="38100" dir="2700000" algn="tl">
                    <a:srgbClr val="000000"/>
                  </a:outerShdw>
                </a:effectLst>
                <a:ea typeface="Osaka" charset="-128"/>
              </a:rPr>
              <a:t>1mg/kg</a:t>
            </a:r>
            <a:r>
              <a:rPr lang="ja-JP" altLang="en-US" sz="2000" b="1" dirty="0">
                <a:solidFill>
                  <a:srgbClr val="FFFFFF"/>
                </a:solidFill>
                <a:effectLst>
                  <a:outerShdw blurRad="38100" dist="38100" dir="2700000" algn="tl">
                    <a:srgbClr val="000000"/>
                  </a:outerShdw>
                </a:effectLst>
                <a:ea typeface="Osaka" charset="-128"/>
              </a:rPr>
              <a:t>　ＳＣ処置　</a:t>
            </a:r>
          </a:p>
          <a:p>
            <a:pPr fontAlgn="base">
              <a:spcBef>
                <a:spcPct val="20000"/>
              </a:spcBef>
              <a:spcAft>
                <a:spcPct val="0"/>
              </a:spcAft>
              <a:defRPr/>
            </a:pPr>
            <a:r>
              <a:rPr lang="ja-JP" altLang="en-US" sz="2000" b="1" dirty="0">
                <a:solidFill>
                  <a:srgbClr val="FFFFFF"/>
                </a:solidFill>
                <a:effectLst>
                  <a:outerShdw blurRad="38100" dist="38100" dir="2700000" algn="tl">
                    <a:srgbClr val="000000"/>
                  </a:outerShdw>
                </a:effectLst>
                <a:ea typeface="Osaka" charset="-128"/>
              </a:rPr>
              <a:t>その後経過良好　アレルギー歴のある</a:t>
            </a:r>
            <a:r>
              <a:rPr lang="en-US" altLang="ja-JP" sz="2000" b="1" dirty="0">
                <a:solidFill>
                  <a:srgbClr val="FFFFFF"/>
                </a:solidFill>
                <a:effectLst>
                  <a:outerShdw blurRad="38100" dist="38100" dir="2700000" algn="tl">
                    <a:srgbClr val="000000"/>
                  </a:outerShdw>
                </a:effectLst>
                <a:ea typeface="Osaka" charset="-128"/>
              </a:rPr>
              <a:t>6kg</a:t>
            </a:r>
            <a:r>
              <a:rPr lang="ja-JP" altLang="en-US" sz="2000" b="1" dirty="0">
                <a:solidFill>
                  <a:srgbClr val="FFFFFF"/>
                </a:solidFill>
                <a:effectLst>
                  <a:outerShdw blurRad="38100" dist="38100" dir="2700000" algn="tl">
                    <a:srgbClr val="000000"/>
                  </a:outerShdw>
                </a:effectLst>
                <a:ea typeface="Osaka" charset="-128"/>
              </a:rPr>
              <a:t>の犬で</a:t>
            </a:r>
            <a:endParaRPr lang="en-US" altLang="ja-JP" sz="2000" b="1" dirty="0">
              <a:solidFill>
                <a:srgbClr val="FFFFFF"/>
              </a:solidFill>
              <a:effectLst>
                <a:outerShdw blurRad="38100" dist="38100" dir="2700000" algn="tl">
                  <a:srgbClr val="000000"/>
                </a:outerShdw>
              </a:effectLst>
              <a:ea typeface="Osaka" charset="-128"/>
            </a:endParaRPr>
          </a:p>
          <a:p>
            <a:pPr fontAlgn="base">
              <a:spcBef>
                <a:spcPct val="20000"/>
              </a:spcBef>
              <a:spcAft>
                <a:spcPct val="0"/>
              </a:spcAft>
              <a:defRPr/>
            </a:pPr>
            <a:r>
              <a:rPr lang="en-US" altLang="ja-JP" sz="2000" b="1" dirty="0">
                <a:solidFill>
                  <a:srgbClr val="FFFF00"/>
                </a:solidFill>
                <a:effectLst>
                  <a:outerShdw blurRad="38100" dist="38100" dir="2700000" algn="tl">
                    <a:srgbClr val="000000"/>
                  </a:outerShdw>
                </a:effectLst>
                <a:ea typeface="Osaka" charset="-128"/>
              </a:rPr>
              <a:t>BSA</a:t>
            </a:r>
            <a:r>
              <a:rPr lang="ja-JP" altLang="en-US" sz="2000" b="1" dirty="0">
                <a:solidFill>
                  <a:srgbClr val="FFFF00"/>
                </a:solidFill>
                <a:effectLst>
                  <a:outerShdw blurRad="38100" dist="38100" dir="2700000" algn="tl">
                    <a:srgbClr val="000000"/>
                  </a:outerShdw>
                </a:effectLst>
                <a:ea typeface="Osaka" charset="-128"/>
              </a:rPr>
              <a:t>量</a:t>
            </a:r>
            <a:r>
              <a:rPr lang="en-US" altLang="ja-JP" sz="2000" b="1" dirty="0">
                <a:solidFill>
                  <a:srgbClr val="FFFF00"/>
                </a:solidFill>
                <a:effectLst>
                  <a:outerShdw blurRad="38100" dist="38100" dir="2700000" algn="tl">
                    <a:srgbClr val="000000"/>
                  </a:outerShdw>
                </a:effectLst>
                <a:ea typeface="Osaka" charset="-128"/>
              </a:rPr>
              <a:t>60μ</a:t>
            </a:r>
            <a:r>
              <a:rPr lang="ja-JP" altLang="en-US" sz="2000" b="1" dirty="0">
                <a:solidFill>
                  <a:srgbClr val="FFFF00"/>
                </a:solidFill>
                <a:effectLst>
                  <a:outerShdw blurRad="38100" dist="38100" dir="2700000" algn="tl">
                    <a:srgbClr val="000000"/>
                  </a:outerShdw>
                </a:effectLst>
                <a:ea typeface="Osaka" charset="-128"/>
              </a:rPr>
              <a:t>ｇあたりが副反応が起きた。　</a:t>
            </a:r>
            <a:endParaRPr lang="en-US" altLang="ja-JP" sz="2000" b="1" dirty="0">
              <a:solidFill>
                <a:srgbClr val="FFFF00"/>
              </a:solidFill>
              <a:effectLst>
                <a:outerShdw blurRad="38100" dist="38100" dir="2700000" algn="tl">
                  <a:srgbClr val="000000"/>
                </a:outerShdw>
              </a:effectLst>
              <a:ea typeface="Osaka" charset="-128"/>
            </a:endParaRPr>
          </a:p>
          <a:p>
            <a:pPr fontAlgn="base">
              <a:spcBef>
                <a:spcPct val="20000"/>
              </a:spcBef>
              <a:spcAft>
                <a:spcPct val="0"/>
              </a:spcAft>
              <a:defRPr/>
            </a:pPr>
            <a:endParaRPr lang="en-US" altLang="ja-JP" sz="2000" b="1" dirty="0">
              <a:solidFill>
                <a:srgbClr val="FF0000"/>
              </a:solidFill>
              <a:effectLst>
                <a:outerShdw blurRad="38100" dist="38100" dir="2700000" algn="tl">
                  <a:srgbClr val="000000"/>
                </a:outerShdw>
              </a:effectLst>
              <a:ea typeface="Osaka" charset="-128"/>
            </a:endParaRPr>
          </a:p>
        </p:txBody>
      </p:sp>
      <p:sp>
        <p:nvSpPr>
          <p:cNvPr id="372743" name="Line 7">
            <a:extLst>
              <a:ext uri="{FF2B5EF4-FFF2-40B4-BE49-F238E27FC236}">
                <a16:creationId xmlns:a16="http://schemas.microsoft.com/office/drawing/2014/main" id="{A8B35EB3-E907-5F5F-1F14-7C1411E83DA6}"/>
              </a:ext>
            </a:extLst>
          </p:cNvPr>
          <p:cNvSpPr>
            <a:spLocks noChangeShapeType="1"/>
          </p:cNvSpPr>
          <p:nvPr/>
        </p:nvSpPr>
        <p:spPr bwMode="auto">
          <a:xfrm>
            <a:off x="2495550" y="1844675"/>
            <a:ext cx="6985000" cy="0"/>
          </a:xfrm>
          <a:prstGeom prst="line">
            <a:avLst/>
          </a:prstGeom>
          <a:noFill/>
          <a:ln w="9525">
            <a:solidFill>
              <a:schemeClr val="tx1"/>
            </a:solidFill>
            <a:round/>
            <a:headEnd/>
            <a:tailEn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
        <p:nvSpPr>
          <p:cNvPr id="372744" name="Line 8">
            <a:extLst>
              <a:ext uri="{FF2B5EF4-FFF2-40B4-BE49-F238E27FC236}">
                <a16:creationId xmlns:a16="http://schemas.microsoft.com/office/drawing/2014/main" id="{2BBC2033-D4E5-A28D-C428-DD79BAB32170}"/>
              </a:ext>
            </a:extLst>
          </p:cNvPr>
          <p:cNvSpPr>
            <a:spLocks noChangeShapeType="1"/>
          </p:cNvSpPr>
          <p:nvPr/>
        </p:nvSpPr>
        <p:spPr bwMode="auto">
          <a:xfrm>
            <a:off x="2601914" y="4868863"/>
            <a:ext cx="6986587" cy="0"/>
          </a:xfrm>
          <a:prstGeom prst="line">
            <a:avLst/>
          </a:prstGeom>
          <a:noFill/>
          <a:ln w="9525">
            <a:solidFill>
              <a:schemeClr val="tx1"/>
            </a:solidFill>
            <a:round/>
            <a:headEnd/>
            <a:tailEnd/>
          </a:ln>
          <a:effectLst/>
        </p:spPr>
        <p:txBody>
          <a:bodyPr/>
          <a:lstStyle/>
          <a:p>
            <a:pPr fontAlgn="base">
              <a:spcBef>
                <a:spcPct val="20000"/>
              </a:spcBef>
              <a:spcAft>
                <a:spcPct val="0"/>
              </a:spcAft>
              <a:defRPr/>
            </a:pPr>
            <a:endParaRPr lang="ja-JP" altLang="en-US" sz="1000" b="1">
              <a:solidFill>
                <a:srgbClr val="FFFFFF"/>
              </a:solidFill>
              <a:effectLst>
                <a:outerShdw blurRad="38100" dist="38100" dir="2700000" algn="tl">
                  <a:srgbClr val="000000">
                    <a:alpha val="43137"/>
                  </a:srgbClr>
                </a:outerShdw>
              </a:effectLst>
              <a:ea typeface="Osaka" charset="-128"/>
            </a:endParaRPr>
          </a:p>
        </p:txBody>
      </p:sp>
    </p:spTree>
  </p:cSld>
  <p:clrMapOvr>
    <a:masterClrMapping/>
  </p:clrMapOvr>
</p:sld>
</file>

<file path=ppt/theme/theme1.xml><?xml version="1.0" encoding="utf-8"?>
<a:theme xmlns:a="http://schemas.openxmlformats.org/drawingml/2006/main" name="標準デザイン">
  <a:themeElements>
    <a:clrScheme name="">
      <a:dk1>
        <a:srgbClr val="000000"/>
      </a:dk1>
      <a:lt1>
        <a:srgbClr val="FFFFFF"/>
      </a:lt1>
      <a:dk2>
        <a:srgbClr val="000066"/>
      </a:dk2>
      <a:lt2>
        <a:srgbClr val="FFFF00"/>
      </a:lt2>
      <a:accent1>
        <a:srgbClr val="FF9900"/>
      </a:accent1>
      <a:accent2>
        <a:srgbClr val="00FFFF"/>
      </a:accent2>
      <a:accent3>
        <a:srgbClr val="AAAAB8"/>
      </a:accent3>
      <a:accent4>
        <a:srgbClr val="DADADA"/>
      </a:accent4>
      <a:accent5>
        <a:srgbClr val="FFCAAA"/>
      </a:accent5>
      <a:accent6>
        <a:srgbClr val="00E7E7"/>
      </a:accent6>
      <a:hlink>
        <a:srgbClr val="FF0000"/>
      </a:hlink>
      <a:folHlink>
        <a:srgbClr val="969696"/>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1" i="0" u="none" strike="noStrike" cap="none" normalizeH="0" baseline="0" smtClean="0">
            <a:ln>
              <a:noFill/>
            </a:ln>
            <a:solidFill>
              <a:schemeClr val="tx1"/>
            </a:solidFill>
            <a:effectLst>
              <a:outerShdw blurRad="38100" dist="38100" dir="2700000" algn="tl">
                <a:srgbClr val="000000">
                  <a:alpha val="43137"/>
                </a:srgbClr>
              </a:outerShdw>
            </a:effectLst>
            <a:latin typeface="Osaka" charset="-128"/>
            <a:ea typeface="Osaka" charset="-128"/>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1" i="0" u="none" strike="noStrike" cap="none" normalizeH="0" baseline="0" smtClean="0">
            <a:ln>
              <a:noFill/>
            </a:ln>
            <a:solidFill>
              <a:schemeClr val="tx1"/>
            </a:solidFill>
            <a:effectLst>
              <a:outerShdw blurRad="38100" dist="38100" dir="2700000" algn="tl">
                <a:srgbClr val="000000">
                  <a:alpha val="43137"/>
                </a:srgbClr>
              </a:outerShdw>
            </a:effectLst>
            <a:latin typeface="Osaka" charset="-128"/>
            <a:ea typeface="Osaka"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犬混合ワクチン（狂犬病以外）副反応</Template>
  <TotalTime>4</TotalTime>
  <Words>696</Words>
  <Application>Microsoft Office PowerPoint</Application>
  <PresentationFormat>ワイド画面</PresentationFormat>
  <Paragraphs>155</Paragraphs>
  <Slides>14</Slides>
  <Notes>1</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5" baseType="lpstr">
      <vt:lpstr>ＭＳ Ｐゴシック</vt:lpstr>
      <vt:lpstr>ＭＳ ゴシック</vt:lpstr>
      <vt:lpstr>Osaka</vt:lpstr>
      <vt:lpstr>游ゴシック</vt:lpstr>
      <vt:lpstr>Arial</vt:lpstr>
      <vt:lpstr>Calibri</vt:lpstr>
      <vt:lpstr>Times</vt:lpstr>
      <vt:lpstr>Times New Roman</vt:lpstr>
      <vt:lpstr>Verdana</vt:lpstr>
      <vt:lpstr>標準デザイン</vt:lpstr>
      <vt:lpstr>Chart</vt:lpstr>
      <vt:lpstr>犬混合ワクチン（狂犬病以外）副反応について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犬混合ワクチン副反応と体重との関係</vt:lpstr>
      <vt:lpstr>犬混合ワクチン副反応と体重との関係</vt:lpstr>
      <vt:lpstr>PowerPoint プレゼンテーション</vt:lpstr>
      <vt:lpstr>PowerPoint プレゼンテーション</vt:lpstr>
      <vt:lpstr>犬混合ワクチン副反応と体重との関係</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犬混合ワクチン（狂犬病以外）副反応について</dc:title>
  <dc:creator>藤村正人</dc:creator>
  <cp:lastModifiedBy>藤村正人</cp:lastModifiedBy>
  <cp:revision>1</cp:revision>
  <dcterms:created xsi:type="dcterms:W3CDTF">2024-04-28T14:09:55Z</dcterms:created>
  <dcterms:modified xsi:type="dcterms:W3CDTF">2024-04-28T14:14:51Z</dcterms:modified>
</cp:coreProperties>
</file>