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Lst>
  <p:notesMasterIdLst>
    <p:notesMasterId r:id="rId20"/>
  </p:notesMasterIdLst>
  <p:sldIdLst>
    <p:sldId id="542" r:id="rId5"/>
    <p:sldId id="558" r:id="rId6"/>
    <p:sldId id="562" r:id="rId7"/>
    <p:sldId id="561" r:id="rId8"/>
    <p:sldId id="557" r:id="rId9"/>
    <p:sldId id="1087" r:id="rId10"/>
    <p:sldId id="1099" r:id="rId11"/>
    <p:sldId id="1091" r:id="rId12"/>
    <p:sldId id="1092" r:id="rId13"/>
    <p:sldId id="1101" r:id="rId14"/>
    <p:sldId id="564" r:id="rId15"/>
    <p:sldId id="1088" r:id="rId16"/>
    <p:sldId id="1089" r:id="rId17"/>
    <p:sldId id="555" r:id="rId18"/>
    <p:sldId id="1094" r:id="rId19"/>
  </p:sldIdLst>
  <p:sldSz cx="12192000" cy="6858000"/>
  <p:notesSz cx="6858000" cy="9144000"/>
  <p:defaultTextStyle>
    <a:defPPr>
      <a:defRPr lang="ja-JP"/>
    </a:defPPr>
    <a:lvl1pPr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1pPr>
    <a:lvl2pPr marL="4572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2pPr>
    <a:lvl3pPr marL="9144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3pPr>
    <a:lvl4pPr marL="13716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4pPr>
    <a:lvl5pPr marL="18288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5pPr>
    <a:lvl6pPr marL="22860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6pPr>
    <a:lvl7pPr marL="27432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7pPr>
    <a:lvl8pPr marL="32004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8pPr>
    <a:lvl9pPr marL="36576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藤村 正人"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3D1ED"/>
    <a:srgbClr val="26FAC8"/>
    <a:srgbClr val="02EED2"/>
    <a:srgbClr val="8BFA26"/>
    <a:srgbClr val="23F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27" autoAdjust="0"/>
  </p:normalViewPr>
  <p:slideViewPr>
    <p:cSldViewPr snapToGrid="0">
      <p:cViewPr varScale="1">
        <p:scale>
          <a:sx n="107" d="100"/>
          <a:sy n="107" d="100"/>
        </p:scale>
        <p:origin x="702" y="108"/>
      </p:cViewPr>
      <p:guideLst/>
    </p:cSldViewPr>
  </p:slideViewPr>
  <p:notesTextViewPr>
    <p:cViewPr>
      <p:scale>
        <a:sx n="1" d="1"/>
        <a:sy n="1" d="1"/>
      </p:scale>
      <p:origin x="0" y="0"/>
    </p:cViewPr>
  </p:notesTextViewPr>
  <p:sorterViewPr>
    <p:cViewPr varScale="1">
      <p:scale>
        <a:sx n="100" d="100"/>
        <a:sy n="100" d="100"/>
      </p:scale>
      <p:origin x="0" y="-7284"/>
    </p:cViewPr>
  </p:sorterViewPr>
  <p:notesViewPr>
    <p:cSldViewPr snapToGrid="0">
      <p:cViewPr varScale="1">
        <p:scale>
          <a:sx n="68" d="100"/>
          <a:sy n="68" d="100"/>
        </p:scale>
        <p:origin x="2808"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05278834-683C-4963-82E1-81EACB0B1E95}" type="datetimeFigureOut">
              <a:rPr lang="ja-JP" altLang="en-US"/>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noProof="0"/>
              <a:t>マスター テキストの書式設定</a:t>
            </a:r>
            <a:endParaRPr lang="ja-JP" altLang="en-US" noProof="0"/>
          </a:p>
          <a:p>
            <a:pPr lvl="1"/>
            <a:r>
              <a:rPr lang="ja-JP" altLang="en-US" noProof="0"/>
              <a:t>第 </a:t>
            </a:r>
            <a:r>
              <a:rPr lang="en-US" altLang="ja-JP" noProof="0"/>
              <a:t>2 </a:t>
            </a:r>
            <a:r>
              <a:rPr lang="ja-JP" altLang="en-US" noProof="0"/>
              <a:t>レベル</a:t>
            </a:r>
            <a:endParaRPr lang="ja-JP" altLang="en-US" noProof="0"/>
          </a:p>
          <a:p>
            <a:pPr lvl="2"/>
            <a:r>
              <a:rPr lang="ja-JP" altLang="en-US" noProof="0"/>
              <a:t>第 </a:t>
            </a:r>
            <a:r>
              <a:rPr lang="en-US" altLang="ja-JP" noProof="0"/>
              <a:t>3 </a:t>
            </a:r>
            <a:r>
              <a:rPr lang="ja-JP" altLang="en-US" noProof="0"/>
              <a:t>レベル</a:t>
            </a:r>
            <a:endParaRPr lang="ja-JP" altLang="en-US" noProof="0"/>
          </a:p>
          <a:p>
            <a:pPr lvl="3"/>
            <a:r>
              <a:rPr lang="ja-JP" altLang="en-US" noProof="0"/>
              <a:t>第 </a:t>
            </a:r>
            <a:r>
              <a:rPr lang="en-US" altLang="ja-JP" noProof="0"/>
              <a:t>4 </a:t>
            </a:r>
            <a:r>
              <a:rPr lang="ja-JP" altLang="en-US" noProof="0"/>
              <a:t>レベル</a:t>
            </a:r>
            <a:endParaRPr lang="ja-JP" altLang="en-US" noProof="0"/>
          </a:p>
          <a:p>
            <a:pPr lvl="4"/>
            <a:r>
              <a:rPr lang="ja-JP" altLang="en-US" noProof="0"/>
              <a:t>第 </a:t>
            </a:r>
            <a:r>
              <a:rPr lang="en-US" altLang="ja-JP" noProof="0"/>
              <a:t>5 </a:t>
            </a:r>
            <a:r>
              <a:rPr lang="ja-JP" altLang="en-US" noProof="0"/>
              <a:t>レベル</a:t>
            </a:r>
            <a:endParaRPr lang="ja-JP" altLang="en-US" noProof="0"/>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9B03AC57-8CAE-403D-977B-13B4BD12AD00}" type="slidenum">
              <a:rPr lang="ja-JP" altLang="en-US"/>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endParaRPr lang="ja-JP" altLang="en-US"/>
          </a:p>
        </p:txBody>
      </p:sp>
      <p:sp>
        <p:nvSpPr>
          <p:cNvPr id="3" name="字幕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F58A917-DD89-45FA-A9D9-489954BCBEB4}"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90824D4-9C46-48F9-9934-962A83A82BFC}" type="slidenum">
              <a:rPr lang="ja-JP" altLang="en-US"/>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5171BD2-2AFD-4266-90FC-3AF435DC2EEB}"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B42E2DB-70A7-4631-B7BA-A281B8659B91}" type="slidenum">
              <a:rPr lang="ja-JP" altLang="en-US"/>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ja-JP" altLang="en-US"/>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A5030DB-7437-4A55-82AE-766FB596CA0C}"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4BD8327-E8FD-432D-8FA5-50EE657EB953}" type="slidenum">
              <a:rPr lang="ja-JP" altLang="en-US"/>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5964AD9-15BD-4A8A-8B3C-A53A54C2E51D}"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86A545FE-6293-4022-B600-C3132C06E5EE}" type="slidenum">
              <a:rPr lang="ja-JP" altLang="en-US"/>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6F31666-E46E-450D-BF64-0D485D4837EC}"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6FBA2A5-4276-4565-B8DC-237B952742F2}" type="slidenum">
              <a:rPr lang="ja-JP" altLang="en-US"/>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B988D60-9F46-4CC4-A8C1-7A0C4BDC6E54}"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84AB49C-3821-4215-9101-E918BA50330A}" type="slidenum">
              <a:rPr lang="ja-JP" altLang="en-US"/>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C2080DC-5039-4B1E-B648-D01FCD9217D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524D642-B919-49DB-A908-88DA369C5061}" type="slidenum">
              <a:rPr lang="ja-JP" altLang="en-US"/>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98B14ED2-249A-4065-AD8C-7E994F280637}"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BF2F5C2-CA7A-4F64-9755-1FDF4FC34B63}" type="slidenum">
              <a:rPr lang="ja-JP" altLang="en-US"/>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037A0035-95DF-4D63-8D63-189F1E8B3E12}"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AA94D856-6CC1-4F23-8FA2-34A8E44911B8}" type="slidenum">
              <a:rPr lang="ja-JP" altLang="en-US"/>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651F9867-E5E5-4740-BC95-9F2D7BD54311}"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1129D0F7-AAE6-40D9-B63F-0484D6872EDD}" type="slidenum">
              <a:rPr lang="ja-JP" altLang="en-US"/>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04A810F-68A0-4C78-A74B-E3C997DBC0F3}"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F249D5A-0ED6-4E76-9547-50B6FA142598}" type="slidenum">
              <a:rPr lang="ja-JP" altLang="en-US"/>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D80EDF0-9206-4DD7-B423-07583B5DC4B2}"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AEBBE20-0C49-4A01-ADDD-CA78A63FD13E}" type="slidenum">
              <a:rPr lang="ja-JP" altLang="en-US"/>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DD04B73-53FC-409C-8A79-7F4AF72DEFC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EB4945B3-2379-49F1-8D40-82C9C24B9781}" type="slidenum">
              <a:rPr lang="ja-JP" altLang="en-US"/>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518263E-1597-4FBA-BA73-1622DA4A3795}"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1A07CC-DC89-4F43-8E25-BCCEF61D1163}" type="slidenum">
              <a:rPr lang="ja-JP" altLang="en-US"/>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D225F56-9AFF-444C-99E6-B902956EFD5E}"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7A61A17-22FA-4921-A3FB-74C110659725}" type="slidenum">
              <a:rPr lang="ja-JP" altLang="en-US"/>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1"/>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091231A-17C3-4CAA-B625-E81101720D28}"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46061A19-03BF-4ED4-A49F-D2DD2C4BC37E}" type="slidenum">
              <a:rPr lang="ja-JP" altLang="en-US"/>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61B0104-D0F3-4217-B79E-27331852D72D}"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D140350-CD46-4FA4-9C78-BD53436B1493}" type="slidenum">
              <a:rPr lang="ja-JP" altLang="en-US"/>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2F1E7D4-DF9B-4CB4-B9C8-C7960FE0CB28}"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C6CC899-E090-40A2-9E88-73C0489DD13C}" type="slidenum">
              <a:rPr lang="ja-JP" altLang="en-US"/>
            </a:fld>
            <a:endParaRPr lang="ja-JP"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31D44D9-9F26-4A18-856B-7DBD81764D80}"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6A80492-F0ED-41BC-AE74-86AC85DCD7A5}" type="slidenum">
              <a:rPr lang="ja-JP" altLang="en-US"/>
            </a:fld>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CEF63650-0D6C-4167-AB2C-95EF1121671C}"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0E2E3C9-BDC1-449F-AC11-322853F875B5}" type="slidenum">
              <a:rPr lang="ja-JP" altLang="en-US"/>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CA6E7292-3766-4429-891F-11E7141D9636}"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4DFB8DC2-63E2-4D6C-BAA8-E91F5FC0E4F8}" type="slidenum">
              <a:rPr lang="ja-JP" altLang="en-US"/>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DD110A7C-6C1E-4D76-BE06-FFDE9D6761F6}"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53886D33-ABD2-417A-943B-5C95AB6BB85F}" type="slidenum">
              <a:rPr lang="ja-JP" altLang="en-US"/>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endParaRPr lang="ja-JP" altLang="en-US"/>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F56562C-45E3-4844-A200-AD6801E1294F}"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D55146D-05EA-45C3-8C4F-F786F6C18179}" type="slidenum">
              <a:rPr lang="ja-JP" altLang="en-US"/>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2A77B9E-EBA5-479A-8967-98B7905472FF}"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5FD3A5FA-E5C7-4BFE-8EA0-EBAF4E9AB54B}" type="slidenum">
              <a:rPr lang="ja-JP" altLang="en-US"/>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F59223A-8A55-4C6F-AB1A-0D1965DBDBE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3D962F87-6508-4E36-B07E-235DE1ECC1CD}" type="slidenum">
              <a:rPr lang="ja-JP" altLang="en-US"/>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09772299-D5F0-4F52-A367-7286100068CB}"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0606A34-49E6-475E-B468-D52F10B90271}" type="slidenum">
              <a:rPr lang="ja-JP" altLang="en-US"/>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9347DE8-8BDE-460C-86F7-6408948F5B71}"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5737FC3-B150-42BD-848A-DB3ACD44F8F8}" type="slidenum">
              <a:rPr lang="ja-JP" altLang="en-US"/>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754C336-814A-4DE1-9AEA-7425257544D4}"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94A1F20-F1E6-49AD-B936-505A8F118310}" type="slidenum">
              <a:rPr lang="ja-JP" altLang="en-US"/>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1"/>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80E7AE72-8BC3-4F5E-882E-0066617AFE32}"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93CFA068-4A8B-4944-8EF6-780A795C4B9F}" type="slidenum">
              <a:rPr lang="ja-JP" altLang="en-US"/>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25BC8A0C-635C-4B53-9E67-C3C88142E1C3}"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50E435E-08D7-44ED-AA31-48256000B50D}" type="slidenum">
              <a:rPr lang="ja-JP" altLang="en-US"/>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lang="ja-JP" altLang="en-US"/>
              <a:t>マスター タイトルの書式設定</a:t>
            </a:r>
            <a:endParaRPr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4" name="コンテンツ プレースホルダー 3"/>
          <p:cNvSpPr>
            <a:spLocks noGrp="1"/>
          </p:cNvSpPr>
          <p:nvPr>
            <p:ph sz="half" idx="2"/>
          </p:nvPr>
        </p:nvSpPr>
        <p:spPr>
          <a:xfrm>
            <a:off x="839789" y="2505075"/>
            <a:ext cx="5157787" cy="368458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6" name="コンテンツ プレースホルダー 5"/>
          <p:cNvSpPr>
            <a:spLocks noGrp="1"/>
          </p:cNvSpPr>
          <p:nvPr>
            <p:ph sz="quarter" idx="4"/>
          </p:nvPr>
        </p:nvSpPr>
        <p:spPr>
          <a:xfrm>
            <a:off x="6172201" y="2505075"/>
            <a:ext cx="5183188" cy="368458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C77C7E31-6744-4DC9-BD25-0B40EE4F66E4}" type="datetimeFigureOut">
              <a:rPr lang="ja-JP" altLang="en-US"/>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B222476A-F2E9-40E1-B7C0-F7B172356584}" type="slidenum">
              <a:rPr lang="ja-JP" altLang="en-US"/>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AB82F670-2511-40ED-9B49-6D6516633B06}" type="datetimeFigureOut">
              <a:rPr lang="ja-JP" altLang="en-US"/>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EEB53D36-A01B-482E-BBD9-472B99104ED9}" type="slidenum">
              <a:rPr lang="ja-JP" altLang="en-US"/>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F23D3FD5-D9CE-4592-962B-D7FE69CA8B0E}" type="datetimeFigureOut">
              <a:rPr lang="ja-JP" altLang="en-US"/>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FBB88E30-D3CC-40B7-9947-DD54073CA91E}" type="slidenum">
              <a:rPr lang="ja-JP" altLang="en-US"/>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ja-JP" altLang="en-US"/>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462E3024-D633-4133-8765-F19E8F48F93A}"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78E3E28-C0D8-4DC1-9EA3-FAACED0FAF91}" type="slidenum">
              <a:rPr lang="ja-JP" altLang="en-US"/>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ja-JP" altLang="en-US"/>
          </a:p>
        </p:txBody>
      </p:sp>
      <p:sp>
        <p:nvSpPr>
          <p:cNvPr id="3" name="図プレースホルダー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4D7A7EE0-A4E4-4856-909B-748FA10CB32A}"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270AE247-C246-47C3-832B-151E38BE6CED}" type="slidenum">
              <a:rPr lang="ja-JP" altLang="en-US"/>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マスター タイトルの書式設定</a:t>
            </a:r>
            <a:endParaRPr lang="ja-JP" altLang="en-US"/>
          </a:p>
        </p:txBody>
      </p:sp>
      <p:sp>
        <p:nvSpPr>
          <p:cNvPr id="1027" name="テキスト プレースホルダー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80FEDF36-BD84-4FA6-A9D7-2E727E1779DF}" type="datetimeFigureOut">
              <a:rPr lang="ja-JP" altLang="en-US"/>
            </a:fld>
            <a:endParaRPr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ea typeface="+mn-ea"/>
              </a:defRPr>
            </a:lvl1pPr>
          </a:lstStyle>
          <a:p>
            <a:pPr>
              <a:defRPr/>
            </a:pPr>
            <a:fld id="{9DAB0397-DEF7-48CB-AAA9-976C8C4D3B80}"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3075"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EDB0C6AE-0F99-4F2A-AF51-1D1FBF5133C9}"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900">
                <a:solidFill>
                  <a:srgbClr val="898989"/>
                </a:solidFill>
                <a:latin typeface="Calibri" panose="020F0502020204030204" pitchFamily="34" charset="0"/>
                <a:ea typeface="+mn-ea"/>
              </a:defRPr>
            </a:lvl1pPr>
          </a:lstStyle>
          <a:p>
            <a:pPr>
              <a:defRPr/>
            </a:pPr>
            <a:fld id="{DFFD1098-ED63-4017-964A-ADEBA155FA7B}"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170"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7171"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58970518-AFEF-43A3-A5AF-86C9D3EDCB4B}"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900">
                <a:solidFill>
                  <a:srgbClr val="898989"/>
                </a:solidFill>
                <a:latin typeface="Calibri" panose="020F0502020204030204" pitchFamily="34" charset="0"/>
                <a:ea typeface="+mn-ea"/>
              </a:defRPr>
            </a:lvl1pPr>
          </a:lstStyle>
          <a:p>
            <a:pPr>
              <a:defRPr/>
            </a:pPr>
            <a:fld id="{0A000669-E09D-43B2-BEAC-FAA01E109472}"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pn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9.jpe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テキスト ボックス 4"/>
          <p:cNvSpPr txBox="1">
            <a:spLocks noChangeArrowheads="1"/>
          </p:cNvSpPr>
          <p:nvPr/>
        </p:nvSpPr>
        <p:spPr bwMode="auto">
          <a:xfrm>
            <a:off x="1818323" y="2392045"/>
            <a:ext cx="9158287"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6000" b="1">
                <a:solidFill>
                  <a:srgbClr val="FFFF00"/>
                </a:solidFill>
                <a:latin typeface="メイリオ" panose="020B0604030504040204" pitchFamily="50" charset="-128"/>
                <a:ea typeface="メイリオ" panose="020B0604030504040204" pitchFamily="50" charset="-128"/>
              </a:rPr>
              <a:t>バイオフィルムの画像</a:t>
            </a:r>
            <a:endParaRPr lang="ja-JP" altLang="en-US" sz="6000" b="1">
              <a:solidFill>
                <a:srgbClr val="FFFF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2" descr="口を開けている犬&#10;&#10;中程度の精度で自動的に生成された説明"/>
          <p:cNvPicPr>
            <a:picLocks noChangeAspect="1" noChangeArrowheads="1"/>
          </p:cNvPicPr>
          <p:nvPr/>
        </p:nvPicPr>
        <p:blipFill>
          <a:blip r:embed="rId1">
            <a:extLst>
              <a:ext uri="{28A0092B-C50C-407E-A947-70E740481C1C}">
                <a14:useLocalDpi xmlns:a14="http://schemas.microsoft.com/office/drawing/2010/main" val="0"/>
              </a:ext>
            </a:extLst>
          </a:blip>
          <a:srcRect l="18788" r="16656" b="36430"/>
          <a:stretch>
            <a:fillRect/>
          </a:stretch>
        </p:blipFill>
        <p:spPr bwMode="auto">
          <a:xfrm>
            <a:off x="795338" y="1235075"/>
            <a:ext cx="5300662"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図 4" descr="食品, 写真, 男, ケーキ が含まれている画像&#10;&#10;自動的に生成された説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363" y="2782888"/>
            <a:ext cx="4521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テキスト ボックス 6"/>
          <p:cNvSpPr txBox="1">
            <a:spLocks noChangeArrowheads="1"/>
          </p:cNvSpPr>
          <p:nvPr/>
        </p:nvSpPr>
        <p:spPr bwMode="auto">
          <a:xfrm>
            <a:off x="7208838" y="549275"/>
            <a:ext cx="3895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400" b="1">
                <a:solidFill>
                  <a:schemeClr val="bg1"/>
                </a:solidFill>
                <a:latin typeface="メイリオ" panose="020B0604030504040204" pitchFamily="50" charset="-128"/>
                <a:ea typeface="メイリオ" panose="020B0604030504040204" pitchFamily="50" charset="-128"/>
              </a:rPr>
              <a:t>NO6 </a:t>
            </a:r>
            <a:r>
              <a:rPr lang="ja-JP" altLang="en-US" sz="2400" b="1">
                <a:solidFill>
                  <a:schemeClr val="bg1"/>
                </a:solidFill>
                <a:latin typeface="メイリオ" panose="020B0604030504040204" pitchFamily="50" charset="-128"/>
                <a:ea typeface="メイリオ" panose="020B0604030504040204" pitchFamily="50" charset="-128"/>
              </a:rPr>
              <a:t>雑種・耳　</a:t>
            </a:r>
            <a:r>
              <a:rPr lang="en-US" altLang="ja-JP" sz="2400" b="1">
                <a:solidFill>
                  <a:schemeClr val="bg1"/>
                </a:solidFill>
                <a:latin typeface="メイリオ" panose="020B0604030504040204" pitchFamily="50" charset="-128"/>
                <a:ea typeface="メイリオ" panose="020B0604030504040204" pitchFamily="50" charset="-128"/>
              </a:rPr>
              <a:t>Malassezia sp.</a:t>
            </a:r>
            <a:r>
              <a:rPr lang="ja-JP" altLang="en-US" sz="2400" b="1">
                <a:solidFill>
                  <a:schemeClr val="bg1"/>
                </a:solidFill>
                <a:latin typeface="メイリオ" panose="020B0604030504040204" pitchFamily="50" charset="-128"/>
                <a:ea typeface="メイリオ" panose="020B0604030504040204" pitchFamily="50" charset="-128"/>
              </a:rPr>
              <a:t>　</a:t>
            </a:r>
            <a:endParaRPr lang="ja-JP" altLang="en-US" sz="2400" b="1">
              <a:solidFill>
                <a:schemeClr val="bg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6163" y="209550"/>
            <a:ext cx="1009967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テキスト ボックス 9"/>
          <p:cNvSpPr txBox="1">
            <a:spLocks noChangeArrowheads="1"/>
          </p:cNvSpPr>
          <p:nvPr/>
        </p:nvSpPr>
        <p:spPr bwMode="auto">
          <a:xfrm>
            <a:off x="3927475" y="5632450"/>
            <a:ext cx="7218363"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b="1">
                <a:latin typeface="メイリオ" panose="020B0604030504040204" pitchFamily="50" charset="-128"/>
                <a:ea typeface="メイリオ" panose="020B0604030504040204" pitchFamily="50" charset="-128"/>
              </a:rPr>
              <a:t> </a:t>
            </a:r>
            <a:r>
              <a:rPr lang="ja-JP" altLang="en-US" sz="2000" b="1">
                <a:latin typeface="メイリオ" panose="020B0604030504040204" pitchFamily="50" charset="-128"/>
                <a:ea typeface="メイリオ" panose="020B0604030504040204" pitchFamily="50" charset="-128"/>
              </a:rPr>
              <a:t>雑種・耳　</a:t>
            </a:r>
            <a:r>
              <a:rPr lang="en-US" altLang="ja-JP" sz="2000" b="1">
                <a:latin typeface="メイリオ" panose="020B0604030504040204" pitchFamily="50" charset="-128"/>
                <a:ea typeface="メイリオ" panose="020B0604030504040204" pitchFamily="50" charset="-128"/>
              </a:rPr>
              <a:t>Malassezia sp.</a:t>
            </a:r>
            <a:r>
              <a:rPr lang="ja-JP" altLang="en-US" sz="2000" b="1">
                <a:latin typeface="メイリオ" panose="020B0604030504040204" pitchFamily="50" charset="-128"/>
                <a:ea typeface="メイリオ" panose="020B0604030504040204" pitchFamily="50" charset="-128"/>
              </a:rPr>
              <a:t>　典型的な</a:t>
            </a:r>
            <a:r>
              <a:rPr lang="en-US" altLang="ja-JP" sz="2000" b="1">
                <a:latin typeface="メイリオ" panose="020B0604030504040204" pitchFamily="50" charset="-128"/>
                <a:ea typeface="メイリオ" panose="020B0604030504040204" pitchFamily="50" charset="-128"/>
              </a:rPr>
              <a:t>BF</a:t>
            </a:r>
            <a:r>
              <a:rPr lang="ja-JP" altLang="en-US" sz="2000" b="1">
                <a:latin typeface="メイリオ" panose="020B0604030504040204" pitchFamily="50" charset="-128"/>
                <a:ea typeface="メイリオ" panose="020B0604030504040204" pitchFamily="50" charset="-128"/>
              </a:rPr>
              <a:t>　深緑青色　緑傾向への変色は、耳垢の影響。　</a:t>
            </a:r>
            <a:endParaRPr lang="en-US" altLang="ja-JP" sz="2000" b="1">
              <a:latin typeface="メイリオ" panose="020B0604030504040204" pitchFamily="50" charset="-128"/>
              <a:ea typeface="メイリオ" panose="020B0604030504040204" pitchFamily="50" charset="-128"/>
            </a:endParaRPr>
          </a:p>
          <a:p>
            <a:pPr eaLnBrk="1" hangingPunct="1"/>
            <a:r>
              <a:rPr lang="ja-JP" altLang="en-US" sz="2000" b="1">
                <a:latin typeface="メイリオ" panose="020B0604030504040204" pitchFamily="50" charset="-128"/>
                <a:ea typeface="メイリオ" panose="020B0604030504040204" pitchFamily="50" charset="-128"/>
              </a:rPr>
              <a:t>つぼみ形態　強固な</a:t>
            </a:r>
            <a:r>
              <a:rPr lang="en-US" altLang="ja-JP" sz="2000" b="1">
                <a:latin typeface="メイリオ" panose="020B0604030504040204" pitchFamily="50" charset="-128"/>
                <a:ea typeface="メイリオ" panose="020B0604030504040204" pitchFamily="50" charset="-128"/>
              </a:rPr>
              <a:t>BF</a:t>
            </a:r>
            <a:r>
              <a:rPr lang="ja-JP" altLang="en-US" sz="2000" b="1">
                <a:latin typeface="メイリオ" panose="020B0604030504040204" pitchFamily="50" charset="-128"/>
                <a:ea typeface="メイリオ" panose="020B0604030504040204" pitchFamily="50" charset="-128"/>
              </a:rPr>
              <a:t>による防御。</a:t>
            </a:r>
            <a:endParaRPr lang="en-US" altLang="ja-JP" sz="2000" b="1">
              <a:latin typeface="メイリオ" panose="020B0604030504040204" pitchFamily="50" charset="-128"/>
              <a:ea typeface="メイリオ" panose="020B0604030504040204"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7838" y="306388"/>
            <a:ext cx="360362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3749675"/>
            <a:ext cx="36020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392113"/>
            <a:ext cx="44513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1176338"/>
            <a:ext cx="148272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1550" y="1376363"/>
            <a:ext cx="858838"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4079696" y="1470529"/>
            <a:ext cx="1723549" cy="461665"/>
          </a:xfrm>
          <a:prstGeom prst="rect">
            <a:avLst/>
          </a:prstGeom>
          <a:noFill/>
        </p:spPr>
        <p:txBody>
          <a:bodyPr wrap="none">
            <a:spAutoFit/>
          </a:bodyPr>
          <a:lstStyle/>
          <a:p>
            <a:pPr eaLnBrk="1" fontAlgn="auto" hangingPunct="1">
              <a:spcBef>
                <a:spcPts val="0"/>
              </a:spcBef>
              <a:spcAft>
                <a:spcPts val="0"/>
              </a:spcAft>
              <a:defRPr/>
            </a:pPr>
            <a:r>
              <a:rPr lang="ja-JP" altLang="en-US" sz="2400" b="1" dirty="0">
                <a:solidFill>
                  <a:srgbClr val="26FAC8"/>
                </a:solidFill>
                <a:highlight>
                  <a:srgbClr val="FF00FF"/>
                </a:highlight>
                <a:latin typeface="メイリオ" panose="020B0604030504040204" pitchFamily="50" charset="-128"/>
                <a:ea typeface="メイリオ" panose="020B0604030504040204" pitchFamily="50" charset="-128"/>
              </a:rPr>
              <a:t>エキソ多糖</a:t>
            </a:r>
            <a:endParaRPr lang="ja-JP" altLang="en-US" sz="2400" b="1" dirty="0">
              <a:solidFill>
                <a:srgbClr val="26FAC8"/>
              </a:solidFill>
              <a:highlight>
                <a:srgbClr val="FF00FF"/>
              </a:highlight>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10535479" y="945392"/>
            <a:ext cx="800219" cy="461665"/>
          </a:xfrm>
          <a:prstGeom prst="rect">
            <a:avLst/>
          </a:prstGeom>
          <a:noFill/>
        </p:spPr>
        <p:txBody>
          <a:bodyPr wrap="none">
            <a:spAutoFit/>
          </a:bodyPr>
          <a:lstStyle/>
          <a:p>
            <a:pPr eaLnBrk="1" fontAlgn="auto" hangingPunct="1">
              <a:spcBef>
                <a:spcPts val="0"/>
              </a:spcBef>
              <a:spcAft>
                <a:spcPts val="0"/>
              </a:spcAft>
              <a:defRPr/>
            </a:pPr>
            <a:r>
              <a:rPr lang="ja-JP" altLang="en-US" sz="2400" b="1" dirty="0">
                <a:solidFill>
                  <a:schemeClr val="bg1"/>
                </a:solidFill>
                <a:highlight>
                  <a:srgbClr val="FF00FF"/>
                </a:highlight>
                <a:latin typeface="メイリオ" panose="020B0604030504040204" pitchFamily="50" charset="-128"/>
                <a:ea typeface="メイリオ" panose="020B0604030504040204" pitchFamily="50" charset="-128"/>
              </a:rPr>
              <a:t>残存</a:t>
            </a:r>
            <a:endParaRPr lang="ja-JP" altLang="en-US" sz="2400" b="1" dirty="0">
              <a:solidFill>
                <a:schemeClr val="bg1"/>
              </a:solidFill>
              <a:highlight>
                <a:srgbClr val="FF00FF"/>
              </a:highlight>
              <a:latin typeface="メイリオ" panose="020B0604030504040204" pitchFamily="50" charset="-128"/>
              <a:ea typeface="メイリオ" panose="020B0604030504040204" pitchFamily="50" charset="-128"/>
            </a:endParaRPr>
          </a:p>
        </p:txBody>
      </p:sp>
      <p:sp>
        <p:nvSpPr>
          <p:cNvPr id="29705" name="テキスト ボックス 11"/>
          <p:cNvSpPr txBox="1">
            <a:spLocks noChangeArrowheads="1"/>
          </p:cNvSpPr>
          <p:nvPr/>
        </p:nvSpPr>
        <p:spPr bwMode="auto">
          <a:xfrm>
            <a:off x="4467225" y="5711825"/>
            <a:ext cx="1414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3200" b="1">
                <a:solidFill>
                  <a:srgbClr val="92D050"/>
                </a:solidFill>
                <a:latin typeface="メイリオ" panose="020B0604030504040204" pitchFamily="50" charset="-128"/>
                <a:ea typeface="メイリオ" panose="020B0604030504040204" pitchFamily="50" charset="-128"/>
              </a:rPr>
              <a:t>緑膿菌</a:t>
            </a:r>
            <a:endParaRPr lang="ja-JP" altLang="en-US" sz="3200" b="1">
              <a:solidFill>
                <a:srgbClr val="92D050"/>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228210" y="622226"/>
            <a:ext cx="851790" cy="646331"/>
          </a:xfrm>
          <a:prstGeom prst="rect">
            <a:avLst/>
          </a:prstGeom>
          <a:noFill/>
        </p:spPr>
        <p:txBody>
          <a:bodyPr>
            <a:spAutoFit/>
          </a:bodyPr>
          <a:lstStyle/>
          <a:p>
            <a:pPr eaLnBrk="1" fontAlgn="auto" hangingPunct="1">
              <a:spcBef>
                <a:spcPts val="0"/>
              </a:spcBef>
              <a:spcAft>
                <a:spcPts val="0"/>
              </a:spcAft>
              <a:defRPr/>
            </a:pPr>
            <a:r>
              <a:rPr lang="en-US" altLang="ja-JP" sz="3600" b="1" dirty="0">
                <a:solidFill>
                  <a:schemeClr val="bg1"/>
                </a:solidFill>
                <a:highlight>
                  <a:srgbClr val="FF66FF"/>
                </a:highlight>
                <a:latin typeface="Times New Roman" panose="02020603050405020304" pitchFamily="18" charset="0"/>
                <a:ea typeface="+mn-ea"/>
                <a:cs typeface="Times New Roman" panose="02020603050405020304" pitchFamily="18" charset="0"/>
              </a:rPr>
              <a:t>BF</a:t>
            </a:r>
            <a:endParaRPr lang="ja-JP" altLang="en-US" sz="3600" b="1" dirty="0">
              <a:solidFill>
                <a:schemeClr val="bg1"/>
              </a:solidFill>
              <a:highlight>
                <a:srgbClr val="FF66FF"/>
              </a:highlight>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0722"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0825" y="322263"/>
            <a:ext cx="6491288"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3" name="直線矢印コネクタ 2"/>
          <p:cNvCxnSpPr/>
          <p:nvPr/>
        </p:nvCxnSpPr>
        <p:spPr bwMode="auto">
          <a:xfrm flipH="1">
            <a:off x="6213475" y="1393825"/>
            <a:ext cx="1119188" cy="652463"/>
          </a:xfrm>
          <a:prstGeom prst="straightConnector1">
            <a:avLst/>
          </a:prstGeom>
          <a:noFill/>
          <a:ln w="92075" algn="ctr">
            <a:solidFill>
              <a:srgbClr val="4472C4"/>
            </a:solidFill>
            <a:miter lim="800000"/>
            <a:tailEnd type="triangle" w="med" len="med"/>
          </a:ln>
          <a:extLst>
            <a:ext uri="{909E8E84-426E-40DD-AFC4-6F175D3DCCD1}">
              <a14:hiddenFill xmlns:a14="http://schemas.microsoft.com/office/drawing/2010/main">
                <a:noFill/>
              </a14:hiddenFill>
            </a:ext>
          </a:extLst>
        </p:spPr>
      </p:cxnSp>
      <p:pic>
        <p:nvPicPr>
          <p:cNvPr id="30725" name="図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5570538"/>
            <a:ext cx="1719262"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図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088" y="2468563"/>
            <a:ext cx="5018087"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テキスト ボックス 3"/>
          <p:cNvSpPr txBox="1">
            <a:spLocks noChangeArrowheads="1"/>
          </p:cNvSpPr>
          <p:nvPr/>
        </p:nvSpPr>
        <p:spPr bwMode="auto">
          <a:xfrm>
            <a:off x="9753600" y="1911350"/>
            <a:ext cx="152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400" b="1">
                <a:solidFill>
                  <a:srgbClr val="FFFF00"/>
                </a:solidFill>
                <a:latin typeface="メイリオ" panose="020B0604030504040204" pitchFamily="50" charset="-128"/>
                <a:ea typeface="メイリオ" panose="020B0604030504040204" pitchFamily="50" charset="-128"/>
              </a:rPr>
              <a:t>BF</a:t>
            </a:r>
            <a:r>
              <a:rPr lang="ja-JP" altLang="en-US" sz="2400" b="1">
                <a:solidFill>
                  <a:srgbClr val="FFFF00"/>
                </a:solidFill>
                <a:latin typeface="メイリオ" panose="020B0604030504040204" pitchFamily="50" charset="-128"/>
                <a:ea typeface="メイリオ" panose="020B0604030504040204" pitchFamily="50" charset="-128"/>
              </a:rPr>
              <a:t>の消滅</a:t>
            </a:r>
            <a:endParaRPr lang="ja-JP" altLang="en-US" sz="2400" b="1">
              <a:solidFill>
                <a:srgbClr val="FFFF00"/>
              </a:solidFill>
              <a:latin typeface="メイリオ" panose="020B0604030504040204" pitchFamily="50" charset="-128"/>
              <a:ea typeface="メイリオ" panose="020B0604030504040204" pitchFamily="50" charset="-128"/>
            </a:endParaRPr>
          </a:p>
        </p:txBody>
      </p:sp>
      <p:sp>
        <p:nvSpPr>
          <p:cNvPr id="3" name="テキストボックス 2"/>
          <p:cNvSpPr txBox="1"/>
          <p:nvPr/>
        </p:nvSpPr>
        <p:spPr>
          <a:xfrm>
            <a:off x="7508875" y="994410"/>
            <a:ext cx="3863340" cy="368300"/>
          </a:xfrm>
          <a:prstGeom prst="rect">
            <a:avLst/>
          </a:prstGeom>
          <a:noFill/>
        </p:spPr>
        <p:txBody>
          <a:bodyPr wrap="square" rtlCol="0">
            <a:spAutoFit/>
          </a:bodyPr>
          <a:p>
            <a:endParaRPr lang="ja-JP" altLang="en-US"/>
          </a:p>
        </p:txBody>
      </p:sp>
      <p:sp>
        <p:nvSpPr>
          <p:cNvPr id="4" name="テキストボックス 3"/>
          <p:cNvSpPr txBox="1"/>
          <p:nvPr/>
        </p:nvSpPr>
        <p:spPr>
          <a:xfrm>
            <a:off x="7510145" y="1118235"/>
            <a:ext cx="1365885" cy="521970"/>
          </a:xfrm>
          <a:prstGeom prst="rect">
            <a:avLst/>
          </a:prstGeom>
          <a:gradFill>
            <a:gsLst>
              <a:gs pos="0">
                <a:srgbClr val="FE4444"/>
              </a:gs>
              <a:gs pos="100000">
                <a:srgbClr val="832B2B"/>
              </a:gs>
            </a:gsLst>
            <a:lin ang="5400000" scaled="0"/>
          </a:gradFill>
        </p:spPr>
        <p:txBody>
          <a:bodyPr wrap="square" rtlCol="0">
            <a:spAutoFit/>
            <a:scene3d>
              <a:camera prst="orthographicFront"/>
              <a:lightRig rig="threePt" dir="t"/>
            </a:scene3d>
          </a:bodyPr>
          <a:p>
            <a:r>
              <a:rPr lang="ja-JP" altLang="en-US" sz="2800">
                <a:ln w="10160">
                  <a:solidFill>
                    <a:schemeClr val="accent5"/>
                  </a:solidFill>
                  <a:prstDash val="solid"/>
                </a:ln>
                <a:solidFill>
                  <a:srgbClr val="FF66FF"/>
                </a:solidFill>
                <a:effectLst>
                  <a:outerShdw blurRad="38100" dist="22860" dir="5400000" algn="tl" rotWithShape="0">
                    <a:srgbClr val="000000">
                      <a:alpha val="30000"/>
                    </a:srgbClr>
                  </a:outerShdw>
                </a:effectLst>
              </a:rPr>
              <a:t>残存</a:t>
            </a:r>
            <a:r>
              <a:rPr lang="en-US" altLang="ja-JP" sz="2800">
                <a:ln w="10160">
                  <a:solidFill>
                    <a:schemeClr val="accent5"/>
                  </a:solidFill>
                  <a:prstDash val="solid"/>
                </a:ln>
                <a:solidFill>
                  <a:srgbClr val="FF66FF"/>
                </a:solidFill>
                <a:effectLst>
                  <a:outerShdw blurRad="38100" dist="22860" dir="5400000" algn="tl" rotWithShape="0">
                    <a:srgbClr val="000000">
                      <a:alpha val="30000"/>
                    </a:srgbClr>
                  </a:outerShdw>
                </a:effectLst>
              </a:rPr>
              <a:t>BF</a:t>
            </a:r>
            <a:endParaRPr lang="en-US" altLang="ja-JP" sz="2800">
              <a:ln w="10160">
                <a:solidFill>
                  <a:schemeClr val="accent5"/>
                </a:solidFill>
                <a:prstDash val="solid"/>
              </a:ln>
              <a:solidFill>
                <a:srgbClr val="FF66FF"/>
              </a:solidFill>
              <a:effectLst>
                <a:outerShdw blurRad="38100" dist="22860" dir="5400000" algn="tl" rotWithShape="0">
                  <a:srgbClr val="000000">
                    <a:alpha val="30000"/>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075" y="392113"/>
            <a:ext cx="68564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図 4" descr="食品, フルーツ, バナナ, 皿 が含まれている画像&#10;&#10;自動的に生成された説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175" y="496888"/>
            <a:ext cx="314007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テキスト ボックス 6"/>
          <p:cNvSpPr txBox="1">
            <a:spLocks noChangeArrowheads="1"/>
          </p:cNvSpPr>
          <p:nvPr/>
        </p:nvSpPr>
        <p:spPr bwMode="auto">
          <a:xfrm>
            <a:off x="123825" y="6175375"/>
            <a:ext cx="11125835" cy="460375"/>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400" b="1">
                <a:latin typeface="Calibri" panose="020F0502020204030204" pitchFamily="34" charset="0"/>
                <a:ea typeface="ＭＳ Ｐゴシック" panose="020B0600070205080204" pitchFamily="50" charset="-128"/>
              </a:rPr>
              <a:t>創傷の炎症性細胞浸潤、特に好中球浸潤が何らかの形でＢＦの形成に関与している。</a:t>
            </a:r>
            <a:endParaRPr lang="ja-JP" altLang="en-US" sz="2400" b="1">
              <a:latin typeface="Calibri" panose="020F0502020204030204" pitchFamily="34" charset="0"/>
              <a:ea typeface="ＭＳ Ｐゴシック" panose="020B0600070205080204" pitchFamily="50" charset="-128"/>
            </a:endParaRPr>
          </a:p>
        </p:txBody>
      </p:sp>
      <p:sp>
        <p:nvSpPr>
          <p:cNvPr id="32773" name="テキスト ボックス 8"/>
          <p:cNvSpPr txBox="1">
            <a:spLocks noChangeArrowheads="1"/>
          </p:cNvSpPr>
          <p:nvPr/>
        </p:nvSpPr>
        <p:spPr bwMode="auto">
          <a:xfrm>
            <a:off x="219075" y="4850130"/>
            <a:ext cx="8823960" cy="64516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a:latin typeface="Calibri" panose="020F0502020204030204" pitchFamily="34" charset="0"/>
                <a:ea typeface="ＭＳ Ｐゴシック" panose="020B0600070205080204" pitchFamily="50" charset="-128"/>
              </a:rPr>
              <a:t>2009</a:t>
            </a:r>
            <a:r>
              <a:rPr lang="ja-JP" altLang="en-US">
                <a:latin typeface="Calibri" panose="020F0502020204030204" pitchFamily="34" charset="0"/>
                <a:ea typeface="ＭＳ Ｐゴシック" panose="020B0600070205080204" pitchFamily="50" charset="-128"/>
              </a:rPr>
              <a:t>年　科学研究費補助金研究（鳥谷部荘八）：細菌バイオフィルムの慢性皮膚潰瘍部における形態の分布とその制御に関する研究</a:t>
            </a:r>
            <a:endParaRPr lang="ja-JP" altLang="en-US">
              <a:latin typeface="Calibri" panose="020F0502020204030204" pitchFamily="34" charset="0"/>
              <a:ea typeface="ＭＳ Ｐゴシック" panose="020B060007020508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図 2" descr="ぼやけた写真&#10;&#10;中程度の精度で自動的に生成された説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8813" y="3778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図 4" descr="食品, 持つ, 閉じる が含まれている画像&#10;&#10;自動的に生成された説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14350"/>
            <a:ext cx="43783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図 6" descr="建物, 座る, テーブル, 男 が含まれている画像&#10;&#10;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813" y="3429000"/>
            <a:ext cx="387508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92542" y="5205064"/>
            <a:ext cx="6595110" cy="954107"/>
          </a:xfrm>
          <a:prstGeom prst="rect">
            <a:avLst/>
          </a:prstGeom>
          <a:noFill/>
        </p:spPr>
        <p:txBody>
          <a:bodyPr>
            <a:spAutoFit/>
          </a:bodyPr>
          <a:lstStyle/>
          <a:p>
            <a:pPr eaLnBrk="1" fontAlgn="auto" hangingPunct="1">
              <a:spcBef>
                <a:spcPts val="0"/>
              </a:spcBef>
              <a:spcAft>
                <a:spcPts val="0"/>
              </a:spcAft>
              <a:defRPr/>
            </a:pPr>
            <a:r>
              <a:rPr lang="ja-JP" altLang="en-US" sz="3200" dirty="0">
                <a:solidFill>
                  <a:srgbClr val="FFFF00"/>
                </a:solidFill>
                <a:latin typeface="メイリオ" panose="020B0604030504040204" pitchFamily="50" charset="-128"/>
                <a:ea typeface="メイリオ" panose="020B0604030504040204" pitchFamily="50" charset="-128"/>
              </a:rPr>
              <a:t>典型的な</a:t>
            </a:r>
            <a:r>
              <a:rPr lang="en-US" altLang="ja-JP" sz="3200" dirty="0">
                <a:solidFill>
                  <a:srgbClr val="FFFF00"/>
                </a:solidFill>
                <a:latin typeface="メイリオ" panose="020B0604030504040204" pitchFamily="50" charset="-128"/>
                <a:ea typeface="メイリオ" panose="020B0604030504040204" pitchFamily="50" charset="-128"/>
              </a:rPr>
              <a:t>BF</a:t>
            </a:r>
            <a:r>
              <a:rPr lang="ja-JP" altLang="en-US" sz="3200" dirty="0">
                <a:solidFill>
                  <a:srgbClr val="FFFF00"/>
                </a:solidFill>
                <a:latin typeface="メイリオ" panose="020B0604030504040204" pitchFamily="50" charset="-128"/>
                <a:ea typeface="メイリオ" panose="020B0604030504040204" pitchFamily="50" charset="-128"/>
              </a:rPr>
              <a:t>画像　</a:t>
            </a:r>
            <a:r>
              <a:rPr lang="ja-JP" altLang="en-US" sz="2400" dirty="0">
                <a:highlight>
                  <a:srgbClr val="00FFFF"/>
                </a:highlight>
                <a:latin typeface="メイリオ" panose="020B0604030504040204" pitchFamily="50" charset="-128"/>
                <a:ea typeface="メイリオ" panose="020B0604030504040204" pitchFamily="50" charset="-128"/>
              </a:rPr>
              <a:t>薄く透き通ったブルー　</a:t>
            </a:r>
            <a:r>
              <a:rPr lang="ja-JP" altLang="en-US" sz="2400" dirty="0">
                <a:solidFill>
                  <a:srgbClr val="FFFF00"/>
                </a:solidFill>
                <a:latin typeface="メイリオ" panose="020B0604030504040204" pitchFamily="50" charset="-128"/>
                <a:ea typeface="メイリオ" panose="020B0604030504040204" pitchFamily="50" charset="-128"/>
              </a:rPr>
              <a:t>耳垢で</a:t>
            </a:r>
            <a:r>
              <a:rPr lang="ja-JP" altLang="en-US" sz="2400" dirty="0">
                <a:highlight>
                  <a:srgbClr val="8BFA26"/>
                </a:highlight>
                <a:latin typeface="メイリオ" panose="020B0604030504040204" pitchFamily="50" charset="-128"/>
                <a:ea typeface="メイリオ" panose="020B0604030504040204" pitchFamily="50" charset="-128"/>
              </a:rPr>
              <a:t>緑にシフト</a:t>
            </a:r>
            <a:r>
              <a:rPr lang="ja-JP" altLang="en-US" sz="2400" dirty="0">
                <a:solidFill>
                  <a:srgbClr val="FFFF00"/>
                </a:solidFill>
                <a:latin typeface="メイリオ" panose="020B0604030504040204" pitchFamily="50" charset="-128"/>
                <a:ea typeface="メイリオ" panose="020B0604030504040204" pitchFamily="50" charset="-128"/>
              </a:rPr>
              <a:t>しているかも知れない。</a:t>
            </a:r>
            <a:endParaRPr lang="en-US" altLang="ja-JP" sz="2400" dirty="0">
              <a:solidFill>
                <a:srgbClr val="FFFF00"/>
              </a:solidFill>
              <a:latin typeface="メイリオ" panose="020B0604030504040204" pitchFamily="50" charset="-128"/>
              <a:ea typeface="メイリオ" panose="020B0604030504040204" pitchFamily="50" charset="-128"/>
            </a:endParaRPr>
          </a:p>
        </p:txBody>
      </p:sp>
      <p:cxnSp>
        <p:nvCxnSpPr>
          <p:cNvPr id="4" name="直線矢印コネクタ 3"/>
          <p:cNvCxnSpPr/>
          <p:nvPr/>
        </p:nvCxnSpPr>
        <p:spPr>
          <a:xfrm flipH="1">
            <a:off x="10641013" y="4441825"/>
            <a:ext cx="544512" cy="43180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
        <p:nvSpPr>
          <p:cNvPr id="35847" name="テキスト ボックス 1"/>
          <p:cNvSpPr txBox="1">
            <a:spLocks noChangeArrowheads="1"/>
          </p:cNvSpPr>
          <p:nvPr/>
        </p:nvSpPr>
        <p:spPr bwMode="auto">
          <a:xfrm>
            <a:off x="836613" y="6415088"/>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b="1">
                <a:solidFill>
                  <a:schemeClr val="bg1"/>
                </a:solidFill>
                <a:latin typeface="メイリオ" panose="020B0604030504040204" pitchFamily="50" charset="-128"/>
                <a:ea typeface="メイリオ" panose="020B0604030504040204" pitchFamily="50" charset="-128"/>
              </a:rPr>
              <a:t>色抜けた細菌の確認</a:t>
            </a:r>
            <a:endParaRPr lang="ja-JP" altLang="en-US" b="1">
              <a:solidFill>
                <a:schemeClr val="bg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3"/>
          <p:cNvSpPr txBox="1">
            <a:spLocks noChangeArrowheads="1"/>
          </p:cNvSpPr>
          <p:nvPr/>
        </p:nvSpPr>
        <p:spPr bwMode="auto">
          <a:xfrm>
            <a:off x="450850" y="346075"/>
            <a:ext cx="4870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4800" b="1">
                <a:solidFill>
                  <a:srgbClr val="FFFF00"/>
                </a:solidFill>
                <a:latin typeface="Times New Roman" panose="02020603050405020304" pitchFamily="18" charset="0"/>
                <a:ea typeface="ＭＳ Ｐゴシック" panose="020B0600070205080204" pitchFamily="50" charset="-128"/>
                <a:cs typeface="Times New Roman" panose="02020603050405020304" pitchFamily="18" charset="0"/>
              </a:rPr>
              <a:t>Biofilm</a:t>
            </a:r>
            <a:r>
              <a:rPr lang="ja-JP" altLang="en-US" sz="40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の確認方法</a:t>
            </a:r>
            <a:endParaRPr lang="ja-JP" altLang="en-US" sz="40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363" name="テキスト ボックス 4"/>
          <p:cNvSpPr txBox="1">
            <a:spLocks noChangeArrowheads="1"/>
          </p:cNvSpPr>
          <p:nvPr/>
        </p:nvSpPr>
        <p:spPr bwMode="auto">
          <a:xfrm>
            <a:off x="296863" y="4197350"/>
            <a:ext cx="1089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800" b="1">
                <a:solidFill>
                  <a:schemeClr val="bg1"/>
                </a:solidFill>
                <a:latin typeface="メイリオ" panose="020B0604030504040204" pitchFamily="50" charset="-128"/>
                <a:ea typeface="メイリオ" panose="020B0604030504040204" pitchFamily="50" charset="-128"/>
              </a:rPr>
              <a:t>2. </a:t>
            </a:r>
            <a:r>
              <a:rPr lang="ja-JP" altLang="en-US" sz="2800" b="1">
                <a:solidFill>
                  <a:schemeClr val="bg1"/>
                </a:solidFill>
                <a:latin typeface="メイリオ" panose="020B0604030504040204" pitchFamily="50" charset="-128"/>
                <a:ea typeface="メイリオ" panose="020B0604030504040204" pitchFamily="50" charset="-128"/>
              </a:rPr>
              <a:t>皮膚・褥瘡・創傷での</a:t>
            </a:r>
            <a:r>
              <a:rPr lang="en-US" altLang="ja-JP" sz="2800" b="1">
                <a:solidFill>
                  <a:schemeClr val="bg1"/>
                </a:solidFill>
                <a:latin typeface="メイリオ" panose="020B0604030504040204" pitchFamily="50" charset="-128"/>
                <a:ea typeface="メイリオ" panose="020B0604030504040204" pitchFamily="50" charset="-128"/>
              </a:rPr>
              <a:t>BF</a:t>
            </a:r>
            <a:r>
              <a:rPr lang="ja-JP" altLang="en-US" sz="2800" b="1">
                <a:solidFill>
                  <a:schemeClr val="bg1"/>
                </a:solidFill>
                <a:latin typeface="メイリオ" panose="020B0604030504040204" pitchFamily="50" charset="-128"/>
                <a:ea typeface="メイリオ" panose="020B0604030504040204" pitchFamily="50" charset="-128"/>
              </a:rPr>
              <a:t>の検出ツール</a:t>
            </a:r>
            <a:endParaRPr lang="en-US" altLang="ja-JP" sz="2800" b="1">
              <a:solidFill>
                <a:schemeClr val="bg1"/>
              </a:solidFill>
              <a:latin typeface="Calibri" panose="020F0502020204030204" pitchFamily="34" charset="0"/>
              <a:ea typeface="ＭＳ Ｐゴシック" panose="020B0600070205080204" pitchFamily="50" charset="-128"/>
            </a:endParaRPr>
          </a:p>
        </p:txBody>
      </p:sp>
      <p:pic>
        <p:nvPicPr>
          <p:cNvPr id="15364" name="図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58200" y="34607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テキスト ボックス 8"/>
          <p:cNvSpPr txBox="1">
            <a:spLocks noChangeArrowheads="1"/>
          </p:cNvSpPr>
          <p:nvPr/>
        </p:nvSpPr>
        <p:spPr bwMode="auto">
          <a:xfrm>
            <a:off x="6375400" y="3638550"/>
            <a:ext cx="1389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40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SARAYA</a:t>
            </a:r>
            <a:endParaRPr lang="ja-JP" altLang="en-US" sz="2400">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15366" name="図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2892425"/>
            <a:ext cx="32385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図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1573213"/>
            <a:ext cx="1901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テキスト ボックス 13"/>
          <p:cNvSpPr txBox="1">
            <a:spLocks noChangeArrowheads="1"/>
          </p:cNvSpPr>
          <p:nvPr/>
        </p:nvSpPr>
        <p:spPr bwMode="auto">
          <a:xfrm>
            <a:off x="263525" y="2166938"/>
            <a:ext cx="1102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800" b="1">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rPr>
              <a:t>1. IN VITORO </a:t>
            </a:r>
            <a:r>
              <a:rPr lang="ja-JP" altLang="en-US" sz="28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　マイクロプレート・クリスタルバイオレット染色</a:t>
            </a:r>
            <a:endParaRPr lang="ja-JP" altLang="en-US" sz="2800" b="1">
              <a:solidFill>
                <a:schemeClr val="bg1"/>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5369" name="テキスト ボックス 14"/>
          <p:cNvSpPr txBox="1">
            <a:spLocks noChangeArrowheads="1"/>
          </p:cNvSpPr>
          <p:nvPr/>
        </p:nvSpPr>
        <p:spPr bwMode="auto">
          <a:xfrm>
            <a:off x="263525" y="5761038"/>
            <a:ext cx="5245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800" b="1">
                <a:solidFill>
                  <a:schemeClr val="bg1"/>
                </a:solidFill>
                <a:latin typeface="メイリオ" panose="020B0604030504040204" pitchFamily="50" charset="-128"/>
                <a:ea typeface="メイリオ" panose="020B0604030504040204" pitchFamily="50" charset="-128"/>
              </a:rPr>
              <a:t>3.</a:t>
            </a:r>
            <a:r>
              <a:rPr lang="ja-JP" altLang="en-US" sz="2800" b="1">
                <a:solidFill>
                  <a:schemeClr val="bg1"/>
                </a:solidFill>
                <a:latin typeface="メイリオ" panose="020B0604030504040204" pitchFamily="50" charset="-128"/>
                <a:ea typeface="メイリオ" panose="020B0604030504040204" pitchFamily="50" charset="-128"/>
              </a:rPr>
              <a:t>　口腔内プラーク染色液</a:t>
            </a:r>
            <a:endParaRPr lang="ja-JP" altLang="en-US" sz="2800" b="1">
              <a:solidFill>
                <a:schemeClr val="bg1"/>
              </a:solidFill>
              <a:latin typeface="メイリオ" panose="020B0604030504040204" pitchFamily="50" charset="-128"/>
              <a:ea typeface="メイリオ" panose="020B0604030504040204" pitchFamily="50" charset="-128"/>
            </a:endParaRPr>
          </a:p>
        </p:txBody>
      </p:sp>
      <p:pic>
        <p:nvPicPr>
          <p:cNvPr id="15370" name="図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9561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2" descr="動物, 座る, 食品, 包む が含まれている画像&#10;&#10;自動的に生成された説明"/>
          <p:cNvPicPr>
            <a:picLocks noChangeAspect="1" noChangeArrowheads="1"/>
          </p:cNvPicPr>
          <p:nvPr/>
        </p:nvPicPr>
        <p:blipFill>
          <a:blip r:embed="rId1">
            <a:extLst>
              <a:ext uri="{28A0092B-C50C-407E-A947-70E740481C1C}">
                <a14:useLocalDpi xmlns:a14="http://schemas.microsoft.com/office/drawing/2010/main" val="0"/>
              </a:ext>
            </a:extLst>
          </a:blip>
          <a:srcRect t="3223" b="21777"/>
          <a:stretch>
            <a:fillRect/>
          </a:stretch>
        </p:blipFill>
        <p:spPr bwMode="auto">
          <a:xfrm>
            <a:off x="23558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ボックス 2"/>
          <p:cNvSpPr txBox="1"/>
          <p:nvPr/>
        </p:nvSpPr>
        <p:spPr>
          <a:xfrm>
            <a:off x="715645" y="5911850"/>
            <a:ext cx="5843270" cy="521970"/>
          </a:xfrm>
          <a:prstGeom prst="rect">
            <a:avLst/>
          </a:prstGeom>
          <a:gradFill>
            <a:gsLst>
              <a:gs pos="0">
                <a:srgbClr val="FBFB11"/>
              </a:gs>
              <a:gs pos="100000">
                <a:srgbClr val="838309"/>
              </a:gs>
            </a:gsLst>
            <a:lin ang="5400000" scaled="0"/>
          </a:gradFill>
        </p:spPr>
        <p:txBody>
          <a:bodyPr wrap="square" rtlCol="0">
            <a:spAutoFit/>
          </a:bodyPr>
          <a:p>
            <a:r>
              <a:rPr lang="ja-JP" altLang="en-US" sz="2800">
                <a:solidFill>
                  <a:schemeClr val="tx1"/>
                </a:solidFill>
              </a:rPr>
              <a:t>耳内の重度の化膿　緑膿菌</a:t>
            </a:r>
            <a:endParaRPr lang="ja-JP" altLang="en-US" sz="280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1488" y="263525"/>
            <a:ext cx="514508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テキスト ボックス 3"/>
          <p:cNvSpPr txBox="1">
            <a:spLocks noChangeArrowheads="1"/>
          </p:cNvSpPr>
          <p:nvPr/>
        </p:nvSpPr>
        <p:spPr bwMode="auto">
          <a:xfrm>
            <a:off x="823913" y="2200275"/>
            <a:ext cx="105441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耳垢内の</a:t>
            </a:r>
            <a:r>
              <a:rPr lang="en-US" altLang="ja-JP"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BF</a:t>
            </a:r>
            <a:r>
              <a:rPr lang="ja-JP" altLang="en-US"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の確認・染色方法の情報　</a:t>
            </a:r>
            <a:r>
              <a:rPr lang="ja-JP" altLang="en-US" sz="3200" b="1">
                <a:solidFill>
                  <a:srgbClr val="FF66FF"/>
                </a:solidFill>
                <a:latin typeface="メイリオ" panose="020B0604030504040204" pitchFamily="50" charset="-128"/>
                <a:ea typeface="メイリオ" panose="020B0604030504040204" pitchFamily="50" charset="-128"/>
                <a:cs typeface="Times New Roman" panose="02020603050405020304" pitchFamily="18" charset="0"/>
              </a:rPr>
              <a:t>極めてすくない。</a:t>
            </a:r>
            <a:endParaRPr lang="en-US" altLang="ja-JP" sz="3200" b="1">
              <a:solidFill>
                <a:srgbClr val="FF66FF"/>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endParaRPr lang="en-US" altLang="ja-JP"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r>
              <a:rPr lang="en-US" altLang="ja-JP"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GRUM</a:t>
            </a:r>
            <a:r>
              <a:rPr lang="ja-JP" altLang="en-US"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染色では、本来見えない。</a:t>
            </a:r>
            <a:endParaRPr lang="en-US" altLang="ja-JP"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endParaRPr lang="en-US" altLang="ja-JP" sz="32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r>
              <a:rPr lang="ja-JP" altLang="en-US" sz="28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特殊染色：</a:t>
            </a:r>
            <a:r>
              <a:rPr lang="en-US" altLang="ja-JP" sz="2800" b="1">
                <a:solidFill>
                  <a:srgbClr val="00B0F0"/>
                </a:solidFill>
                <a:latin typeface="メイリオ" panose="020B0604030504040204" pitchFamily="50" charset="-128"/>
                <a:ea typeface="メイリオ" panose="020B0604030504040204" pitchFamily="50" charset="-128"/>
                <a:cs typeface="Times New Roman" panose="02020603050405020304" pitchFamily="18" charset="0"/>
              </a:rPr>
              <a:t>Alcian blue staining </a:t>
            </a:r>
            <a:r>
              <a:rPr lang="ja-JP" altLang="en-US" sz="2800" b="1">
                <a:solidFill>
                  <a:srgbClr val="00B0F0"/>
                </a:solidFill>
                <a:latin typeface="メイリオ" panose="020B0604030504040204" pitchFamily="50" charset="-128"/>
                <a:ea typeface="メイリオ" panose="020B0604030504040204" pitchFamily="50" charset="-128"/>
                <a:cs typeface="Times New Roman" panose="02020603050405020304" pitchFamily="18" charset="0"/>
              </a:rPr>
              <a:t>　アリシアン・ブルー染色</a:t>
            </a:r>
            <a:endParaRPr lang="en-US" altLang="ja-JP" sz="2800" b="1">
              <a:solidFill>
                <a:srgbClr val="00B0F0"/>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endParaRPr lang="en-US" altLang="ja-JP" sz="2800" b="1">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r>
              <a:rPr lang="en-US" altLang="ja-JP" sz="2800" b="1">
                <a:solidFill>
                  <a:srgbClr val="FFFF00"/>
                </a:solidFill>
                <a:latin typeface="メイリオ" panose="020B0604030504040204" pitchFamily="50" charset="-128"/>
                <a:ea typeface="メイリオ" panose="020B0604030504040204" pitchFamily="50" charset="-128"/>
                <a:cs typeface="Times New Roman" panose="02020603050405020304" pitchFamily="18" charset="0"/>
              </a:rPr>
              <a:t>Dr. Veronica,Holá </a:t>
            </a:r>
            <a:r>
              <a:rPr lang="ja-JP" altLang="en-US" sz="2800" b="1">
                <a:solidFill>
                  <a:srgbClr val="FFFF00"/>
                </a:solidFill>
                <a:latin typeface="メイリオ" panose="020B0604030504040204" pitchFamily="50" charset="-128"/>
                <a:ea typeface="メイリオ" panose="020B0604030504040204" pitchFamily="50" charset="-128"/>
                <a:cs typeface="Times New Roman" panose="02020603050405020304" pitchFamily="18" charset="0"/>
              </a:rPr>
              <a:t>　チェコスロバキア共和国</a:t>
            </a:r>
            <a:endParaRPr lang="ja-JP" altLang="en-US" sz="2800" b="1">
              <a:solidFill>
                <a:srgbClr val="FFFF00"/>
              </a:solidFill>
              <a:latin typeface="メイリオ" panose="020B0604030504040204" pitchFamily="50" charset="-128"/>
              <a:ea typeface="メイリオ" panose="020B0604030504040204" pitchFamily="50" charset="-128"/>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2" descr="ケーキ, 食品, デザート, 作品 が含まれている画像&#10;&#10;自動的に生成された説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0" y="685800"/>
            <a:ext cx="6858000" cy="473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ボックス 1"/>
          <p:cNvSpPr txBox="1"/>
          <p:nvPr/>
        </p:nvSpPr>
        <p:spPr>
          <a:xfrm>
            <a:off x="2337435" y="5779770"/>
            <a:ext cx="2264410" cy="460375"/>
          </a:xfrm>
          <a:prstGeom prst="rect">
            <a:avLst/>
          </a:prstGeom>
          <a:noFill/>
        </p:spPr>
        <p:txBody>
          <a:bodyPr wrap="square" rtlCol="0">
            <a:spAutoFit/>
          </a:bodyPr>
          <a:p>
            <a:r>
              <a:rPr lang="ja-JP" altLang="en-US" sz="2400" b="1">
                <a:solidFill>
                  <a:srgbClr val="FFFF00"/>
                </a:solidFill>
                <a:latin typeface="メイリオ" panose="020B0604030504040204" pitchFamily="50" charset="-128"/>
                <a:ea typeface="メイリオ" panose="020B0604030504040204" pitchFamily="50" charset="-128"/>
              </a:rPr>
              <a:t>これは間違い</a:t>
            </a:r>
            <a:endParaRPr lang="ja-JP" altLang="en-US" sz="2400" b="1">
              <a:solidFill>
                <a:srgbClr val="FFFF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5313" y="215900"/>
            <a:ext cx="102489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990725"/>
            <a:ext cx="3316288"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テキスト ボックス 7"/>
          <p:cNvSpPr txBox="1">
            <a:spLocks noChangeArrowheads="1"/>
          </p:cNvSpPr>
          <p:nvPr/>
        </p:nvSpPr>
        <p:spPr bwMode="auto">
          <a:xfrm>
            <a:off x="4640263" y="2828925"/>
            <a:ext cx="4970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4000" b="1">
                <a:solidFill>
                  <a:srgbClr val="23FD7B"/>
                </a:solidFill>
                <a:latin typeface="Times New Roman" panose="02020603050405020304" pitchFamily="18" charset="0"/>
                <a:ea typeface="ＭＳ Ｐゴシック" panose="020B0600070205080204" pitchFamily="50" charset="-128"/>
                <a:cs typeface="Times New Roman" panose="02020603050405020304" pitchFamily="18" charset="0"/>
              </a:rPr>
              <a:t>Exopolysaccharide</a:t>
            </a:r>
            <a:endParaRPr lang="ja-JP" altLang="en-US" sz="4000" b="1">
              <a:solidFill>
                <a:srgbClr val="23FD7B"/>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9" name="テキスト ボックス 8"/>
          <p:cNvSpPr txBox="1"/>
          <p:nvPr/>
        </p:nvSpPr>
        <p:spPr>
          <a:xfrm>
            <a:off x="4403294" y="3731640"/>
            <a:ext cx="5512876" cy="707886"/>
          </a:xfrm>
          <a:prstGeom prst="rect">
            <a:avLst/>
          </a:prstGeom>
          <a:noFill/>
        </p:spPr>
        <p:txBody>
          <a:bodyPr>
            <a:spAutoFit/>
          </a:bodyPr>
          <a:lstStyle/>
          <a:p>
            <a:pPr eaLnBrk="1" fontAlgn="auto" hangingPunct="1">
              <a:spcBef>
                <a:spcPts val="0"/>
              </a:spcBef>
              <a:spcAft>
                <a:spcPts val="0"/>
              </a:spcAft>
              <a:defRPr/>
            </a:pPr>
            <a:r>
              <a:rPr lang="en-US" altLang="ja-JP" sz="4000" b="1" dirty="0">
                <a:highlight>
                  <a:srgbClr val="00FFFF"/>
                </a:highlight>
                <a:latin typeface="Times New Roman" panose="02020603050405020304" pitchFamily="18" charset="0"/>
                <a:ea typeface="+mn-ea"/>
                <a:cs typeface="Times New Roman" panose="02020603050405020304" pitchFamily="18" charset="0"/>
              </a:rPr>
              <a:t>BF:</a:t>
            </a:r>
            <a:r>
              <a:rPr lang="ja-JP" altLang="en-US" sz="4000" b="1" dirty="0">
                <a:highlight>
                  <a:srgbClr val="00FFFF"/>
                </a:highlight>
                <a:latin typeface="Times New Roman" panose="02020603050405020304" pitchFamily="18" charset="0"/>
                <a:ea typeface="+mn-ea"/>
                <a:cs typeface="Times New Roman" panose="02020603050405020304" pitchFamily="18" charset="0"/>
              </a:rPr>
              <a:t>エキソ（ムコ）多糖類</a:t>
            </a:r>
            <a:endParaRPr lang="en-US" altLang="ja-JP" sz="4000" b="1" dirty="0">
              <a:highlight>
                <a:srgbClr val="00FFFF"/>
              </a:highlight>
              <a:latin typeface="Times New Roman" panose="02020603050405020304" pitchFamily="18" charset="0"/>
              <a:ea typeface="+mn-ea"/>
              <a:cs typeface="Times New Roman" panose="02020603050405020304" pitchFamily="18" charset="0"/>
            </a:endParaRPr>
          </a:p>
        </p:txBody>
      </p:sp>
      <p:sp>
        <p:nvSpPr>
          <p:cNvPr id="23558" name="テキスト ボックス 9"/>
          <p:cNvSpPr txBox="1">
            <a:spLocks noChangeArrowheads="1"/>
          </p:cNvSpPr>
          <p:nvPr/>
        </p:nvSpPr>
        <p:spPr bwMode="auto">
          <a:xfrm>
            <a:off x="3832225" y="2109788"/>
            <a:ext cx="815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800" b="1">
                <a:solidFill>
                  <a:schemeClr val="bg1"/>
                </a:solidFill>
                <a:latin typeface="メイリオ" panose="020B0604030504040204" pitchFamily="50" charset="-128"/>
                <a:ea typeface="メイリオ" panose="020B0604030504040204" pitchFamily="50" charset="-128"/>
              </a:rPr>
              <a:t>どうも</a:t>
            </a:r>
            <a:r>
              <a:rPr lang="en-US" altLang="ja-JP" sz="2800" b="1">
                <a:solidFill>
                  <a:schemeClr val="bg1"/>
                </a:solidFill>
                <a:latin typeface="メイリオ" panose="020B0604030504040204" pitchFamily="50" charset="-128"/>
                <a:ea typeface="メイリオ" panose="020B0604030504040204" pitchFamily="50" charset="-128"/>
              </a:rPr>
              <a:t>BF</a:t>
            </a:r>
            <a:r>
              <a:rPr lang="ja-JP" altLang="en-US" sz="2800" b="1">
                <a:solidFill>
                  <a:schemeClr val="bg1"/>
                </a:solidFill>
                <a:latin typeface="メイリオ" panose="020B0604030504040204" pitchFamily="50" charset="-128"/>
                <a:ea typeface="メイリオ" panose="020B0604030504040204" pitchFamily="50" charset="-128"/>
              </a:rPr>
              <a:t>の確認は構造上以外に染色が重要である。</a:t>
            </a:r>
            <a:endParaRPr lang="en-US" altLang="ja-JP" sz="2800" b="1">
              <a:solidFill>
                <a:schemeClr val="bg1"/>
              </a:solidFill>
              <a:latin typeface="メイリオ" panose="020B0604030504040204" pitchFamily="50" charset="-128"/>
              <a:ea typeface="メイリオ" panose="020B0604030504040204" pitchFamily="50" charset="-128"/>
            </a:endParaRPr>
          </a:p>
        </p:txBody>
      </p:sp>
      <p:cxnSp>
        <p:nvCxnSpPr>
          <p:cNvPr id="4" name="直線矢印コネクタ 3"/>
          <p:cNvCxnSpPr>
            <a:stCxn id="9" idx="1"/>
          </p:cNvCxnSpPr>
          <p:nvPr/>
        </p:nvCxnSpPr>
        <p:spPr>
          <a:xfrm flipH="1" flipV="1">
            <a:off x="2928938" y="3962400"/>
            <a:ext cx="1474787" cy="123825"/>
          </a:xfrm>
          <a:prstGeom prst="straightConnector1">
            <a:avLst/>
          </a:prstGeom>
          <a:ln w="95250">
            <a:solidFill>
              <a:srgbClr val="26FAC8"/>
            </a:solidFill>
            <a:tailEnd type="triangle"/>
          </a:ln>
        </p:spPr>
        <p:style>
          <a:lnRef idx="1">
            <a:schemeClr val="accent1"/>
          </a:lnRef>
          <a:fillRef idx="0">
            <a:schemeClr val="accent1"/>
          </a:fillRef>
          <a:effectRef idx="0">
            <a:schemeClr val="accent1"/>
          </a:effectRef>
          <a:fontRef idx="minor">
            <a:schemeClr val="tx1"/>
          </a:fontRef>
        </p:style>
      </p:cxnSp>
      <p:sp>
        <p:nvSpPr>
          <p:cNvPr id="23560" name="テキスト ボックス 11"/>
          <p:cNvSpPr txBox="1">
            <a:spLocks noChangeArrowheads="1"/>
          </p:cNvSpPr>
          <p:nvPr/>
        </p:nvSpPr>
        <p:spPr bwMode="auto">
          <a:xfrm>
            <a:off x="4849813" y="5141913"/>
            <a:ext cx="4760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3200" b="1">
                <a:solidFill>
                  <a:srgbClr val="03D1ED"/>
                </a:solidFill>
                <a:latin typeface="メイリオ" panose="020B0604030504040204" pitchFamily="50" charset="-128"/>
                <a:ea typeface="メイリオ" panose="020B0604030504040204" pitchFamily="50" charset="-128"/>
              </a:rPr>
              <a:t>透き通るような薄青色</a:t>
            </a:r>
            <a:endParaRPr lang="ja-JP" altLang="en-US" sz="3200" b="1">
              <a:solidFill>
                <a:srgbClr val="03D1ED"/>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84315" y="424180"/>
            <a:ext cx="5189855" cy="489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24180"/>
            <a:ext cx="519493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図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075363"/>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flipH="1">
            <a:off x="4823460" y="2590800"/>
            <a:ext cx="790575" cy="565150"/>
          </a:xfrm>
          <a:prstGeom prst="straightConnector1">
            <a:avLst/>
          </a:prstGeom>
          <a:ln w="114300">
            <a:solidFill>
              <a:srgbClr val="8BFA2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10025698" y="2099945"/>
            <a:ext cx="609600" cy="490538"/>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83" name="テキスト ボックス 15"/>
          <p:cNvSpPr txBox="1">
            <a:spLocks noChangeArrowheads="1"/>
          </p:cNvSpPr>
          <p:nvPr/>
        </p:nvSpPr>
        <p:spPr bwMode="auto">
          <a:xfrm rot="21360000">
            <a:off x="1822450" y="5440363"/>
            <a:ext cx="203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400" b="1">
                <a:solidFill>
                  <a:srgbClr val="FF66FF"/>
                </a:solidFill>
                <a:latin typeface="メイリオ" panose="020B0604030504040204" pitchFamily="50" charset="-128"/>
                <a:ea typeface="メイリオ" panose="020B0604030504040204" pitchFamily="50" charset="-128"/>
              </a:rPr>
              <a:t>チェコ・デモ</a:t>
            </a:r>
            <a:endParaRPr lang="ja-JP" altLang="en-US" sz="2400" b="1">
              <a:solidFill>
                <a:srgbClr val="FF66FF"/>
              </a:solidFill>
              <a:latin typeface="メイリオ" panose="020B0604030504040204" pitchFamily="50" charset="-128"/>
              <a:ea typeface="メイリオ" panose="020B0604030504040204" pitchFamily="50" charset="-128"/>
            </a:endParaRPr>
          </a:p>
        </p:txBody>
      </p:sp>
      <p:sp>
        <p:nvSpPr>
          <p:cNvPr id="24584" name="テキスト ボックス 16"/>
          <p:cNvSpPr txBox="1">
            <a:spLocks noChangeArrowheads="1"/>
          </p:cNvSpPr>
          <p:nvPr/>
        </p:nvSpPr>
        <p:spPr bwMode="auto">
          <a:xfrm>
            <a:off x="6851333" y="5440363"/>
            <a:ext cx="15030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400" b="1">
                <a:solidFill>
                  <a:srgbClr val="FFFF00"/>
                </a:solidFill>
                <a:latin typeface="メイリオ" panose="020B0604030504040204" pitchFamily="50" charset="-128"/>
                <a:ea typeface="メイリオ" panose="020B0604030504040204" pitchFamily="50" charset="-128"/>
              </a:rPr>
              <a:t> </a:t>
            </a:r>
            <a:r>
              <a:rPr lang="ja-JP" altLang="en-US" sz="2400" b="1">
                <a:solidFill>
                  <a:srgbClr val="FFFF00"/>
                </a:solidFill>
                <a:latin typeface="メイリオ" panose="020B0604030504040204" pitchFamily="50" charset="-128"/>
                <a:ea typeface="メイリオ" panose="020B0604030504040204" pitchFamily="50" charset="-128"/>
              </a:rPr>
              <a:t>シーズー</a:t>
            </a:r>
            <a:endParaRPr lang="ja-JP" altLang="en-US" sz="2400" b="1">
              <a:solidFill>
                <a:srgbClr val="FFFF00"/>
              </a:solidFill>
              <a:latin typeface="メイリオ" panose="020B0604030504040204" pitchFamily="50" charset="-128"/>
              <a:ea typeface="メイリオ" panose="020B0604030504040204" pitchFamily="50" charset="-128"/>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3913" y="404813"/>
            <a:ext cx="5402262"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075" y="3068638"/>
            <a:ext cx="5402263"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テキスト ボックス 3"/>
          <p:cNvSpPr txBox="1">
            <a:spLocks noChangeArrowheads="1"/>
          </p:cNvSpPr>
          <p:nvPr/>
        </p:nvSpPr>
        <p:spPr bwMode="auto">
          <a:xfrm>
            <a:off x="6672263" y="779463"/>
            <a:ext cx="4879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400" b="1">
                <a:solidFill>
                  <a:schemeClr val="bg1"/>
                </a:solidFill>
                <a:latin typeface="メイリオ" panose="020B0604030504040204" pitchFamily="50" charset="-128"/>
                <a:ea typeface="メイリオ" panose="020B0604030504040204" pitchFamily="50" charset="-128"/>
              </a:rPr>
              <a:t>M.</a:t>
            </a:r>
            <a:r>
              <a:rPr lang="ja-JP" altLang="en-US" sz="2400" b="1">
                <a:solidFill>
                  <a:schemeClr val="bg1"/>
                </a:solidFill>
                <a:latin typeface="メイリオ" panose="020B0604030504040204" pitchFamily="50" charset="-128"/>
                <a:ea typeface="メイリオ" panose="020B0604030504040204" pitchFamily="50" charset="-128"/>
              </a:rPr>
              <a:t>ダックス：皮膚　腹部・苔癬化</a:t>
            </a:r>
            <a:endParaRPr lang="en-US" altLang="ja-JP" sz="2400" b="1">
              <a:solidFill>
                <a:schemeClr val="bg1"/>
              </a:solidFill>
              <a:latin typeface="メイリオ" panose="020B0604030504040204" pitchFamily="50" charset="-128"/>
              <a:ea typeface="メイリオ" panose="020B0604030504040204" pitchFamily="50" charset="-128"/>
            </a:endParaRPr>
          </a:p>
          <a:p>
            <a:pPr eaLnBrk="1" hangingPunct="1"/>
            <a:r>
              <a:rPr lang="en-US" altLang="ja-JP" sz="2400" b="1">
                <a:solidFill>
                  <a:srgbClr val="FFFF00"/>
                </a:solidFill>
                <a:latin typeface="メイリオ" panose="020B0604030504040204" pitchFamily="50" charset="-128"/>
                <a:ea typeface="メイリオ" panose="020B0604030504040204" pitchFamily="50" charset="-128"/>
              </a:rPr>
              <a:t>Malassezia sp. </a:t>
            </a:r>
            <a:endParaRPr lang="ja-JP" altLang="en-US" sz="2400" b="1">
              <a:solidFill>
                <a:srgbClr val="FFFF00"/>
              </a:solidFill>
              <a:latin typeface="メイリオ" panose="020B0604030504040204" pitchFamily="50" charset="-128"/>
              <a:ea typeface="メイリオ" panose="020B0604030504040204" pitchFamily="50" charset="-128"/>
            </a:endParaRPr>
          </a:p>
        </p:txBody>
      </p:sp>
      <p:sp>
        <p:nvSpPr>
          <p:cNvPr id="25605" name="テキスト ボックス 4"/>
          <p:cNvSpPr txBox="1">
            <a:spLocks noChangeArrowheads="1"/>
          </p:cNvSpPr>
          <p:nvPr/>
        </p:nvSpPr>
        <p:spPr bwMode="auto">
          <a:xfrm>
            <a:off x="823913" y="4629150"/>
            <a:ext cx="358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400" b="1">
                <a:solidFill>
                  <a:srgbClr val="03D1ED"/>
                </a:solidFill>
                <a:latin typeface="メイリオ" panose="020B0604030504040204" pitchFamily="50" charset="-128"/>
                <a:ea typeface="メイリオ" panose="020B0604030504040204" pitchFamily="50" charset="-128"/>
              </a:rPr>
              <a:t>本来の染色色　薄青色</a:t>
            </a:r>
            <a:endParaRPr lang="ja-JP" altLang="en-US" sz="2400" b="1">
              <a:solidFill>
                <a:srgbClr val="03D1ED"/>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4625" y="125413"/>
            <a:ext cx="5402263"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テキスト ボックス 3"/>
          <p:cNvSpPr txBox="1">
            <a:spLocks noChangeArrowheads="1"/>
          </p:cNvSpPr>
          <p:nvPr/>
        </p:nvSpPr>
        <p:spPr bwMode="auto">
          <a:xfrm>
            <a:off x="174625" y="4681538"/>
            <a:ext cx="6602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400" b="1">
                <a:solidFill>
                  <a:schemeClr val="bg1"/>
                </a:solidFill>
                <a:latin typeface="メイリオ" panose="020B0604030504040204" pitchFamily="50" charset="-128"/>
                <a:ea typeface="メイリオ" panose="020B0604030504040204" pitchFamily="50" charset="-128"/>
              </a:rPr>
              <a:t>いくら抗真菌剤・抗真菌シャンプーをしても、逃げ込める場所ＢＦが確認された。</a:t>
            </a:r>
            <a:endParaRPr lang="ja-JP" altLang="en-US" sz="2400" b="1">
              <a:solidFill>
                <a:schemeClr val="bg1"/>
              </a:solidFill>
              <a:latin typeface="メイリオ" panose="020B0604030504040204" pitchFamily="50" charset="-128"/>
              <a:ea typeface="メイリオ" panose="020B0604030504040204" pitchFamily="50" charset="-128"/>
            </a:endParaRPr>
          </a:p>
        </p:txBody>
      </p:sp>
      <p:pic>
        <p:nvPicPr>
          <p:cNvPr id="26628"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238" y="269875"/>
            <a:ext cx="54006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図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188" y="3711575"/>
            <a:ext cx="34750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楕円 6"/>
          <p:cNvSpPr/>
          <p:nvPr/>
        </p:nvSpPr>
        <p:spPr>
          <a:xfrm>
            <a:off x="8043863" y="1901825"/>
            <a:ext cx="252412" cy="320675"/>
          </a:xfrm>
          <a:prstGeom prst="ellipse">
            <a:avLst/>
          </a:prstGeom>
          <a:solidFill>
            <a:srgbClr val="03D1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pic>
        <p:nvPicPr>
          <p:cNvPr id="8" name="図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575" y="1216025"/>
            <a:ext cx="2571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925" y="1917700"/>
            <a:ext cx="2571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125" y="3049588"/>
            <a:ext cx="2555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Words>
  <Application>WPS Presentation</Application>
  <PresentationFormat>ワイド画面</PresentationFormat>
  <Paragraphs>68</Paragraphs>
  <Slides>15</Slides>
  <Notes>7</Notes>
  <HiddenSlides>1</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15</vt:i4>
      </vt:variant>
    </vt:vector>
  </HeadingPairs>
  <TitlesOfParts>
    <vt:vector size="29" baseType="lpstr">
      <vt:lpstr>Arial</vt:lpstr>
      <vt:lpstr>ＭＳ Ｐゴシック</vt:lpstr>
      <vt:lpstr>Wingdings</vt:lpstr>
      <vt:lpstr>游ゴシック</vt:lpstr>
      <vt:lpstr>游ゴシック Light</vt:lpstr>
      <vt:lpstr>Calibri</vt:lpstr>
      <vt:lpstr>ＭＳ Ｐゴシック</vt:lpstr>
      <vt:lpstr>メイリオ</vt:lpstr>
      <vt:lpstr>Times New Roman</vt:lpstr>
      <vt:lpstr>Microsoft YaHei</vt:lpstr>
      <vt:lpstr>Arial Unicode MS</vt:lpstr>
      <vt:lpstr>Office テーマ</vt:lpstr>
      <vt:lpstr>2_Office テーマ</vt:lpstr>
      <vt:lpstr>6_Office テーマ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藤村 正人</dc:creator>
  <cp:lastModifiedBy>user</cp:lastModifiedBy>
  <cp:revision>288</cp:revision>
  <dcterms:created xsi:type="dcterms:W3CDTF">2021-05-04T03:00:00Z</dcterms:created>
  <dcterms:modified xsi:type="dcterms:W3CDTF">2024-05-18T05:23:00Z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1041-11.8.2.8498</vt:lpwstr>
  </property>
</Properties>
</file>